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4"/>
  </p:notesMasterIdLst>
  <p:sldIdLst>
    <p:sldId id="256" r:id="rId2"/>
    <p:sldId id="572" r:id="rId3"/>
    <p:sldId id="263" r:id="rId4"/>
    <p:sldId id="264" r:id="rId5"/>
    <p:sldId id="267" r:id="rId6"/>
    <p:sldId id="268" r:id="rId7"/>
    <p:sldId id="270" r:id="rId8"/>
    <p:sldId id="287" r:id="rId9"/>
    <p:sldId id="288" r:id="rId10"/>
    <p:sldId id="290" r:id="rId11"/>
    <p:sldId id="291" r:id="rId12"/>
    <p:sldId id="292" r:id="rId13"/>
    <p:sldId id="294" r:id="rId14"/>
    <p:sldId id="298" r:id="rId15"/>
    <p:sldId id="299" r:id="rId16"/>
    <p:sldId id="301" r:id="rId17"/>
    <p:sldId id="302" r:id="rId18"/>
    <p:sldId id="304" r:id="rId19"/>
    <p:sldId id="516" r:id="rId20"/>
    <p:sldId id="517" r:id="rId21"/>
    <p:sldId id="526" r:id="rId22"/>
    <p:sldId id="530" r:id="rId23"/>
    <p:sldId id="563" r:id="rId24"/>
    <p:sldId id="573" r:id="rId25"/>
    <p:sldId id="297" r:id="rId26"/>
    <p:sldId id="492" r:id="rId27"/>
    <p:sldId id="493" r:id="rId28"/>
    <p:sldId id="494" r:id="rId29"/>
    <p:sldId id="496" r:id="rId30"/>
    <p:sldId id="499" r:id="rId31"/>
    <p:sldId id="500" r:id="rId32"/>
    <p:sldId id="503" r:id="rId33"/>
    <p:sldId id="504" r:id="rId34"/>
    <p:sldId id="306" r:id="rId35"/>
    <p:sldId id="307" r:id="rId36"/>
    <p:sldId id="309" r:id="rId37"/>
    <p:sldId id="310" r:id="rId38"/>
    <p:sldId id="312" r:id="rId39"/>
    <p:sldId id="314" r:id="rId40"/>
    <p:sldId id="317" r:id="rId41"/>
    <p:sldId id="318" r:id="rId42"/>
    <p:sldId id="319" r:id="rId43"/>
    <p:sldId id="322" r:id="rId44"/>
    <p:sldId id="326" r:id="rId45"/>
    <p:sldId id="327" r:id="rId46"/>
    <p:sldId id="328" r:id="rId47"/>
    <p:sldId id="329" r:id="rId48"/>
    <p:sldId id="330" r:id="rId49"/>
    <p:sldId id="331" r:id="rId50"/>
    <p:sldId id="332" r:id="rId51"/>
    <p:sldId id="574" r:id="rId52"/>
    <p:sldId id="337" r:id="rId53"/>
    <p:sldId id="339" r:id="rId54"/>
    <p:sldId id="341" r:id="rId55"/>
    <p:sldId id="342" r:id="rId56"/>
    <p:sldId id="343" r:id="rId57"/>
    <p:sldId id="344" r:id="rId58"/>
    <p:sldId id="346" r:id="rId59"/>
    <p:sldId id="351" r:id="rId60"/>
    <p:sldId id="352" r:id="rId61"/>
    <p:sldId id="353" r:id="rId62"/>
    <p:sldId id="356" r:id="rId63"/>
    <p:sldId id="357" r:id="rId64"/>
    <p:sldId id="358" r:id="rId65"/>
    <p:sldId id="360" r:id="rId66"/>
    <p:sldId id="363" r:id="rId67"/>
    <p:sldId id="417" r:id="rId68"/>
    <p:sldId id="416" r:id="rId69"/>
    <p:sldId id="365" r:id="rId70"/>
    <p:sldId id="368" r:id="rId71"/>
    <p:sldId id="369" r:id="rId72"/>
    <p:sldId id="370" r:id="rId73"/>
    <p:sldId id="374" r:id="rId74"/>
    <p:sldId id="376" r:id="rId75"/>
    <p:sldId id="418" r:id="rId76"/>
    <p:sldId id="381" r:id="rId77"/>
    <p:sldId id="382" r:id="rId78"/>
    <p:sldId id="387" r:id="rId79"/>
    <p:sldId id="388" r:id="rId80"/>
    <p:sldId id="390" r:id="rId81"/>
    <p:sldId id="393" r:id="rId82"/>
    <p:sldId id="396" r:id="rId83"/>
    <p:sldId id="578" r:id="rId84"/>
    <p:sldId id="582" r:id="rId85"/>
    <p:sldId id="420" r:id="rId86"/>
    <p:sldId id="421" r:id="rId87"/>
    <p:sldId id="422" r:id="rId88"/>
    <p:sldId id="423" r:id="rId89"/>
    <p:sldId id="424" r:id="rId90"/>
    <p:sldId id="427" r:id="rId91"/>
    <p:sldId id="429" r:id="rId92"/>
    <p:sldId id="431" r:id="rId93"/>
    <p:sldId id="434" r:id="rId94"/>
    <p:sldId id="436" r:id="rId95"/>
    <p:sldId id="444" r:id="rId96"/>
    <p:sldId id="445" r:id="rId97"/>
    <p:sldId id="447" r:id="rId98"/>
    <p:sldId id="449" r:id="rId99"/>
    <p:sldId id="451" r:id="rId100"/>
    <p:sldId id="454" r:id="rId101"/>
    <p:sldId id="456" r:id="rId102"/>
    <p:sldId id="459" r:id="rId103"/>
  </p:sldIdLst>
  <p:sldSz cx="9144000" cy="6858000" type="screen4x3"/>
  <p:notesSz cx="6858000" cy="9144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/>
    <p:restoredTop sz="94690"/>
  </p:normalViewPr>
  <p:slideViewPr>
    <p:cSldViewPr>
      <p:cViewPr varScale="1">
        <p:scale>
          <a:sx n="135" d="100"/>
          <a:sy n="135" d="100"/>
        </p:scale>
        <p:origin x="296" y="1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07" Type="http://schemas.openxmlformats.org/officeDocument/2006/relationships/theme" Target="theme/theme1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42EBAF-C478-4F31-8941-2E703324CFE4}" type="datetimeFigureOut">
              <a:rPr lang="x-none" smtClean="0"/>
              <a:pPr/>
              <a:t>9/12/19</a:t>
            </a:fld>
            <a:endParaRPr lang="x-non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x-non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0590-721A-40A5-9ACD-1B48908DD478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1120838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92163" name="Rectangle 3"/>
          <p:cNvSpPr>
            <a:spLocks noGrp="1"/>
          </p:cNvSpPr>
          <p:nvPr>
            <p:ph type="body" idx="1"/>
          </p:nvPr>
        </p:nvSpPr>
        <p:spPr>
          <a:xfrm>
            <a:off x="685480" y="4343913"/>
            <a:ext cx="5487041" cy="411436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/>
          <a:lstStyle/>
          <a:p>
            <a:endParaRPr lang="x-non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93187" name="Rectangle 3"/>
          <p:cNvSpPr>
            <a:spLocks noGrp="1"/>
          </p:cNvSpPr>
          <p:nvPr>
            <p:ph type="body" idx="1"/>
          </p:nvPr>
        </p:nvSpPr>
        <p:spPr>
          <a:xfrm>
            <a:off x="685480" y="4343913"/>
            <a:ext cx="5487041" cy="411436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/>
          <a:lstStyle/>
          <a:p>
            <a:endParaRPr lang="x-non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x-non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804AB-096F-49BF-97FB-F517C0A52997}" type="datetimeFigureOut">
              <a:rPr lang="x-none" smtClean="0"/>
              <a:pPr/>
              <a:t>9/12/19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4597E-032D-4152-82A5-659AE4F1B6FD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9910537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804AB-096F-49BF-97FB-F517C0A52997}" type="datetimeFigureOut">
              <a:rPr lang="x-none" smtClean="0"/>
              <a:pPr/>
              <a:t>9/12/19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4597E-032D-4152-82A5-659AE4F1B6FD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6603524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804AB-096F-49BF-97FB-F517C0A52997}" type="datetimeFigureOut">
              <a:rPr lang="x-none" smtClean="0"/>
              <a:pPr/>
              <a:t>9/12/19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4597E-032D-4152-82A5-659AE4F1B6FD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19855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804AB-096F-49BF-97FB-F517C0A52997}" type="datetimeFigureOut">
              <a:rPr lang="x-none" smtClean="0"/>
              <a:pPr/>
              <a:t>9/12/19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4597E-032D-4152-82A5-659AE4F1B6FD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680166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804AB-096F-49BF-97FB-F517C0A52997}" type="datetimeFigureOut">
              <a:rPr lang="x-none" smtClean="0"/>
              <a:pPr/>
              <a:t>9/12/19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4597E-032D-4152-82A5-659AE4F1B6FD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95812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804AB-096F-49BF-97FB-F517C0A52997}" type="datetimeFigureOut">
              <a:rPr lang="x-none" smtClean="0"/>
              <a:pPr/>
              <a:t>9/12/19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4597E-032D-4152-82A5-659AE4F1B6FD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8043937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804AB-096F-49BF-97FB-F517C0A52997}" type="datetimeFigureOut">
              <a:rPr lang="x-none" smtClean="0"/>
              <a:pPr/>
              <a:t>9/12/19</a:t>
            </a:fld>
            <a:endParaRPr 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4597E-032D-4152-82A5-659AE4F1B6FD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860737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804AB-096F-49BF-97FB-F517C0A52997}" type="datetimeFigureOut">
              <a:rPr lang="x-none" smtClean="0"/>
              <a:pPr/>
              <a:t>9/12/19</a:t>
            </a:fld>
            <a:endParaRPr 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4597E-032D-4152-82A5-659AE4F1B6FD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4597939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804AB-096F-49BF-97FB-F517C0A52997}" type="datetimeFigureOut">
              <a:rPr lang="x-none" smtClean="0"/>
              <a:pPr/>
              <a:t>9/12/19</a:t>
            </a:fld>
            <a:endParaRPr lang="x-non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4597E-032D-4152-82A5-659AE4F1B6FD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7171837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804AB-096F-49BF-97FB-F517C0A52997}" type="datetimeFigureOut">
              <a:rPr lang="x-none" smtClean="0"/>
              <a:pPr/>
              <a:t>9/12/19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4597E-032D-4152-82A5-659AE4F1B6FD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5884781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x-non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804AB-096F-49BF-97FB-F517C0A52997}" type="datetimeFigureOut">
              <a:rPr lang="x-none" smtClean="0"/>
              <a:pPr/>
              <a:t>9/12/19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4597E-032D-4152-82A5-659AE4F1B6FD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6013295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F804AB-096F-49BF-97FB-F517C0A52997}" type="datetimeFigureOut">
              <a:rPr lang="x-none" smtClean="0"/>
              <a:pPr/>
              <a:t>9/12/19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B4597E-032D-4152-82A5-659AE4F1B6FD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1999845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jpeg"/><Relationship Id="rId5" Type="http://schemas.openxmlformats.org/officeDocument/2006/relationships/image" Target="../media/image4.emf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google.com/imgres?imgurl=http://image.shutterstock.com/display_pic_with_logo/96666/96666,1218230142,5/stock-vector-gas-stomach-15930334.jpg&amp;imgrefurl=http://www.shutterstock.com/pic-15930334/stock-vector-gas-stomach.html&amp;usg=__rgMRVcFOdte6oaFH0mhEx3n58N4=&amp;h=470&amp;w=437&amp;sz=40&amp;hl=en&amp;start=168&amp;sig2=-65G7wRD2V7KbQ8hQQDHNw&amp;zoom=1&amp;tbnid=fp7ELv8MHWJZ3M:&amp;tbnh=129&amp;tbnw=120&amp;ei=RL17TdOUBoTAtAbdnqmABw&amp;prev=/images?q=Heartburn,+illustration,+images&amp;start=160&amp;hl=en&amp;sa=N&amp;rlz=1T4SKPB_enRS341RS343&amp;tbs=isch:1&amp;itbs=1" TargetMode="Externa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2209800"/>
            <a:ext cx="8839200" cy="2841625"/>
          </a:xfrm>
        </p:spPr>
        <p:txBody>
          <a:bodyPr>
            <a:normAutofit fontScale="90000"/>
          </a:bodyPr>
          <a:lstStyle/>
          <a:p>
            <a:r>
              <a:rPr lang="en-US" sz="3100" b="1" dirty="0" err="1">
                <a:solidFill>
                  <a:srgbClr val="FF0000"/>
                </a:solidFill>
                <a:latin typeface="Palatino Linotype" pitchFamily="18" charset="0"/>
                <a:cs typeface="Arial" pitchFamily="34" charset="0"/>
              </a:rPr>
              <a:t>Интегрисане</a:t>
            </a:r>
            <a:r>
              <a:rPr lang="en-US" sz="3100" b="1" dirty="0">
                <a:solidFill>
                  <a:srgbClr val="FF0000"/>
                </a:solidFill>
                <a:latin typeface="Palatino Linotype" pitchFamily="18" charset="0"/>
                <a:cs typeface="Arial" pitchFamily="34" charset="0"/>
              </a:rPr>
              <a:t> </a:t>
            </a:r>
            <a:r>
              <a:rPr lang="en-US" sz="3100" b="1" dirty="0" err="1">
                <a:solidFill>
                  <a:srgbClr val="FF0000"/>
                </a:solidFill>
                <a:latin typeface="Palatino Linotype" pitchFamily="18" charset="0"/>
                <a:cs typeface="Arial" pitchFamily="34" charset="0"/>
              </a:rPr>
              <a:t>академске</a:t>
            </a:r>
            <a:r>
              <a:rPr lang="en-US" sz="3100" b="1" dirty="0">
                <a:solidFill>
                  <a:srgbClr val="FF0000"/>
                </a:solidFill>
                <a:latin typeface="Palatino Linotype" pitchFamily="18" charset="0"/>
                <a:cs typeface="Arial" pitchFamily="34" charset="0"/>
              </a:rPr>
              <a:t> </a:t>
            </a:r>
            <a:r>
              <a:rPr lang="en-US" sz="3100" b="1" dirty="0" err="1">
                <a:solidFill>
                  <a:srgbClr val="FF0000"/>
                </a:solidFill>
                <a:latin typeface="Palatino Linotype" pitchFamily="18" charset="0"/>
                <a:cs typeface="Arial" pitchFamily="34" charset="0"/>
              </a:rPr>
              <a:t>студије</a:t>
            </a:r>
            <a:r>
              <a:rPr lang="en-US" sz="3100" b="1" dirty="0">
                <a:solidFill>
                  <a:srgbClr val="FF0000"/>
                </a:solidFill>
                <a:latin typeface="Palatino Linotype" pitchFamily="18" charset="0"/>
                <a:cs typeface="Arial" pitchFamily="34" charset="0"/>
              </a:rPr>
              <a:t> </a:t>
            </a:r>
            <a:r>
              <a:rPr lang="en-US" sz="3100" b="1" dirty="0" err="1">
                <a:solidFill>
                  <a:srgbClr val="FF0000"/>
                </a:solidFill>
                <a:latin typeface="Palatino Linotype" pitchFamily="18" charset="0"/>
                <a:cs typeface="Arial" pitchFamily="34" charset="0"/>
              </a:rPr>
              <a:t>медицине</a:t>
            </a:r>
            <a:br>
              <a:rPr lang="sr-Latn-CS" sz="3100" b="1" dirty="0">
                <a:solidFill>
                  <a:srgbClr val="FF0000"/>
                </a:solidFill>
                <a:latin typeface="Palatino Linotype" pitchFamily="18" charset="0"/>
                <a:cs typeface="Arial" pitchFamily="34" charset="0"/>
              </a:rPr>
            </a:br>
            <a:r>
              <a:rPr lang="sr-Cyrl-CS" sz="3100" b="1" dirty="0">
                <a:solidFill>
                  <a:srgbClr val="FF0000"/>
                </a:solidFill>
                <a:latin typeface="Palatino Linotype" pitchFamily="18" charset="0"/>
                <a:cs typeface="Arial" pitchFamily="34" charset="0"/>
              </a:rPr>
              <a:t>Наставна јединица 1</a:t>
            </a:r>
            <a:r>
              <a:rPr lang="en-US" sz="3100" b="1" dirty="0">
                <a:solidFill>
                  <a:srgbClr val="FF0000"/>
                </a:solidFill>
                <a:latin typeface="Palatino Linotype" pitchFamily="18" charset="0"/>
                <a:cs typeface="Arial" pitchFamily="34" charset="0"/>
              </a:rPr>
              <a:t>3</a:t>
            </a:r>
            <a:br>
              <a:rPr lang="x-none" sz="3100" b="1" dirty="0">
                <a:solidFill>
                  <a:srgbClr val="FF0000"/>
                </a:solidFill>
                <a:latin typeface="Palatino Linotype" pitchFamily="18" charset="0"/>
                <a:cs typeface="Arial" pitchFamily="34" charset="0"/>
              </a:rPr>
            </a:br>
            <a:br>
              <a:rPr lang="x-none" sz="3100" b="1" dirty="0">
                <a:solidFill>
                  <a:srgbClr val="FF0000"/>
                </a:solidFill>
                <a:latin typeface="Palatino Linotype" pitchFamily="18" charset="0"/>
                <a:cs typeface="Arial" pitchFamily="34" charset="0"/>
              </a:rPr>
            </a:br>
            <a:r>
              <a:rPr lang="x-none" sz="2200" b="1" dirty="0">
                <a:latin typeface="Palatino Linotype" pitchFamily="18" charset="0"/>
              </a:rPr>
              <a:t>Болести једњака</a:t>
            </a:r>
            <a:br>
              <a:rPr lang="x-none" sz="2200" b="1" dirty="0">
                <a:latin typeface="Palatino Linotype" pitchFamily="18" charset="0"/>
              </a:rPr>
            </a:br>
            <a:r>
              <a:rPr lang="x-none" sz="2200" b="1" dirty="0">
                <a:latin typeface="Palatino Linotype" pitchFamily="18" charset="0"/>
              </a:rPr>
              <a:t> Тумори једњака</a:t>
            </a:r>
            <a:br>
              <a:rPr lang="x-none" sz="2200" b="1" dirty="0">
                <a:latin typeface="Palatino Linotype" pitchFamily="18" charset="0"/>
              </a:rPr>
            </a:br>
            <a:r>
              <a:rPr lang="x-none" sz="2200" b="1" dirty="0">
                <a:latin typeface="Palatino Linotype" pitchFamily="18" charset="0"/>
              </a:rPr>
              <a:t> Гастритиси и </a:t>
            </a:r>
            <a:r>
              <a:rPr lang="x-none" sz="2200" b="1" dirty="0" err="1">
                <a:latin typeface="Palatino Linotype" pitchFamily="18" charset="0"/>
              </a:rPr>
              <a:t>гастропатије</a:t>
            </a:r>
            <a:br>
              <a:rPr lang="x-none" sz="2200" b="1" dirty="0">
                <a:latin typeface="Palatino Linotype" pitchFamily="18" charset="0"/>
              </a:rPr>
            </a:br>
            <a:r>
              <a:rPr lang="x-none" sz="2200" b="1" dirty="0">
                <a:latin typeface="Palatino Linotype" pitchFamily="18" charset="0"/>
              </a:rPr>
              <a:t> </a:t>
            </a:r>
            <a:r>
              <a:rPr lang="x-none" sz="2200" b="1" dirty="0" err="1">
                <a:latin typeface="Palatino Linotype" pitchFamily="18" charset="0"/>
              </a:rPr>
              <a:t>Улкусна</a:t>
            </a:r>
            <a:r>
              <a:rPr lang="x-none" sz="2200" b="1" dirty="0">
                <a:latin typeface="Palatino Linotype" pitchFamily="18" charset="0"/>
              </a:rPr>
              <a:t> болест</a:t>
            </a:r>
            <a:br>
              <a:rPr lang="x-none" sz="2200" b="1" dirty="0">
                <a:latin typeface="Palatino Linotype" pitchFamily="18" charset="0"/>
              </a:rPr>
            </a:br>
            <a:r>
              <a:rPr lang="x-none" sz="2200" b="1" dirty="0">
                <a:latin typeface="Palatino Linotype" pitchFamily="18" charset="0"/>
              </a:rPr>
              <a:t> </a:t>
            </a:r>
            <a:r>
              <a:rPr lang="x-none" sz="2200" b="1" dirty="0" err="1">
                <a:latin typeface="Palatino Linotype" pitchFamily="18" charset="0"/>
              </a:rPr>
              <a:t>Хеликобактер</a:t>
            </a:r>
            <a:r>
              <a:rPr lang="x-none" sz="2200" b="1" dirty="0">
                <a:latin typeface="Palatino Linotype" pitchFamily="18" charset="0"/>
              </a:rPr>
              <a:t> </a:t>
            </a:r>
            <a:r>
              <a:rPr lang="x-none" sz="2200" b="1" dirty="0" err="1">
                <a:latin typeface="Palatino Linotype" pitchFamily="18" charset="0"/>
              </a:rPr>
              <a:t>пилори</a:t>
            </a:r>
            <a:r>
              <a:rPr lang="x-none" sz="2200" b="1" dirty="0">
                <a:latin typeface="Palatino Linotype" pitchFamily="18" charset="0"/>
              </a:rPr>
              <a:t> инфекција</a:t>
            </a:r>
            <a:br>
              <a:rPr lang="x-none" sz="2200" b="1" dirty="0">
                <a:latin typeface="Palatino Linotype" pitchFamily="18" charset="0"/>
              </a:rPr>
            </a:br>
            <a:r>
              <a:rPr lang="x-none" sz="2200" b="1" dirty="0">
                <a:latin typeface="Palatino Linotype" pitchFamily="18" charset="0"/>
              </a:rPr>
              <a:t> </a:t>
            </a:r>
            <a:r>
              <a:rPr lang="x-none" sz="2200" b="1" dirty="0" err="1">
                <a:latin typeface="Palatino Linotype" pitchFamily="18" charset="0"/>
              </a:rPr>
              <a:t>Хиперсекреторна</a:t>
            </a:r>
            <a:r>
              <a:rPr lang="x-none" sz="2200" b="1" dirty="0">
                <a:latin typeface="Palatino Linotype" pitchFamily="18" charset="0"/>
              </a:rPr>
              <a:t> стања</a:t>
            </a:r>
            <a:br>
              <a:rPr lang="x-none" sz="2200" b="1" dirty="0">
                <a:latin typeface="Palatino Linotype" pitchFamily="18" charset="0"/>
              </a:rPr>
            </a:br>
            <a:r>
              <a:rPr lang="x-none" sz="2200" b="1" dirty="0">
                <a:latin typeface="Palatino Linotype" pitchFamily="18" charset="0"/>
              </a:rPr>
              <a:t> Тумори желуца </a:t>
            </a:r>
            <a:br>
              <a:rPr lang="x-none" sz="2200" b="1" dirty="0">
                <a:latin typeface="Palatino Linotype" pitchFamily="18" charset="0"/>
              </a:rPr>
            </a:br>
            <a:br>
              <a:rPr lang="x-none" sz="3200" dirty="0"/>
            </a:br>
            <a:endParaRPr lang="x-none" sz="3200" b="1" dirty="0">
              <a:latin typeface="Palatino Linotype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09806" y="5486400"/>
            <a:ext cx="6400800" cy="1752600"/>
          </a:xfrm>
        </p:spPr>
        <p:txBody>
          <a:bodyPr/>
          <a:lstStyle/>
          <a:p>
            <a:r>
              <a:rPr lang="sr-Cyrl-RS" b="1" dirty="0" err="1">
                <a:solidFill>
                  <a:schemeClr val="tx1"/>
                </a:solidFill>
                <a:latin typeface="Palatino Linotype" pitchFamily="18" charset="0"/>
              </a:rPr>
              <a:t>Проф</a:t>
            </a:r>
            <a:r>
              <a:rPr lang="x-none" b="1">
                <a:solidFill>
                  <a:schemeClr val="tx1"/>
                </a:solidFill>
                <a:latin typeface="Palatino Linotype" pitchFamily="18" charset="0"/>
              </a:rPr>
              <a:t>. </a:t>
            </a:r>
            <a:r>
              <a:rPr lang="x-none" b="1" dirty="0">
                <a:solidFill>
                  <a:schemeClr val="tx1"/>
                </a:solidFill>
                <a:latin typeface="Palatino Linotype" pitchFamily="18" charset="0"/>
              </a:rPr>
              <a:t>др Наташа Здравковић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2700" y="76200"/>
            <a:ext cx="694944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67244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3446474"/>
              </p:ext>
            </p:extLst>
          </p:nvPr>
        </p:nvGraphicFramePr>
        <p:xfrm>
          <a:off x="1752600" y="152400"/>
          <a:ext cx="40386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8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x-none" dirty="0">
                          <a:latin typeface="Palatino Linotype" pitchFamily="18" charset="0"/>
                        </a:rPr>
                        <a:t>4 облика акутног </a:t>
                      </a:r>
                      <a:r>
                        <a:rPr lang="x-none" dirty="0" err="1">
                          <a:latin typeface="Palatino Linotype" pitchFamily="18" charset="0"/>
                        </a:rPr>
                        <a:t>езофагитиса</a:t>
                      </a:r>
                      <a:endParaRPr lang="x-none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x-none" dirty="0">
                          <a:latin typeface="Palatino Linotype" pitchFamily="18" charset="0"/>
                        </a:rPr>
                        <a:t>катарални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x-none" dirty="0">
                          <a:latin typeface="Palatino Linotype" pitchFamily="18" charset="0"/>
                        </a:rPr>
                        <a:t>ерозивни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x-none" dirty="0">
                          <a:latin typeface="Palatino Linotype" pitchFamily="18" charset="0"/>
                        </a:rPr>
                        <a:t>гнојни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x-none" dirty="0">
                          <a:latin typeface="Palatino Linotype" pitchFamily="18" charset="0"/>
                        </a:rPr>
                        <a:t>корозивни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4599856"/>
              </p:ext>
            </p:extLst>
          </p:nvPr>
        </p:nvGraphicFramePr>
        <p:xfrm>
          <a:off x="76200" y="2514600"/>
          <a:ext cx="8839200" cy="3479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39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x-none" dirty="0">
                          <a:latin typeface="Palatino Linotype" pitchFamily="18" charset="0"/>
                        </a:rPr>
                        <a:t>1. </a:t>
                      </a:r>
                      <a:r>
                        <a:rPr lang="x-none" dirty="0" err="1">
                          <a:latin typeface="Palatino Linotype" pitchFamily="18" charset="0"/>
                        </a:rPr>
                        <a:t>Oesophagitis</a:t>
                      </a:r>
                      <a:r>
                        <a:rPr lang="x-none" dirty="0">
                          <a:latin typeface="Palatino Linotype" pitchFamily="18" charset="0"/>
                        </a:rPr>
                        <a:t> </a:t>
                      </a:r>
                      <a:r>
                        <a:rPr lang="x-none" dirty="0" err="1">
                          <a:latin typeface="Palatino Linotype" pitchFamily="18" charset="0"/>
                        </a:rPr>
                        <a:t>cataralis</a:t>
                      </a:r>
                      <a:r>
                        <a:rPr lang="x-none" dirty="0">
                          <a:latin typeface="Palatino Linotype" pitchFamily="18" charset="0"/>
                        </a:rPr>
                        <a:t> </a:t>
                      </a:r>
                      <a:r>
                        <a:rPr lang="x-none" dirty="0" err="1">
                          <a:latin typeface="Palatino Linotype" pitchFamily="18" charset="0"/>
                        </a:rPr>
                        <a:t>acuta</a:t>
                      </a:r>
                      <a:r>
                        <a:rPr lang="x-none" dirty="0">
                          <a:latin typeface="Palatino Linotype" pitchFamily="18" charset="0"/>
                        </a:rPr>
                        <a:t>-најчешћи клинички облик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 err="1">
                          <a:latin typeface="Palatino Linotype" pitchFamily="18" charset="0"/>
                        </a:rPr>
                        <a:t>Слузница</a:t>
                      </a:r>
                      <a:r>
                        <a:rPr lang="x-none" dirty="0">
                          <a:latin typeface="Palatino Linotype" pitchFamily="18" charset="0"/>
                        </a:rPr>
                        <a:t> </a:t>
                      </a:r>
                      <a:r>
                        <a:rPr lang="x-none" dirty="0" err="1">
                          <a:latin typeface="Palatino Linotype" pitchFamily="18" charset="0"/>
                        </a:rPr>
                        <a:t>сукулентна</a:t>
                      </a:r>
                      <a:r>
                        <a:rPr lang="x-none" dirty="0">
                          <a:latin typeface="Palatino Linotype" pitchFamily="18" charset="0"/>
                        </a:rPr>
                        <a:t>, </a:t>
                      </a:r>
                      <a:r>
                        <a:rPr lang="x-none" dirty="0" err="1">
                          <a:latin typeface="Palatino Linotype" pitchFamily="18" charset="0"/>
                        </a:rPr>
                        <a:t>хиперемична</a:t>
                      </a:r>
                      <a:r>
                        <a:rPr lang="x-none" dirty="0">
                          <a:latin typeface="Palatino Linotype" pitchFamily="18" charset="0"/>
                        </a:rPr>
                        <a:t>, </a:t>
                      </a:r>
                      <a:r>
                        <a:rPr lang="x-none" dirty="0" err="1">
                          <a:latin typeface="Palatino Linotype" pitchFamily="18" charset="0"/>
                        </a:rPr>
                        <a:t>едематозна</a:t>
                      </a:r>
                      <a:r>
                        <a:rPr lang="x-none" dirty="0">
                          <a:latin typeface="Palatino Linotype" pitchFamily="18" charset="0"/>
                        </a:rPr>
                        <a:t>,</a:t>
                      </a:r>
                      <a:r>
                        <a:rPr lang="x-none" baseline="0" dirty="0">
                          <a:latin typeface="Palatino Linotype" pitchFamily="18" charset="0"/>
                        </a:rPr>
                        <a:t> прекривена са слузи и инфилтрована са леукоцитима</a:t>
                      </a:r>
                      <a:endParaRPr lang="x-none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>
                          <a:latin typeface="Palatino Linotype" pitchFamily="18" charset="0"/>
                        </a:rPr>
                        <a:t>Отежано и болно гутање, </a:t>
                      </a:r>
                      <a:r>
                        <a:rPr lang="x-none" dirty="0" err="1">
                          <a:latin typeface="Palatino Linotype" pitchFamily="18" charset="0"/>
                        </a:rPr>
                        <a:t>ретростернални</a:t>
                      </a:r>
                      <a:r>
                        <a:rPr lang="x-none" dirty="0">
                          <a:latin typeface="Palatino Linotype" pitchFamily="18" charset="0"/>
                        </a:rPr>
                        <a:t> бол у виду притиска, независно од акта гутања, </a:t>
                      </a:r>
                      <a:r>
                        <a:rPr lang="x-none" dirty="0" err="1">
                          <a:latin typeface="Palatino Linotype" pitchFamily="18" charset="0"/>
                        </a:rPr>
                        <a:t>езофагеално</a:t>
                      </a:r>
                      <a:r>
                        <a:rPr lang="x-none" dirty="0">
                          <a:latin typeface="Palatino Linotype" pitchFamily="18" charset="0"/>
                        </a:rPr>
                        <a:t> повраћање, симптоми провоцирани узимањем</a:t>
                      </a:r>
                      <a:r>
                        <a:rPr lang="x-none" baseline="0" dirty="0">
                          <a:latin typeface="Palatino Linotype" pitchFamily="18" charset="0"/>
                        </a:rPr>
                        <a:t> зачињене хране и </a:t>
                      </a:r>
                      <a:r>
                        <a:rPr lang="x-none" baseline="0" dirty="0" err="1">
                          <a:latin typeface="Palatino Linotype" pitchFamily="18" charset="0"/>
                        </a:rPr>
                        <a:t>концетрованог</a:t>
                      </a:r>
                      <a:r>
                        <a:rPr lang="x-none" baseline="0" dirty="0">
                          <a:latin typeface="Palatino Linotype" pitchFamily="18" charset="0"/>
                        </a:rPr>
                        <a:t> алкохола</a:t>
                      </a:r>
                      <a:endParaRPr lang="x-none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>
                          <a:latin typeface="Palatino Linotype" pitchFamily="18" charset="0"/>
                        </a:rPr>
                        <a:t>Дијагноза: </a:t>
                      </a:r>
                      <a:r>
                        <a:rPr lang="x-none" dirty="0" err="1">
                          <a:latin typeface="Palatino Linotype" pitchFamily="18" charset="0"/>
                        </a:rPr>
                        <a:t>ендоскопска</a:t>
                      </a:r>
                      <a:r>
                        <a:rPr lang="x-none" dirty="0">
                          <a:latin typeface="Palatino Linotype" pitchFamily="18" charset="0"/>
                        </a:rPr>
                        <a:t> (макроскопске промене </a:t>
                      </a:r>
                      <a:r>
                        <a:rPr lang="x-none" dirty="0" err="1">
                          <a:latin typeface="Palatino Linotype" pitchFamily="18" charset="0"/>
                        </a:rPr>
                        <a:t>слузнице</a:t>
                      </a:r>
                      <a:r>
                        <a:rPr lang="x-none" dirty="0">
                          <a:latin typeface="Palatino Linotype" pitchFamily="18" charset="0"/>
                        </a:rPr>
                        <a:t>), </a:t>
                      </a:r>
                      <a:r>
                        <a:rPr lang="x-none" dirty="0" err="1">
                          <a:latin typeface="Palatino Linotype" pitchFamily="18" charset="0"/>
                        </a:rPr>
                        <a:t>радиолошка</a:t>
                      </a:r>
                      <a:r>
                        <a:rPr lang="x-none" dirty="0">
                          <a:latin typeface="Palatino Linotype" pitchFamily="18" charset="0"/>
                        </a:rPr>
                        <a:t> (спазми), </a:t>
                      </a:r>
                      <a:r>
                        <a:rPr lang="x-none" dirty="0" err="1">
                          <a:latin typeface="Palatino Linotype" pitchFamily="18" charset="0"/>
                        </a:rPr>
                        <a:t>хистопатолошка</a:t>
                      </a:r>
                      <a:endParaRPr lang="x-none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>
                          <a:latin typeface="Palatino Linotype" pitchFamily="18" charset="0"/>
                        </a:rPr>
                        <a:t>Терапија:</a:t>
                      </a:r>
                      <a:r>
                        <a:rPr lang="x-none" baseline="0" dirty="0">
                          <a:latin typeface="Palatino Linotype" pitchFamily="18" charset="0"/>
                        </a:rPr>
                        <a:t> етиолошко уклањање чинилаца, </a:t>
                      </a:r>
                      <a:r>
                        <a:rPr lang="x-none" baseline="0" dirty="0" err="1">
                          <a:latin typeface="Palatino Linotype" pitchFamily="18" charset="0"/>
                        </a:rPr>
                        <a:t>дијетеске</a:t>
                      </a:r>
                      <a:r>
                        <a:rPr lang="x-none" baseline="0" dirty="0">
                          <a:latin typeface="Palatino Linotype" pitchFamily="18" charset="0"/>
                        </a:rPr>
                        <a:t> мере (исхрана без </a:t>
                      </a:r>
                      <a:r>
                        <a:rPr lang="x-none" baseline="0" dirty="0" err="1">
                          <a:latin typeface="Palatino Linotype" pitchFamily="18" charset="0"/>
                        </a:rPr>
                        <a:t>иритативних</a:t>
                      </a:r>
                      <a:r>
                        <a:rPr lang="x-none" baseline="0" dirty="0">
                          <a:latin typeface="Palatino Linotype" pitchFamily="18" charset="0"/>
                        </a:rPr>
                        <a:t> материја, зачина и </a:t>
                      </a:r>
                      <a:r>
                        <a:rPr lang="x-none" baseline="0" dirty="0" err="1">
                          <a:latin typeface="Palatino Linotype" pitchFamily="18" charset="0"/>
                        </a:rPr>
                        <a:t>акохола</a:t>
                      </a:r>
                      <a:r>
                        <a:rPr lang="x-none" baseline="0" dirty="0">
                          <a:latin typeface="Palatino Linotype" pitchFamily="18" charset="0"/>
                        </a:rPr>
                        <a:t>, у кашастом облику), примена лекова који повећавају притисак у ДЕС-у (</a:t>
                      </a:r>
                      <a:r>
                        <a:rPr lang="x-none" baseline="0" dirty="0" err="1">
                          <a:latin typeface="Palatino Linotype" pitchFamily="18" charset="0"/>
                        </a:rPr>
                        <a:t>клометол</a:t>
                      </a:r>
                      <a:r>
                        <a:rPr lang="x-none" baseline="0" dirty="0">
                          <a:latin typeface="Palatino Linotype" pitchFamily="18" charset="0"/>
                        </a:rPr>
                        <a:t>, </a:t>
                      </a:r>
                      <a:r>
                        <a:rPr lang="x-none" baseline="0" dirty="0" err="1">
                          <a:latin typeface="Palatino Linotype" pitchFamily="18" charset="0"/>
                        </a:rPr>
                        <a:t>реглан</a:t>
                      </a:r>
                      <a:r>
                        <a:rPr lang="x-none" baseline="0" dirty="0">
                          <a:latin typeface="Palatino Linotype" pitchFamily="18" charset="0"/>
                        </a:rPr>
                        <a:t>), H</a:t>
                      </a:r>
                      <a:r>
                        <a:rPr lang="x-none" baseline="-25000" dirty="0">
                          <a:latin typeface="Palatino Linotype" pitchFamily="18" charset="0"/>
                        </a:rPr>
                        <a:t>2</a:t>
                      </a:r>
                      <a:r>
                        <a:rPr lang="x-none" baseline="0" dirty="0">
                          <a:latin typeface="Palatino Linotype" pitchFamily="18" charset="0"/>
                        </a:rPr>
                        <a:t> </a:t>
                      </a:r>
                      <a:r>
                        <a:rPr lang="x-none" baseline="0" dirty="0" err="1">
                          <a:latin typeface="Palatino Linotype" pitchFamily="18" charset="0"/>
                        </a:rPr>
                        <a:t>блокатори</a:t>
                      </a:r>
                      <a:r>
                        <a:rPr lang="x-none" baseline="0" dirty="0">
                          <a:latin typeface="Palatino Linotype" pitchFamily="18" charset="0"/>
                        </a:rPr>
                        <a:t>, ИПП</a:t>
                      </a:r>
                      <a:endParaRPr lang="x-none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41067352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5800"/>
          </a:xfrm>
        </p:spPr>
        <p:txBody>
          <a:bodyPr>
            <a:normAutofit/>
          </a:bodyPr>
          <a:lstStyle/>
          <a:p>
            <a:r>
              <a:rPr lang="x-none" sz="2800" b="1" dirty="0">
                <a:latin typeface="Palatino Linotype" pitchFamily="18" charset="0"/>
              </a:rPr>
              <a:t>Диференцијална дијагноза</a:t>
            </a:r>
            <a:endParaRPr lang="en-US" sz="2800" b="1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685800"/>
            <a:ext cx="8229600" cy="6019800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60000"/>
              </a:lnSpc>
            </a:pPr>
            <a:r>
              <a:rPr lang="x-none" sz="2100" dirty="0">
                <a:latin typeface="Palatino Linotype" pitchFamily="18" charset="0"/>
              </a:rPr>
              <a:t>Диференцијално дијагностички карцином желуца треба разликовати од</a:t>
            </a:r>
            <a:r>
              <a:rPr lang="en-US" sz="2100" dirty="0">
                <a:latin typeface="Palatino Linotype" pitchFamily="18" charset="0"/>
              </a:rPr>
              <a:t>:</a:t>
            </a:r>
          </a:p>
          <a:p>
            <a:pPr>
              <a:lnSpc>
                <a:spcPct val="160000"/>
              </a:lnSpc>
              <a:buNone/>
            </a:pPr>
            <a:r>
              <a:rPr lang="x-none" sz="2100" dirty="0">
                <a:latin typeface="Palatino Linotype" pitchFamily="18" charset="0"/>
              </a:rPr>
              <a:t>    </a:t>
            </a:r>
            <a:r>
              <a:rPr lang="en-US" sz="2100" dirty="0">
                <a:latin typeface="Palatino Linotype" pitchFamily="18" charset="0"/>
              </a:rPr>
              <a:t>- </a:t>
            </a:r>
            <a:r>
              <a:rPr lang="x-none" sz="2100" dirty="0">
                <a:latin typeface="Palatino Linotype" pitchFamily="18" charset="0"/>
              </a:rPr>
              <a:t>улкусне болест</a:t>
            </a:r>
          </a:p>
          <a:p>
            <a:pPr>
              <a:lnSpc>
                <a:spcPct val="160000"/>
              </a:lnSpc>
              <a:buNone/>
            </a:pPr>
            <a:r>
              <a:rPr lang="x-none" sz="2100" dirty="0">
                <a:latin typeface="Palatino Linotype" pitchFamily="18" charset="0"/>
              </a:rPr>
              <a:t>    </a:t>
            </a:r>
            <a:r>
              <a:rPr lang="en-US" sz="2100" dirty="0">
                <a:latin typeface="Palatino Linotype" pitchFamily="18" charset="0"/>
              </a:rPr>
              <a:t>-</a:t>
            </a:r>
            <a:r>
              <a:rPr lang="x-none" sz="2100" dirty="0">
                <a:latin typeface="Palatino Linotype" pitchFamily="18" charset="0"/>
              </a:rPr>
              <a:t>бенигних тумора</a:t>
            </a:r>
            <a:endParaRPr lang="en-US" sz="2100" dirty="0">
              <a:latin typeface="Palatino Linotype" pitchFamily="18" charset="0"/>
            </a:endParaRPr>
          </a:p>
          <a:p>
            <a:pPr>
              <a:lnSpc>
                <a:spcPct val="160000"/>
              </a:lnSpc>
              <a:buNone/>
            </a:pPr>
            <a:r>
              <a:rPr lang="en-US" sz="2100" dirty="0">
                <a:latin typeface="Palatino Linotype" pitchFamily="18" charset="0"/>
              </a:rPr>
              <a:t>    - </a:t>
            </a:r>
            <a:r>
              <a:rPr lang="x-none" sz="2100" dirty="0">
                <a:latin typeface="Palatino Linotype" pitchFamily="18" charset="0"/>
              </a:rPr>
              <a:t>други малигних тумора желуца.</a:t>
            </a:r>
          </a:p>
          <a:p>
            <a:pPr>
              <a:lnSpc>
                <a:spcPct val="160000"/>
              </a:lnSpc>
              <a:buNone/>
            </a:pPr>
            <a:endParaRPr lang="x-none" sz="2100" dirty="0">
              <a:latin typeface="Palatino Linotype" pitchFamily="18" charset="0"/>
            </a:endParaRPr>
          </a:p>
          <a:p>
            <a:pPr>
              <a:lnSpc>
                <a:spcPct val="160000"/>
              </a:lnSpc>
            </a:pPr>
            <a:r>
              <a:rPr lang="x-none" sz="2100" dirty="0">
                <a:latin typeface="Palatino Linotype" pitchFamily="18" charset="0"/>
              </a:rPr>
              <a:t>Рано откривање </a:t>
            </a:r>
            <a:r>
              <a:rPr lang="x-none" sz="2100" dirty="0" err="1">
                <a:latin typeface="Palatino Linotype" pitchFamily="18" charset="0"/>
              </a:rPr>
              <a:t>карцинома</a:t>
            </a:r>
            <a:r>
              <a:rPr lang="x-none" sz="2100" dirty="0">
                <a:latin typeface="Palatino Linotype" pitchFamily="18" charset="0"/>
              </a:rPr>
              <a:t> желуца (</a:t>
            </a:r>
            <a:r>
              <a:rPr lang="en-US" sz="2100" b="1" dirty="0" err="1">
                <a:latin typeface="Palatino Linotype" pitchFamily="18" charset="0"/>
              </a:rPr>
              <a:t>Screning</a:t>
            </a:r>
            <a:r>
              <a:rPr lang="x-none" sz="2100" b="1" dirty="0">
                <a:latin typeface="Palatino Linotype" pitchFamily="18" charset="0"/>
              </a:rPr>
              <a:t>)</a:t>
            </a:r>
            <a:endParaRPr lang="en-US" sz="2100" dirty="0">
              <a:latin typeface="Palatino Linotype" pitchFamily="18" charset="0"/>
            </a:endParaRPr>
          </a:p>
          <a:p>
            <a:pPr>
              <a:lnSpc>
                <a:spcPct val="160000"/>
              </a:lnSpc>
            </a:pPr>
            <a:r>
              <a:rPr lang="en-US" sz="2100" dirty="0">
                <a:latin typeface="Palatino Linotype" pitchFamily="18" charset="0"/>
              </a:rPr>
              <a:t>J</a:t>
            </a:r>
            <a:r>
              <a:rPr lang="x-none" sz="2100" dirty="0" err="1">
                <a:latin typeface="Palatino Linotype" pitchFamily="18" charset="0"/>
              </a:rPr>
              <a:t>апан</a:t>
            </a:r>
            <a:r>
              <a:rPr lang="x-none" sz="2100" dirty="0">
                <a:latin typeface="Palatino Linotype" pitchFamily="18" charset="0"/>
              </a:rPr>
              <a:t> је  земља са врло високим стандардом, високом </a:t>
            </a:r>
            <a:r>
              <a:rPr lang="x-none" sz="2100" dirty="0" err="1">
                <a:latin typeface="Palatino Linotype" pitchFamily="18" charset="0"/>
              </a:rPr>
              <a:t>инциденцом</a:t>
            </a:r>
            <a:r>
              <a:rPr lang="x-none" sz="2100" dirty="0">
                <a:latin typeface="Palatino Linotype" pitchFamily="18" charset="0"/>
              </a:rPr>
              <a:t> </a:t>
            </a:r>
            <a:r>
              <a:rPr lang="x-none" sz="2100" dirty="0" err="1">
                <a:latin typeface="Palatino Linotype" pitchFamily="18" charset="0"/>
              </a:rPr>
              <a:t>карцинома</a:t>
            </a:r>
            <a:r>
              <a:rPr lang="x-none" sz="2100" dirty="0">
                <a:latin typeface="Palatino Linotype" pitchFamily="18" charset="0"/>
              </a:rPr>
              <a:t> желуца и  добро организованом здравственом службом и спроводи </a:t>
            </a:r>
            <a:r>
              <a:rPr lang="x-none" sz="2100" dirty="0" err="1">
                <a:latin typeface="Palatino Linotype" pitchFamily="18" charset="0"/>
              </a:rPr>
              <a:t>скрининг</a:t>
            </a:r>
            <a:r>
              <a:rPr lang="x-none" sz="2100" dirty="0">
                <a:latin typeface="Palatino Linotype" pitchFamily="18" charset="0"/>
              </a:rPr>
              <a:t> на </a:t>
            </a:r>
            <a:r>
              <a:rPr lang="x-none" sz="2100" dirty="0" err="1">
                <a:latin typeface="Palatino Linotype" pitchFamily="18" charset="0"/>
              </a:rPr>
              <a:t>карцином</a:t>
            </a:r>
            <a:r>
              <a:rPr lang="x-none" sz="2100" dirty="0">
                <a:latin typeface="Palatino Linotype" pitchFamily="18" charset="0"/>
              </a:rPr>
              <a:t> желуца. Годишње буде </a:t>
            </a:r>
            <a:r>
              <a:rPr lang="x-none" sz="2100" dirty="0" err="1">
                <a:latin typeface="Palatino Linotype" pitchFamily="18" charset="0"/>
              </a:rPr>
              <a:t>ендоскопски</a:t>
            </a:r>
            <a:r>
              <a:rPr lang="x-none" sz="2100" dirty="0">
                <a:latin typeface="Palatino Linotype" pitchFamily="18" charset="0"/>
              </a:rPr>
              <a:t> прегледано и по неколико милиона становника. Више од половине откривених </a:t>
            </a:r>
            <a:r>
              <a:rPr lang="x-none" sz="2100" dirty="0" err="1">
                <a:latin typeface="Palatino Linotype" pitchFamily="18" charset="0"/>
              </a:rPr>
              <a:t>карцинома</a:t>
            </a:r>
            <a:r>
              <a:rPr lang="x-none" sz="2100" dirty="0">
                <a:latin typeface="Palatino Linotype" pitchFamily="18" charset="0"/>
              </a:rPr>
              <a:t> желуца чине рани </a:t>
            </a:r>
            <a:r>
              <a:rPr lang="x-none" sz="2100" dirty="0" err="1">
                <a:latin typeface="Palatino Linotype" pitchFamily="18" charset="0"/>
              </a:rPr>
              <a:t>карциноми</a:t>
            </a:r>
            <a:r>
              <a:rPr lang="x-none" sz="2100" dirty="0">
                <a:latin typeface="Palatino Linotype" pitchFamily="18" charset="0"/>
              </a:rPr>
              <a:t>. Петогодишње и десетогодишње преживљавање оперисаних болесника са раним карциномом прелази 90%.</a:t>
            </a:r>
            <a:endParaRPr lang="en-US" sz="2100" dirty="0">
              <a:latin typeface="Palatino Linotype" pitchFamily="18" charset="0"/>
            </a:endParaRPr>
          </a:p>
          <a:p>
            <a:pPr>
              <a:lnSpc>
                <a:spcPct val="160000"/>
              </a:lnSpc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71530704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258762"/>
          </a:xfrm>
        </p:spPr>
        <p:txBody>
          <a:bodyPr>
            <a:normAutofit fontScale="90000"/>
          </a:bodyPr>
          <a:lstStyle/>
          <a:p>
            <a:r>
              <a:rPr lang="x-none" sz="2400" b="1" dirty="0">
                <a:latin typeface="Palatino Linotype" pitchFamily="18" charset="0"/>
              </a:rPr>
              <a:t>Т</a:t>
            </a:r>
            <a:r>
              <a:rPr lang="en-US" sz="2400" b="1" dirty="0">
                <a:latin typeface="Palatino Linotype" pitchFamily="18" charset="0"/>
              </a:rPr>
              <a:t>N</a:t>
            </a:r>
            <a:r>
              <a:rPr lang="x-none" sz="2400" b="1" dirty="0">
                <a:latin typeface="Palatino Linotype" pitchFamily="18" charset="0"/>
              </a:rPr>
              <a:t>М </a:t>
            </a:r>
            <a:r>
              <a:rPr lang="en-US" sz="2400" b="1" dirty="0">
                <a:latin typeface="Palatino Linotype" pitchFamily="18" charset="0"/>
              </a:rPr>
              <a:t> </a:t>
            </a:r>
            <a:r>
              <a:rPr lang="x-none" sz="2400" b="1" dirty="0">
                <a:latin typeface="Palatino Linotype" pitchFamily="18" charset="0"/>
              </a:rPr>
              <a:t>класификација</a:t>
            </a:r>
            <a:endParaRPr lang="en-US" sz="2400" b="1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33400"/>
            <a:ext cx="9144000" cy="6172200"/>
          </a:xfrm>
        </p:spPr>
        <p:txBody>
          <a:bodyPr>
            <a:normAutofit fontScale="32500" lnSpcReduction="20000"/>
          </a:bodyPr>
          <a:lstStyle/>
          <a:p>
            <a:pPr marL="0" indent="0">
              <a:lnSpc>
                <a:spcPct val="170000"/>
              </a:lnSpc>
              <a:buNone/>
            </a:pPr>
            <a:r>
              <a:rPr lang="en-US" sz="4300" b="1" dirty="0">
                <a:latin typeface="Palatino Linotype" pitchFamily="18" charset="0"/>
              </a:rPr>
              <a:t>(</a:t>
            </a:r>
            <a:r>
              <a:rPr lang="x-none" sz="4300" b="1" dirty="0">
                <a:latin typeface="Palatino Linotype" pitchFamily="18" charset="0"/>
              </a:rPr>
              <a:t>Т</a:t>
            </a:r>
            <a:r>
              <a:rPr lang="en-US" sz="4300" b="1" dirty="0">
                <a:latin typeface="Palatino Linotype" pitchFamily="18" charset="0"/>
              </a:rPr>
              <a:t>)</a:t>
            </a:r>
            <a:r>
              <a:rPr lang="x-none" sz="4300" dirty="0">
                <a:latin typeface="Palatino Linotype" pitchFamily="18" charset="0"/>
              </a:rPr>
              <a:t> класификација примарног тумора заснована је на дубини инвазије туморског процеса у желудачне ћелије.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x-none" sz="4300" b="1" dirty="0">
                <a:latin typeface="Palatino Linotype" pitchFamily="18" charset="0"/>
              </a:rPr>
              <a:t>Т</a:t>
            </a:r>
            <a:r>
              <a:rPr lang="en-US" sz="4300" b="1" dirty="0">
                <a:latin typeface="Palatino Linotype" pitchFamily="18" charset="0"/>
              </a:rPr>
              <a:t>is</a:t>
            </a:r>
            <a:r>
              <a:rPr lang="x-none" sz="4300" b="1" dirty="0">
                <a:latin typeface="Palatino Linotype" pitchFamily="18" charset="0"/>
              </a:rPr>
              <a:t> </a:t>
            </a:r>
            <a:r>
              <a:rPr lang="x-none" sz="4300" dirty="0">
                <a:latin typeface="Palatino Linotype" pitchFamily="18" charset="0"/>
              </a:rPr>
              <a:t>означава тумор смештен у површинском делу слузнице.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x-none" sz="4300" b="1" dirty="0">
                <a:latin typeface="Palatino Linotype" pitchFamily="18" charset="0"/>
              </a:rPr>
              <a:t>Т1 </a:t>
            </a:r>
            <a:r>
              <a:rPr lang="x-none" sz="4300" dirty="0">
                <a:latin typeface="Palatino Linotype" pitchFamily="18" charset="0"/>
              </a:rPr>
              <a:t>тумор који се налази у мукози и субмукози.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x-none" sz="4300" b="1" dirty="0">
                <a:latin typeface="Palatino Linotype" pitchFamily="18" charset="0"/>
              </a:rPr>
              <a:t>Т2</a:t>
            </a:r>
            <a:r>
              <a:rPr lang="x-none" sz="4300" dirty="0">
                <a:latin typeface="Palatino Linotype" pitchFamily="18" charset="0"/>
              </a:rPr>
              <a:t> тумор који продире у </a:t>
            </a:r>
            <a:r>
              <a:rPr lang="en-US" sz="4300" dirty="0" err="1">
                <a:latin typeface="Palatino Linotype" pitchFamily="18" charset="0"/>
              </a:rPr>
              <a:t>muscularis</a:t>
            </a:r>
            <a:r>
              <a:rPr lang="en-US" sz="4300" dirty="0">
                <a:latin typeface="Palatino Linotype" pitchFamily="18" charset="0"/>
              </a:rPr>
              <a:t> </a:t>
            </a:r>
            <a:r>
              <a:rPr lang="en-US" sz="4300" dirty="0" err="1">
                <a:latin typeface="Palatino Linotype" pitchFamily="18" charset="0"/>
              </a:rPr>
              <a:t>propriju</a:t>
            </a:r>
            <a:r>
              <a:rPr lang="en-US" sz="4300" dirty="0">
                <a:latin typeface="Palatino Linotype" pitchFamily="18" charset="0"/>
              </a:rPr>
              <a:t>.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en-US" sz="4300" b="1" dirty="0">
                <a:latin typeface="Palatino Linotype" pitchFamily="18" charset="0"/>
              </a:rPr>
              <a:t>T3</a:t>
            </a:r>
            <a:r>
              <a:rPr lang="en-US" sz="4300" dirty="0">
                <a:latin typeface="Palatino Linotype" pitchFamily="18" charset="0"/>
              </a:rPr>
              <a:t> </a:t>
            </a:r>
            <a:r>
              <a:rPr lang="x-none" sz="4300" dirty="0">
                <a:latin typeface="Palatino Linotype" pitchFamily="18" charset="0"/>
              </a:rPr>
              <a:t>тумор пробија серозу али не захвата околне структуре.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x-none" sz="4300" b="1" dirty="0">
                <a:latin typeface="Palatino Linotype" pitchFamily="18" charset="0"/>
              </a:rPr>
              <a:t>Т4</a:t>
            </a:r>
            <a:r>
              <a:rPr lang="x-none" sz="4300" dirty="0">
                <a:latin typeface="Palatino Linotype" pitchFamily="18" charset="0"/>
              </a:rPr>
              <a:t> тумор пробија серозу и захвата околне структуре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x-none" sz="4300" dirty="0">
                <a:latin typeface="Palatino Linotype" pitchFamily="18" charset="0"/>
              </a:rPr>
              <a:t> </a:t>
            </a:r>
            <a:r>
              <a:rPr lang="en-US" sz="4300" dirty="0">
                <a:latin typeface="Palatino Linotype" pitchFamily="18" charset="0"/>
              </a:rPr>
              <a:t>N </a:t>
            </a:r>
            <a:r>
              <a:rPr lang="x-none" sz="4300" dirty="0">
                <a:latin typeface="Palatino Linotype" pitchFamily="18" charset="0"/>
              </a:rPr>
              <a:t>означава </a:t>
            </a:r>
            <a:r>
              <a:rPr lang="en-US" sz="4300" dirty="0">
                <a:latin typeface="Palatino Linotype" pitchFamily="18" charset="0"/>
              </a:rPr>
              <a:t> </a:t>
            </a:r>
            <a:r>
              <a:rPr lang="x-none" sz="4300" dirty="0">
                <a:latin typeface="Palatino Linotype" pitchFamily="18" charset="0"/>
              </a:rPr>
              <a:t>статус лимфних чворова</a:t>
            </a:r>
            <a:r>
              <a:rPr lang="en-US" sz="4300" dirty="0">
                <a:latin typeface="Palatino Linotype" pitchFamily="18" charset="0"/>
              </a:rPr>
              <a:t>.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en-US" sz="4300" b="1" dirty="0">
                <a:latin typeface="Palatino Linotype" pitchFamily="18" charset="0"/>
              </a:rPr>
              <a:t>N1 </a:t>
            </a:r>
            <a:r>
              <a:rPr lang="x-none" sz="4300" dirty="0">
                <a:latin typeface="Palatino Linotype" pitchFamily="18" charset="0"/>
              </a:rPr>
              <a:t>представља </a:t>
            </a:r>
            <a:r>
              <a:rPr lang="x-none" sz="4300" dirty="0" err="1">
                <a:latin typeface="Palatino Linotype" pitchFamily="18" charset="0"/>
              </a:rPr>
              <a:t>захваћеност</a:t>
            </a:r>
            <a:r>
              <a:rPr lang="x-none" sz="4300" dirty="0">
                <a:latin typeface="Palatino Linotype" pitchFamily="18" charset="0"/>
              </a:rPr>
              <a:t> лимфних чворова удаљених до 3</a:t>
            </a:r>
            <a:r>
              <a:rPr lang="en-US" sz="4300" dirty="0">
                <a:latin typeface="Palatino Linotype" pitchFamily="18" charset="0"/>
              </a:rPr>
              <a:t>cm</a:t>
            </a:r>
            <a:r>
              <a:rPr lang="x-none" sz="4300" dirty="0">
                <a:latin typeface="Palatino Linotype" pitchFamily="18" charset="0"/>
              </a:rPr>
              <a:t> од руба тумора.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en-US" sz="4300" b="1" dirty="0">
                <a:latin typeface="Palatino Linotype" pitchFamily="18" charset="0"/>
              </a:rPr>
              <a:t>N2 </a:t>
            </a:r>
            <a:r>
              <a:rPr lang="x-none" sz="4300" dirty="0">
                <a:latin typeface="Palatino Linotype" pitchFamily="18" charset="0"/>
              </a:rPr>
              <a:t>представља </a:t>
            </a:r>
            <a:r>
              <a:rPr lang="x-none" sz="4300" dirty="0" err="1">
                <a:latin typeface="Palatino Linotype" pitchFamily="18" charset="0"/>
              </a:rPr>
              <a:t>захваћеност</a:t>
            </a:r>
            <a:r>
              <a:rPr lang="x-none" sz="4300" dirty="0">
                <a:latin typeface="Palatino Linotype" pitchFamily="18" charset="0"/>
              </a:rPr>
              <a:t> лимфних чворова удаљених преко  3</a:t>
            </a:r>
            <a:r>
              <a:rPr lang="en-US" sz="4300" dirty="0">
                <a:latin typeface="Palatino Linotype" pitchFamily="18" charset="0"/>
              </a:rPr>
              <a:t>cm</a:t>
            </a:r>
            <a:r>
              <a:rPr lang="x-none" sz="4300" dirty="0">
                <a:latin typeface="Palatino Linotype" pitchFamily="18" charset="0"/>
              </a:rPr>
              <a:t> од руба тумора, али потенцијално још </a:t>
            </a:r>
            <a:r>
              <a:rPr lang="x-none" sz="4300" dirty="0" err="1">
                <a:latin typeface="Palatino Linotype" pitchFamily="18" charset="0"/>
              </a:rPr>
              <a:t>ресектабилне</a:t>
            </a:r>
            <a:r>
              <a:rPr lang="x-none" sz="4300" dirty="0">
                <a:latin typeface="Palatino Linotype" pitchFamily="18" charset="0"/>
              </a:rPr>
              <a:t>.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en-US" sz="4300" b="1" dirty="0">
                <a:latin typeface="Palatino Linotype" pitchFamily="18" charset="0"/>
              </a:rPr>
              <a:t>N3 </a:t>
            </a:r>
            <a:r>
              <a:rPr lang="x-none" sz="4300" dirty="0">
                <a:latin typeface="Palatino Linotype" pitchFamily="18" charset="0"/>
              </a:rPr>
              <a:t>представља метастазе у лимфним чворовима који нису </a:t>
            </a:r>
            <a:r>
              <a:rPr lang="x-none" sz="4300" dirty="0" err="1">
                <a:latin typeface="Palatino Linotype" pitchFamily="18" charset="0"/>
              </a:rPr>
              <a:t>ресектабилни</a:t>
            </a:r>
            <a:r>
              <a:rPr lang="x-none" sz="4300" dirty="0">
                <a:latin typeface="Palatino Linotype" pitchFamily="18" charset="0"/>
              </a:rPr>
              <a:t>.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x-none" sz="4300" dirty="0">
                <a:latin typeface="Palatino Linotype" pitchFamily="18" charset="0"/>
              </a:rPr>
              <a:t>М </a:t>
            </a:r>
            <a:r>
              <a:rPr lang="en-US" sz="4300" dirty="0">
                <a:latin typeface="Palatino Linotype" pitchFamily="18" charset="0"/>
              </a:rPr>
              <a:t>(</a:t>
            </a:r>
            <a:r>
              <a:rPr lang="x-none" sz="4300" dirty="0">
                <a:latin typeface="Palatino Linotype" pitchFamily="18" charset="0"/>
              </a:rPr>
              <a:t>метастазе</a:t>
            </a:r>
            <a:r>
              <a:rPr lang="en-US" sz="4300" dirty="0">
                <a:latin typeface="Palatino Linotype" pitchFamily="18" charset="0"/>
              </a:rPr>
              <a:t>)</a:t>
            </a:r>
            <a:r>
              <a:rPr lang="x-none" sz="4300" dirty="0">
                <a:latin typeface="Palatino Linotype" pitchFamily="18" charset="0"/>
              </a:rPr>
              <a:t> могу бити одсутне  или присутне, и говоримо о МО  или М1.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x-none" sz="4300" dirty="0">
                <a:latin typeface="Palatino Linotype" pitchFamily="18" charset="0"/>
              </a:rPr>
              <a:t>МО</a:t>
            </a:r>
            <a:r>
              <a:rPr lang="en-US" sz="4300" dirty="0">
                <a:latin typeface="Palatino Linotype" pitchFamily="18" charset="0"/>
              </a:rPr>
              <a:t> - o</a:t>
            </a:r>
            <a:r>
              <a:rPr lang="x-none" sz="4300" dirty="0" err="1">
                <a:latin typeface="Palatino Linotype" pitchFamily="18" charset="0"/>
              </a:rPr>
              <a:t>дсутне</a:t>
            </a:r>
            <a:r>
              <a:rPr lang="x-none" sz="4300" dirty="0">
                <a:latin typeface="Palatino Linotype" pitchFamily="18" charset="0"/>
              </a:rPr>
              <a:t> метастазе,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x-none" sz="4300" dirty="0">
                <a:latin typeface="Palatino Linotype" pitchFamily="18" charset="0"/>
              </a:rPr>
              <a:t>М1 </a:t>
            </a:r>
            <a:r>
              <a:rPr lang="en-US" sz="4300" dirty="0">
                <a:latin typeface="Palatino Linotype" pitchFamily="18" charset="0"/>
              </a:rPr>
              <a:t>-  </a:t>
            </a:r>
            <a:r>
              <a:rPr lang="x-none" sz="4300" dirty="0">
                <a:latin typeface="Palatino Linotype" pitchFamily="18" charset="0"/>
              </a:rPr>
              <a:t>присутне метастазе.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x-none" sz="4300" dirty="0">
                <a:latin typeface="Palatino Linotype" pitchFamily="18" charset="0"/>
              </a:rPr>
              <a:t>  Најчешће су метастазе у јетри, плућима, </a:t>
            </a:r>
            <a:r>
              <a:rPr lang="x-none" sz="4300" dirty="0" err="1">
                <a:latin typeface="Palatino Linotype" pitchFamily="18" charset="0"/>
              </a:rPr>
              <a:t>перитонеуму</a:t>
            </a:r>
            <a:r>
              <a:rPr lang="x-none" sz="4300" dirty="0">
                <a:latin typeface="Palatino Linotype" pitchFamily="18" charset="0"/>
              </a:rPr>
              <a:t> и костима.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x-none" sz="4300" dirty="0">
                <a:latin typeface="Palatino Linotype" pitchFamily="18" charset="0"/>
              </a:rPr>
              <a:t> На основу </a:t>
            </a:r>
            <a:r>
              <a:rPr lang="en-US" sz="4300" dirty="0">
                <a:latin typeface="Palatino Linotype" pitchFamily="18" charset="0"/>
              </a:rPr>
              <a:t>TNM </a:t>
            </a:r>
            <a:r>
              <a:rPr lang="x-none" sz="4300" dirty="0">
                <a:latin typeface="Palatino Linotype" pitchFamily="18" charset="0"/>
              </a:rPr>
              <a:t> класификације одређује се стадијум болести од О до </a:t>
            </a:r>
            <a:r>
              <a:rPr lang="en-US" sz="4300" dirty="0">
                <a:latin typeface="Palatino Linotype" pitchFamily="18" charset="0"/>
              </a:rPr>
              <a:t>IV.</a:t>
            </a:r>
          </a:p>
          <a:p>
            <a:endParaRPr lang="en-US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82780371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 fontScale="90000"/>
          </a:bodyPr>
          <a:lstStyle/>
          <a:p>
            <a:r>
              <a:rPr lang="x-none" sz="2800" b="1" dirty="0">
                <a:latin typeface="Palatino Linotype" pitchFamily="18" charset="0"/>
              </a:rPr>
              <a:t>Лечење</a:t>
            </a:r>
            <a:endParaRPr lang="en-US" sz="2800" b="1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8200"/>
            <a:ext cx="8991600" cy="6019800"/>
          </a:xfrm>
        </p:spPr>
        <p:txBody>
          <a:bodyPr>
            <a:normAutofit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x-none" sz="1700" dirty="0" err="1">
                <a:latin typeface="Palatino Linotype" pitchFamily="18" charset="0"/>
              </a:rPr>
              <a:t>Хиругија</a:t>
            </a:r>
            <a:endParaRPr lang="x-none" sz="1700" dirty="0">
              <a:latin typeface="Palatino Linotype" pitchFamily="18" charset="0"/>
            </a:endParaRP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x-none" sz="1700" dirty="0">
                <a:latin typeface="Palatino Linotype" pitchFamily="18" charset="0"/>
              </a:rPr>
              <a:t>Хемиотерапија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x-none" sz="1700" dirty="0">
                <a:latin typeface="Palatino Linotype" pitchFamily="18" charset="0"/>
              </a:rPr>
              <a:t>Радиотерапија</a:t>
            </a:r>
          </a:p>
          <a:p>
            <a:pPr marL="514350" indent="-514350">
              <a:lnSpc>
                <a:spcPct val="150000"/>
              </a:lnSpc>
            </a:pPr>
            <a:r>
              <a:rPr lang="x-none" sz="1700" dirty="0" err="1">
                <a:latin typeface="Palatino Linotype" pitchFamily="18" charset="0"/>
              </a:rPr>
              <a:t>Ендоскопски</a:t>
            </a:r>
            <a:r>
              <a:rPr lang="x-none" sz="1700" dirty="0">
                <a:latin typeface="Palatino Linotype" pitchFamily="18" charset="0"/>
              </a:rPr>
              <a:t> приступ у лечењу </a:t>
            </a:r>
            <a:r>
              <a:rPr lang="x-none" sz="1700" dirty="0" err="1">
                <a:latin typeface="Palatino Linotype" pitchFamily="18" charset="0"/>
              </a:rPr>
              <a:t>карцинома</a:t>
            </a:r>
            <a:r>
              <a:rPr lang="x-none" sz="1700" dirty="0">
                <a:latin typeface="Palatino Linotype" pitchFamily="18" charset="0"/>
              </a:rPr>
              <a:t> желуца остављен је за оне болеснике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x-none" sz="1700" dirty="0">
                <a:latin typeface="Palatino Linotype" pitchFamily="18" charset="0"/>
              </a:rPr>
              <a:t>         где </a:t>
            </a:r>
            <a:r>
              <a:rPr lang="x-none" sz="1700" dirty="0" err="1">
                <a:latin typeface="Palatino Linotype" pitchFamily="18" charset="0"/>
              </a:rPr>
              <a:t>куративна</a:t>
            </a:r>
            <a:r>
              <a:rPr lang="x-none" sz="1700" dirty="0">
                <a:latin typeface="Palatino Linotype" pitchFamily="18" charset="0"/>
              </a:rPr>
              <a:t> или палијативна </a:t>
            </a:r>
            <a:r>
              <a:rPr lang="x-none" sz="1700" dirty="0" err="1">
                <a:latin typeface="Palatino Linotype" pitchFamily="18" charset="0"/>
              </a:rPr>
              <a:t>ресекција</a:t>
            </a:r>
            <a:r>
              <a:rPr lang="x-none" sz="1700" dirty="0">
                <a:latin typeface="Palatino Linotype" pitchFamily="18" charset="0"/>
              </a:rPr>
              <a:t> желуца није могућа</a:t>
            </a:r>
          </a:p>
          <a:p>
            <a:pPr>
              <a:lnSpc>
                <a:spcPct val="150000"/>
              </a:lnSpc>
            </a:pPr>
            <a:r>
              <a:rPr lang="x-none" sz="1700" dirty="0">
                <a:latin typeface="Palatino Linotype" pitchFamily="18" charset="0"/>
              </a:rPr>
              <a:t> Примена ласера или </a:t>
            </a:r>
            <a:r>
              <a:rPr lang="x-none" sz="1700" dirty="0" err="1">
                <a:latin typeface="Palatino Linotype" pitchFamily="18" charset="0"/>
              </a:rPr>
              <a:t>електрокаутеризације</a:t>
            </a:r>
            <a:r>
              <a:rPr lang="en-US" sz="1700" dirty="0">
                <a:latin typeface="Palatino Linotype" pitchFamily="18" charset="0"/>
              </a:rPr>
              <a:t>( </a:t>
            </a:r>
            <a:r>
              <a:rPr lang="x-none" sz="1700" dirty="0" err="1">
                <a:latin typeface="Palatino Linotype" pitchFamily="18" charset="0"/>
              </a:rPr>
              <a:t>аблација</a:t>
            </a:r>
            <a:r>
              <a:rPr lang="x-none" sz="1700" dirty="0">
                <a:latin typeface="Palatino Linotype" pitchFamily="18" charset="0"/>
              </a:rPr>
              <a:t> туморског ткива или  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x-none" sz="1700" dirty="0">
                <a:latin typeface="Palatino Linotype" pitchFamily="18" charset="0"/>
              </a:rPr>
              <a:t>        заустављање крварења</a:t>
            </a:r>
            <a:r>
              <a:rPr lang="en-US" sz="1700" dirty="0">
                <a:latin typeface="Palatino Linotype" pitchFamily="18" charset="0"/>
              </a:rPr>
              <a:t>)</a:t>
            </a:r>
            <a:endParaRPr lang="x-none" sz="17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700" dirty="0">
                <a:latin typeface="Palatino Linotype" pitchFamily="18" charset="0"/>
              </a:rPr>
              <a:t>  Уградња </a:t>
            </a:r>
            <a:r>
              <a:rPr lang="x-none" sz="1700" dirty="0" err="1">
                <a:latin typeface="Palatino Linotype" pitchFamily="18" charset="0"/>
              </a:rPr>
              <a:t>стентова</a:t>
            </a:r>
            <a:r>
              <a:rPr lang="x-none" sz="1700" dirty="0">
                <a:latin typeface="Palatino Linotype" pitchFamily="18" charset="0"/>
              </a:rPr>
              <a:t> у случају </a:t>
            </a:r>
            <a:r>
              <a:rPr lang="x-none" sz="1700" dirty="0" err="1">
                <a:latin typeface="Palatino Linotype" pitchFamily="18" charset="0"/>
              </a:rPr>
              <a:t>стеноза</a:t>
            </a:r>
            <a:r>
              <a:rPr lang="x-none" sz="1700" dirty="0">
                <a:latin typeface="Palatino Linotype" pitchFamily="18" charset="0"/>
              </a:rPr>
              <a:t> </a:t>
            </a:r>
            <a:endParaRPr lang="en-US" sz="1700" dirty="0">
              <a:latin typeface="Palatino Linotype" pitchFamily="18" charset="0"/>
            </a:endParaRPr>
          </a:p>
          <a:p>
            <a:pPr marL="457200" indent="-457200">
              <a:lnSpc>
                <a:spcPct val="150000"/>
              </a:lnSpc>
            </a:pPr>
            <a:endParaRPr lang="x-none" sz="20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01457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6058571"/>
              </p:ext>
            </p:extLst>
          </p:nvPr>
        </p:nvGraphicFramePr>
        <p:xfrm>
          <a:off x="152400" y="25400"/>
          <a:ext cx="8839200" cy="3479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39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Palatino Linotype" pitchFamily="18" charset="0"/>
                        </a:rPr>
                        <a:t>2. </a:t>
                      </a:r>
                      <a:r>
                        <a:rPr lang="x-none" dirty="0" err="1">
                          <a:latin typeface="Palatino Linotype" pitchFamily="18" charset="0"/>
                        </a:rPr>
                        <a:t>Oesophagitis</a:t>
                      </a:r>
                      <a:r>
                        <a:rPr lang="x-none" dirty="0">
                          <a:latin typeface="Palatino Linotype" pitchFamily="18" charset="0"/>
                        </a:rPr>
                        <a:t> </a:t>
                      </a:r>
                      <a:r>
                        <a:rPr lang="x-none" dirty="0" err="1">
                          <a:latin typeface="Palatino Linotype" pitchFamily="18" charset="0"/>
                        </a:rPr>
                        <a:t>errosiva</a:t>
                      </a:r>
                      <a:r>
                        <a:rPr lang="x-none" dirty="0">
                          <a:latin typeface="Palatino Linotype" pitchFamily="18" charset="0"/>
                        </a:rPr>
                        <a:t> </a:t>
                      </a:r>
                      <a:r>
                        <a:rPr lang="x-none" dirty="0" err="1">
                          <a:latin typeface="Palatino Linotype" pitchFamily="18" charset="0"/>
                        </a:rPr>
                        <a:t>acuta</a:t>
                      </a:r>
                      <a:endParaRPr lang="x-none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>
                          <a:latin typeface="Palatino Linotype" pitchFamily="18" charset="0"/>
                        </a:rPr>
                        <a:t>2. Најчешће</a:t>
                      </a:r>
                      <a:r>
                        <a:rPr lang="x-none" baseline="0" dirty="0">
                          <a:latin typeface="Palatino Linotype" pitchFamily="18" charset="0"/>
                        </a:rPr>
                        <a:t> </a:t>
                      </a:r>
                      <a:r>
                        <a:rPr lang="x-none" baseline="0" dirty="0" err="1">
                          <a:latin typeface="Palatino Linotype" pitchFamily="18" charset="0"/>
                        </a:rPr>
                        <a:t>јатрогени</a:t>
                      </a:r>
                      <a:r>
                        <a:rPr lang="x-none" baseline="0" dirty="0">
                          <a:latin typeface="Palatino Linotype" pitchFamily="18" charset="0"/>
                        </a:rPr>
                        <a:t>- употреба </a:t>
                      </a:r>
                      <a:r>
                        <a:rPr lang="x-none" baseline="0" dirty="0" err="1">
                          <a:latin typeface="Palatino Linotype" pitchFamily="18" charset="0"/>
                        </a:rPr>
                        <a:t>улцерогених</a:t>
                      </a:r>
                      <a:r>
                        <a:rPr lang="x-none" baseline="0" dirty="0">
                          <a:latin typeface="Palatino Linotype" pitchFamily="18" charset="0"/>
                        </a:rPr>
                        <a:t> лекова (</a:t>
                      </a:r>
                      <a:r>
                        <a:rPr lang="x-none" baseline="0" dirty="0" err="1">
                          <a:latin typeface="Palatino Linotype" pitchFamily="18" charset="0"/>
                        </a:rPr>
                        <a:t>кортикостероиди</a:t>
                      </a:r>
                      <a:r>
                        <a:rPr lang="x-none" baseline="0" dirty="0">
                          <a:latin typeface="Palatino Linotype" pitchFamily="18" charset="0"/>
                        </a:rPr>
                        <a:t>, </a:t>
                      </a:r>
                      <a:r>
                        <a:rPr lang="x-none" baseline="0" dirty="0" err="1">
                          <a:latin typeface="Palatino Linotype" pitchFamily="18" charset="0"/>
                        </a:rPr>
                        <a:t>салицилати</a:t>
                      </a:r>
                      <a:r>
                        <a:rPr lang="x-none" baseline="0" dirty="0">
                          <a:latin typeface="Palatino Linotype" pitchFamily="18" charset="0"/>
                        </a:rPr>
                        <a:t>, </a:t>
                      </a:r>
                      <a:r>
                        <a:rPr lang="x-none" baseline="0" dirty="0" err="1">
                          <a:latin typeface="Palatino Linotype" pitchFamily="18" charset="0"/>
                        </a:rPr>
                        <a:t>антиреуматици</a:t>
                      </a:r>
                      <a:r>
                        <a:rPr lang="x-none" baseline="0" dirty="0">
                          <a:latin typeface="Palatino Linotype" pitchFamily="18" charset="0"/>
                        </a:rPr>
                        <a:t>,…), последица сепсе, </a:t>
                      </a:r>
                      <a:r>
                        <a:rPr lang="x-none" baseline="0" dirty="0" err="1">
                          <a:latin typeface="Palatino Linotype" pitchFamily="18" charset="0"/>
                        </a:rPr>
                        <a:t>рефлуксне</a:t>
                      </a:r>
                      <a:r>
                        <a:rPr lang="x-none" baseline="0" dirty="0">
                          <a:latin typeface="Palatino Linotype" pitchFamily="18" charset="0"/>
                        </a:rPr>
                        <a:t> болести </a:t>
                      </a:r>
                      <a:r>
                        <a:rPr lang="x-none" baseline="0" dirty="0" err="1">
                          <a:latin typeface="Palatino Linotype" pitchFamily="18" charset="0"/>
                        </a:rPr>
                        <a:t>дисталног</a:t>
                      </a:r>
                      <a:r>
                        <a:rPr lang="x-none" baseline="0" dirty="0">
                          <a:latin typeface="Palatino Linotype" pitchFamily="18" charset="0"/>
                        </a:rPr>
                        <a:t> дела једњака, употреба већих количина </a:t>
                      </a:r>
                      <a:r>
                        <a:rPr lang="x-none" baseline="0" dirty="0" err="1">
                          <a:latin typeface="Palatino Linotype" pitchFamily="18" charset="0"/>
                        </a:rPr>
                        <a:t>концетрованог</a:t>
                      </a:r>
                      <a:r>
                        <a:rPr lang="x-none" baseline="0" dirty="0">
                          <a:latin typeface="Palatino Linotype" pitchFamily="18" charset="0"/>
                        </a:rPr>
                        <a:t> алкохола</a:t>
                      </a:r>
                      <a:endParaRPr lang="x-none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>
                          <a:latin typeface="Palatino Linotype" pitchFamily="18" charset="0"/>
                        </a:rPr>
                        <a:t>ЕГДС-</a:t>
                      </a:r>
                      <a:r>
                        <a:rPr lang="x-none" dirty="0" err="1">
                          <a:latin typeface="Palatino Linotype" pitchFamily="18" charset="0"/>
                        </a:rPr>
                        <a:t>хиперемична</a:t>
                      </a:r>
                      <a:r>
                        <a:rPr lang="x-none" dirty="0">
                          <a:latin typeface="Palatino Linotype" pitchFamily="18" charset="0"/>
                        </a:rPr>
                        <a:t>, </a:t>
                      </a:r>
                      <a:r>
                        <a:rPr lang="x-none" dirty="0" err="1">
                          <a:latin typeface="Palatino Linotype" pitchFamily="18" charset="0"/>
                        </a:rPr>
                        <a:t>едематозна</a:t>
                      </a:r>
                      <a:r>
                        <a:rPr lang="x-none" dirty="0">
                          <a:latin typeface="Palatino Linotype" pitchFamily="18" charset="0"/>
                        </a:rPr>
                        <a:t> </a:t>
                      </a:r>
                      <a:r>
                        <a:rPr lang="x-none" dirty="0" err="1">
                          <a:latin typeface="Palatino Linotype" pitchFamily="18" charset="0"/>
                        </a:rPr>
                        <a:t>слузница</a:t>
                      </a:r>
                      <a:r>
                        <a:rPr lang="x-none" dirty="0">
                          <a:latin typeface="Palatino Linotype" pitchFamily="18" charset="0"/>
                        </a:rPr>
                        <a:t>, са ситним и плићим дефектима, овалног облика, дубине до ламине </a:t>
                      </a:r>
                      <a:r>
                        <a:rPr lang="x-none" dirty="0" err="1">
                          <a:latin typeface="Palatino Linotype" pitchFamily="18" charset="0"/>
                        </a:rPr>
                        <a:t>мускуларис</a:t>
                      </a:r>
                      <a:r>
                        <a:rPr lang="x-none" dirty="0">
                          <a:latin typeface="Palatino Linotype" pitchFamily="18" charset="0"/>
                        </a:rPr>
                        <a:t> </a:t>
                      </a:r>
                      <a:r>
                        <a:rPr lang="x-none" dirty="0" err="1">
                          <a:latin typeface="Palatino Linotype" pitchFamily="18" charset="0"/>
                        </a:rPr>
                        <a:t>мукозе</a:t>
                      </a:r>
                      <a:r>
                        <a:rPr lang="x-none" dirty="0">
                          <a:latin typeface="Palatino Linotype" pitchFamily="18" charset="0"/>
                        </a:rPr>
                        <a:t>, пречника 2-5mm, најчешће локализоване у </a:t>
                      </a:r>
                      <a:r>
                        <a:rPr lang="x-none" dirty="0" err="1">
                          <a:latin typeface="Palatino Linotype" pitchFamily="18" charset="0"/>
                        </a:rPr>
                        <a:t>дисталном</a:t>
                      </a:r>
                      <a:r>
                        <a:rPr lang="x-none" dirty="0">
                          <a:latin typeface="Palatino Linotype" pitchFamily="18" charset="0"/>
                        </a:rPr>
                        <a:t> делу једњака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>
                          <a:latin typeface="Palatino Linotype" pitchFamily="18" charset="0"/>
                        </a:rPr>
                        <a:t>Клиничко испољавање као и од акутног катаралног, чешће</a:t>
                      </a:r>
                      <a:r>
                        <a:rPr lang="x-none" baseline="0" dirty="0">
                          <a:latin typeface="Palatino Linotype" pitchFamily="18" charset="0"/>
                        </a:rPr>
                        <a:t> присутно </a:t>
                      </a:r>
                      <a:r>
                        <a:rPr lang="x-none" baseline="0" dirty="0" err="1">
                          <a:latin typeface="Palatino Linotype" pitchFamily="18" charset="0"/>
                        </a:rPr>
                        <a:t>езофагеално</a:t>
                      </a:r>
                      <a:r>
                        <a:rPr lang="x-none" baseline="0" dirty="0">
                          <a:latin typeface="Palatino Linotype" pitchFamily="18" charset="0"/>
                        </a:rPr>
                        <a:t> повраћање и </a:t>
                      </a:r>
                      <a:r>
                        <a:rPr lang="x-none" baseline="0" dirty="0" err="1">
                          <a:latin typeface="Palatino Linotype" pitchFamily="18" charset="0"/>
                        </a:rPr>
                        <a:t>манифестно</a:t>
                      </a:r>
                      <a:r>
                        <a:rPr lang="x-none" baseline="0" dirty="0">
                          <a:latin typeface="Palatino Linotype" pitchFamily="18" charset="0"/>
                        </a:rPr>
                        <a:t> крварење (</a:t>
                      </a:r>
                      <a:r>
                        <a:rPr lang="x-none" baseline="0" dirty="0" err="1">
                          <a:latin typeface="Palatino Linotype" pitchFamily="18" charset="0"/>
                        </a:rPr>
                        <a:t>хематемеза</a:t>
                      </a:r>
                      <a:r>
                        <a:rPr lang="x-none" baseline="0" dirty="0">
                          <a:latin typeface="Palatino Linotype" pitchFamily="18" charset="0"/>
                        </a:rPr>
                        <a:t> и </a:t>
                      </a:r>
                      <a:r>
                        <a:rPr lang="x-none" baseline="0" dirty="0" err="1">
                          <a:latin typeface="Palatino Linotype" pitchFamily="18" charset="0"/>
                        </a:rPr>
                        <a:t>мелена</a:t>
                      </a:r>
                      <a:r>
                        <a:rPr lang="x-none" baseline="0" dirty="0">
                          <a:latin typeface="Palatino Linotype" pitchFamily="18" charset="0"/>
                        </a:rPr>
                        <a:t>)</a:t>
                      </a:r>
                      <a:endParaRPr lang="x-none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x-none" dirty="0">
                          <a:latin typeface="Palatino Linotype" pitchFamily="18" charset="0"/>
                        </a:rPr>
                        <a:t>Терапија: исхрана без </a:t>
                      </a:r>
                      <a:r>
                        <a:rPr lang="x-none" dirty="0" err="1">
                          <a:latin typeface="Palatino Linotype" pitchFamily="18" charset="0"/>
                        </a:rPr>
                        <a:t>иритативних</a:t>
                      </a:r>
                      <a:r>
                        <a:rPr lang="x-none" dirty="0">
                          <a:latin typeface="Palatino Linotype" pitchFamily="18" charset="0"/>
                        </a:rPr>
                        <a:t> материја (зачина, алкохола, дувана),</a:t>
                      </a:r>
                      <a:r>
                        <a:rPr lang="x-none" baseline="0" dirty="0">
                          <a:latin typeface="Palatino Linotype" pitchFamily="18" charset="0"/>
                        </a:rPr>
                        <a:t> антациди, H</a:t>
                      </a:r>
                      <a:r>
                        <a:rPr lang="x-none" baseline="-25000" dirty="0">
                          <a:latin typeface="Palatino Linotype" pitchFamily="18" charset="0"/>
                        </a:rPr>
                        <a:t>2</a:t>
                      </a:r>
                      <a:r>
                        <a:rPr lang="x-none" baseline="0" dirty="0">
                          <a:latin typeface="Palatino Linotype" pitchFamily="18" charset="0"/>
                        </a:rPr>
                        <a:t> </a:t>
                      </a:r>
                      <a:r>
                        <a:rPr lang="x-none" baseline="0" dirty="0" err="1">
                          <a:latin typeface="Palatino Linotype" pitchFamily="18" charset="0"/>
                        </a:rPr>
                        <a:t>блокатори</a:t>
                      </a:r>
                      <a:r>
                        <a:rPr lang="x-none" baseline="0" dirty="0">
                          <a:latin typeface="Palatino Linotype" pitchFamily="18" charset="0"/>
                        </a:rPr>
                        <a:t>, ИПП</a:t>
                      </a:r>
                      <a:endParaRPr lang="x-none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6915605"/>
              </p:ext>
            </p:extLst>
          </p:nvPr>
        </p:nvGraphicFramePr>
        <p:xfrm>
          <a:off x="0" y="3733800"/>
          <a:ext cx="8915400" cy="2931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909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1244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x-none" dirty="0">
                          <a:latin typeface="Palatino Linotype" pitchFamily="18" charset="0"/>
                        </a:rPr>
                        <a:t>Врста лека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dirty="0">
                          <a:latin typeface="Palatino Linotype" pitchFamily="18" charset="0"/>
                        </a:rPr>
                        <a:t>Оштећење једњака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 err="1">
                          <a:latin typeface="Palatino Linotype" pitchFamily="18" charset="0"/>
                        </a:rPr>
                        <a:t>Антибиотици</a:t>
                      </a:r>
                      <a:r>
                        <a:rPr lang="x-none" dirty="0">
                          <a:latin typeface="Palatino Linotype" pitchFamily="18" charset="0"/>
                        </a:rPr>
                        <a:t> (</a:t>
                      </a:r>
                      <a:r>
                        <a:rPr lang="x-none" dirty="0" err="1">
                          <a:latin typeface="Palatino Linotype" pitchFamily="18" charset="0"/>
                        </a:rPr>
                        <a:t>doksiciklin</a:t>
                      </a:r>
                      <a:r>
                        <a:rPr lang="x-none" dirty="0">
                          <a:latin typeface="Palatino Linotype" pitchFamily="18" charset="0"/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dirty="0">
                          <a:latin typeface="Palatino Linotype" pitchFamily="18" charset="0"/>
                        </a:rPr>
                        <a:t>Млађе особе, акутни напад бола,</a:t>
                      </a:r>
                      <a:r>
                        <a:rPr lang="x-none" baseline="0" dirty="0">
                          <a:latin typeface="Palatino Linotype" pitchFamily="18" charset="0"/>
                        </a:rPr>
                        <a:t> </a:t>
                      </a:r>
                      <a:r>
                        <a:rPr lang="x-none" baseline="0" dirty="0" err="1">
                          <a:latin typeface="Palatino Linotype" pitchFamily="18" charset="0"/>
                        </a:rPr>
                        <a:t>одинофагија</a:t>
                      </a:r>
                      <a:r>
                        <a:rPr lang="x-none" baseline="0" dirty="0">
                          <a:latin typeface="Palatino Linotype" pitchFamily="18" charset="0"/>
                        </a:rPr>
                        <a:t>, </a:t>
                      </a:r>
                      <a:r>
                        <a:rPr lang="x-none" baseline="0" dirty="0" err="1">
                          <a:latin typeface="Palatino Linotype" pitchFamily="18" charset="0"/>
                        </a:rPr>
                        <a:t>супефицијална</a:t>
                      </a:r>
                      <a:r>
                        <a:rPr lang="x-none" baseline="0" dirty="0">
                          <a:latin typeface="Palatino Linotype" pitchFamily="18" charset="0"/>
                        </a:rPr>
                        <a:t> </a:t>
                      </a:r>
                      <a:r>
                        <a:rPr lang="x-none" baseline="0" dirty="0" err="1">
                          <a:latin typeface="Palatino Linotype" pitchFamily="18" charset="0"/>
                        </a:rPr>
                        <a:t>лезија</a:t>
                      </a:r>
                      <a:r>
                        <a:rPr lang="x-none" baseline="0" dirty="0">
                          <a:latin typeface="Palatino Linotype" pitchFamily="18" charset="0"/>
                        </a:rPr>
                        <a:t>, спонтано зараста</a:t>
                      </a:r>
                      <a:endParaRPr lang="x-none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>
                          <a:latin typeface="Palatino Linotype" pitchFamily="18" charset="0"/>
                        </a:rPr>
                        <a:t>ASA, NSAIL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dirty="0">
                          <a:latin typeface="Palatino Linotype" pitchFamily="18" charset="0"/>
                        </a:rPr>
                        <a:t>50% крварења из једњака, као компликација </a:t>
                      </a:r>
                      <a:r>
                        <a:rPr lang="x-none" dirty="0" err="1">
                          <a:latin typeface="Palatino Linotype" pitchFamily="18" charset="0"/>
                        </a:rPr>
                        <a:t>езофагитиса</a:t>
                      </a:r>
                      <a:endParaRPr lang="x-none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 err="1">
                          <a:latin typeface="Palatino Linotype" pitchFamily="18" charset="0"/>
                        </a:rPr>
                        <a:t>KCl</a:t>
                      </a:r>
                      <a:r>
                        <a:rPr lang="x-none" dirty="0">
                          <a:latin typeface="Palatino Linotype" pitchFamily="18" charset="0"/>
                        </a:rPr>
                        <a:t>, </a:t>
                      </a:r>
                      <a:r>
                        <a:rPr lang="x-none" dirty="0" err="1">
                          <a:latin typeface="Palatino Linotype" pitchFamily="18" charset="0"/>
                        </a:rPr>
                        <a:t>fero</a:t>
                      </a:r>
                      <a:r>
                        <a:rPr lang="x-none" dirty="0">
                          <a:latin typeface="Palatino Linotype" pitchFamily="18" charset="0"/>
                        </a:rPr>
                        <a:t> sulfat i </a:t>
                      </a:r>
                      <a:r>
                        <a:rPr lang="x-none" dirty="0" err="1">
                          <a:latin typeface="Palatino Linotype" pitchFamily="18" charset="0"/>
                        </a:rPr>
                        <a:t>sukcinat</a:t>
                      </a:r>
                      <a:endParaRPr lang="x-none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dirty="0">
                          <a:latin typeface="Palatino Linotype" pitchFamily="18" charset="0"/>
                        </a:rPr>
                        <a:t>Прогресивна </a:t>
                      </a:r>
                      <a:r>
                        <a:rPr lang="x-none" dirty="0" err="1">
                          <a:latin typeface="Palatino Linotype" pitchFamily="18" charset="0"/>
                        </a:rPr>
                        <a:t>дисфагија</a:t>
                      </a:r>
                      <a:r>
                        <a:rPr lang="x-none" dirty="0">
                          <a:latin typeface="Palatino Linotype" pitchFamily="18" charset="0"/>
                        </a:rPr>
                        <a:t>,</a:t>
                      </a:r>
                      <a:r>
                        <a:rPr lang="x-none" baseline="0" dirty="0">
                          <a:latin typeface="Palatino Linotype" pitchFamily="18" charset="0"/>
                        </a:rPr>
                        <a:t> могућност развоја </a:t>
                      </a:r>
                      <a:r>
                        <a:rPr lang="x-none" baseline="0" dirty="0" err="1">
                          <a:latin typeface="Palatino Linotype" pitchFamily="18" charset="0"/>
                        </a:rPr>
                        <a:t>стриктура</a:t>
                      </a:r>
                      <a:r>
                        <a:rPr lang="x-none" baseline="0" dirty="0">
                          <a:latin typeface="Palatino Linotype" pitchFamily="18" charset="0"/>
                        </a:rPr>
                        <a:t> 50%</a:t>
                      </a:r>
                      <a:endParaRPr lang="x-none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 err="1">
                          <a:latin typeface="Palatino Linotype" pitchFamily="18" charset="0"/>
                        </a:rPr>
                        <a:t>alendronat</a:t>
                      </a:r>
                      <a:endParaRPr lang="x-none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dirty="0">
                          <a:latin typeface="Palatino Linotype" pitchFamily="18" charset="0"/>
                        </a:rPr>
                        <a:t>Унутар првог месеца узимања лека, бол, могућност развоја </a:t>
                      </a:r>
                      <a:r>
                        <a:rPr lang="x-none" dirty="0" err="1">
                          <a:latin typeface="Palatino Linotype" pitchFamily="18" charset="0"/>
                        </a:rPr>
                        <a:t>стриктура</a:t>
                      </a:r>
                      <a:r>
                        <a:rPr lang="x-none" dirty="0">
                          <a:latin typeface="Palatino Linotype" pitchFamily="18" charset="0"/>
                        </a:rPr>
                        <a:t> и крварења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500794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2204075"/>
              </p:ext>
            </p:extLst>
          </p:nvPr>
        </p:nvGraphicFramePr>
        <p:xfrm>
          <a:off x="152400" y="0"/>
          <a:ext cx="8458200" cy="2291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58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x-none" dirty="0">
                          <a:latin typeface="Palatino Linotype" pitchFamily="18" charset="0"/>
                        </a:rPr>
                        <a:t>3. </a:t>
                      </a:r>
                      <a:r>
                        <a:rPr lang="x-none" dirty="0" err="1">
                          <a:latin typeface="Palatino Linotype" pitchFamily="18" charset="0"/>
                        </a:rPr>
                        <a:t>Oesophagitis</a:t>
                      </a:r>
                      <a:r>
                        <a:rPr lang="x-none" baseline="0" dirty="0">
                          <a:latin typeface="Palatino Linotype" pitchFamily="18" charset="0"/>
                        </a:rPr>
                        <a:t> </a:t>
                      </a:r>
                      <a:r>
                        <a:rPr lang="x-none" baseline="0" dirty="0" err="1">
                          <a:latin typeface="Palatino Linotype" pitchFamily="18" charset="0"/>
                        </a:rPr>
                        <a:t>acuta</a:t>
                      </a:r>
                      <a:r>
                        <a:rPr lang="x-none" baseline="0" dirty="0">
                          <a:latin typeface="Palatino Linotype" pitchFamily="18" charset="0"/>
                        </a:rPr>
                        <a:t> </a:t>
                      </a:r>
                      <a:r>
                        <a:rPr lang="x-none" baseline="0" dirty="0" err="1">
                          <a:latin typeface="Palatino Linotype" pitchFamily="18" charset="0"/>
                        </a:rPr>
                        <a:t>supurativa</a:t>
                      </a:r>
                      <a:endParaRPr lang="x-none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>
                          <a:latin typeface="Palatino Linotype" pitchFamily="18" charset="0"/>
                        </a:rPr>
                        <a:t>Као</a:t>
                      </a:r>
                      <a:r>
                        <a:rPr lang="x-none" baseline="0" dirty="0">
                          <a:latin typeface="Palatino Linotype" pitchFamily="18" charset="0"/>
                        </a:rPr>
                        <a:t> последица присуства страног тела, дужег присуства </a:t>
                      </a:r>
                      <a:r>
                        <a:rPr lang="x-none" baseline="0" dirty="0" err="1">
                          <a:latin typeface="Palatino Linotype" pitchFamily="18" charset="0"/>
                        </a:rPr>
                        <a:t>назогастричне</a:t>
                      </a:r>
                      <a:r>
                        <a:rPr lang="x-none" baseline="0" dirty="0">
                          <a:latin typeface="Palatino Linotype" pitchFamily="18" charset="0"/>
                        </a:rPr>
                        <a:t> </a:t>
                      </a:r>
                      <a:r>
                        <a:rPr lang="x-none" baseline="0" dirty="0" err="1">
                          <a:latin typeface="Palatino Linotype" pitchFamily="18" charset="0"/>
                        </a:rPr>
                        <a:t>тубаже</a:t>
                      </a:r>
                      <a:r>
                        <a:rPr lang="x-none" baseline="0" dirty="0">
                          <a:latin typeface="Palatino Linotype" pitchFamily="18" charset="0"/>
                        </a:rPr>
                        <a:t>, сепсе</a:t>
                      </a:r>
                      <a:endParaRPr lang="x-none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>
                          <a:latin typeface="Palatino Linotype" pitchFamily="18" charset="0"/>
                        </a:rPr>
                        <a:t>Клиничко испољавање као и код других облика акутног запаљења једњака, симптоми израженији уз високу </a:t>
                      </a:r>
                      <a:r>
                        <a:rPr lang="x-none" dirty="0" err="1">
                          <a:latin typeface="Palatino Linotype" pitchFamily="18" charset="0"/>
                        </a:rPr>
                        <a:t>фебрилност</a:t>
                      </a:r>
                      <a:endParaRPr lang="x-none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x-none" dirty="0">
                          <a:latin typeface="Palatino Linotype" pitchFamily="18" charset="0"/>
                        </a:rPr>
                        <a:t>Уклањање</a:t>
                      </a:r>
                      <a:r>
                        <a:rPr lang="x-none" baseline="0" dirty="0">
                          <a:latin typeface="Palatino Linotype" pitchFamily="18" charset="0"/>
                        </a:rPr>
                        <a:t> етиолошког чиниоца (екстракција страног тела, </a:t>
                      </a:r>
                      <a:r>
                        <a:rPr lang="x-none" baseline="0" dirty="0" err="1">
                          <a:latin typeface="Palatino Linotype" pitchFamily="18" charset="0"/>
                        </a:rPr>
                        <a:t>назогастричне</a:t>
                      </a:r>
                      <a:r>
                        <a:rPr lang="x-none" baseline="0" dirty="0">
                          <a:latin typeface="Palatino Linotype" pitchFamily="18" charset="0"/>
                        </a:rPr>
                        <a:t> сонде), примена антибиотика, антациди, H</a:t>
                      </a:r>
                      <a:r>
                        <a:rPr lang="x-none" baseline="-25000" dirty="0">
                          <a:latin typeface="Palatino Linotype" pitchFamily="18" charset="0"/>
                        </a:rPr>
                        <a:t>2</a:t>
                      </a:r>
                      <a:r>
                        <a:rPr lang="x-none" baseline="0" dirty="0">
                          <a:latin typeface="Palatino Linotype" pitchFamily="18" charset="0"/>
                        </a:rPr>
                        <a:t> </a:t>
                      </a:r>
                      <a:r>
                        <a:rPr lang="x-none" baseline="0" dirty="0" err="1">
                          <a:latin typeface="Palatino Linotype" pitchFamily="18" charset="0"/>
                        </a:rPr>
                        <a:t>блокатори</a:t>
                      </a:r>
                      <a:r>
                        <a:rPr lang="x-none" baseline="0" dirty="0">
                          <a:latin typeface="Palatino Linotype" pitchFamily="18" charset="0"/>
                        </a:rPr>
                        <a:t>, ИПП</a:t>
                      </a:r>
                      <a:endParaRPr lang="x-none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0" y="2549128"/>
            <a:ext cx="9144000" cy="4308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x-none" sz="1600" b="1" dirty="0">
                <a:latin typeface="Palatino Linotype" pitchFamily="18" charset="0"/>
              </a:rPr>
              <a:t>4. </a:t>
            </a:r>
            <a:r>
              <a:rPr lang="x-none" sz="1600" b="1" dirty="0" err="1">
                <a:latin typeface="Palatino Linotype" pitchFamily="18" charset="0"/>
              </a:rPr>
              <a:t>Oesophagitis</a:t>
            </a:r>
            <a:r>
              <a:rPr lang="x-none" sz="1600" b="1" dirty="0">
                <a:latin typeface="Palatino Linotype" pitchFamily="18" charset="0"/>
              </a:rPr>
              <a:t> </a:t>
            </a:r>
            <a:r>
              <a:rPr lang="x-none" sz="1600" b="1" dirty="0" err="1">
                <a:latin typeface="Palatino Linotype" pitchFamily="18" charset="0"/>
              </a:rPr>
              <a:t>corrosiva</a:t>
            </a:r>
            <a:endParaRPr lang="x-none" sz="1600" b="1" dirty="0">
              <a:latin typeface="Palatino Linotype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x-none" sz="1600" dirty="0" err="1">
                <a:latin typeface="Palatino Linotype" pitchFamily="18" charset="0"/>
              </a:rPr>
              <a:t>Ингестијом</a:t>
            </a:r>
            <a:r>
              <a:rPr lang="x-none" sz="1600" dirty="0">
                <a:latin typeface="Palatino Linotype" pitchFamily="18" charset="0"/>
              </a:rPr>
              <a:t> киселина (корозивно оштећење) или база (каустично оштећење)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x-none" sz="1600" dirty="0">
                <a:latin typeface="Palatino Linotype" pitchFamily="18" charset="0"/>
              </a:rPr>
              <a:t>Базе (</a:t>
            </a:r>
            <a:r>
              <a:rPr lang="x-none" sz="1600" dirty="0" err="1">
                <a:latin typeface="Palatino Linotype" pitchFamily="18" charset="0"/>
              </a:rPr>
              <a:t>натрујумов</a:t>
            </a:r>
            <a:r>
              <a:rPr lang="x-none" sz="1600" dirty="0">
                <a:latin typeface="Palatino Linotype" pitchFamily="18" charset="0"/>
              </a:rPr>
              <a:t> и </a:t>
            </a:r>
            <a:r>
              <a:rPr lang="x-none" sz="1600" dirty="0" err="1">
                <a:latin typeface="Palatino Linotype" pitchFamily="18" charset="0"/>
              </a:rPr>
              <a:t>калијумов</a:t>
            </a:r>
            <a:r>
              <a:rPr lang="x-none" sz="1600" dirty="0">
                <a:latin typeface="Palatino Linotype" pitchFamily="18" charset="0"/>
              </a:rPr>
              <a:t> хидроксид) у средствима за чишћење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x-none" sz="1600" dirty="0">
                <a:latin typeface="Palatino Linotype" pitchFamily="18" charset="0"/>
              </a:rPr>
              <a:t>Киселине (сумпорна и </a:t>
            </a:r>
            <a:r>
              <a:rPr lang="x-none" sz="1600" dirty="0" err="1">
                <a:latin typeface="Palatino Linotype" pitchFamily="18" charset="0"/>
              </a:rPr>
              <a:t>хлороводонична</a:t>
            </a:r>
            <a:r>
              <a:rPr lang="x-none" sz="1600" dirty="0">
                <a:latin typeface="Palatino Linotype" pitchFamily="18" charset="0"/>
              </a:rPr>
              <a:t>) у средствима за чишћење </a:t>
            </a:r>
            <a:r>
              <a:rPr lang="x-none" sz="1600" dirty="0" err="1">
                <a:latin typeface="Palatino Linotype" pitchFamily="18" charset="0"/>
              </a:rPr>
              <a:t>таолета</a:t>
            </a:r>
            <a:r>
              <a:rPr lang="x-none" sz="1600" dirty="0">
                <a:latin typeface="Palatino Linotype" pitchFamily="18" charset="0"/>
              </a:rPr>
              <a:t>, базена и отклањање рђе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x-none" sz="1600" dirty="0" err="1">
                <a:latin typeface="Palatino Linotype" pitchFamily="18" charset="0"/>
              </a:rPr>
              <a:t>Акцидентално</a:t>
            </a:r>
            <a:r>
              <a:rPr lang="x-none" sz="1600" dirty="0">
                <a:latin typeface="Palatino Linotype" pitchFamily="18" charset="0"/>
              </a:rPr>
              <a:t> (мала деца-80%), алкохоличари, </a:t>
            </a:r>
            <a:r>
              <a:rPr lang="x-none" sz="1600" dirty="0" err="1">
                <a:latin typeface="Palatino Linotype" pitchFamily="18" charset="0"/>
              </a:rPr>
              <a:t>суицидално</a:t>
            </a:r>
            <a:endParaRPr lang="x-none" sz="1600" dirty="0">
              <a:latin typeface="Palatino Linotype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x-none" sz="1600" dirty="0">
                <a:latin typeface="Palatino Linotype" pitchFamily="18" charset="0"/>
              </a:rPr>
              <a:t>Базе оштећење једњака, захваћени дубљи слојеви (</a:t>
            </a:r>
            <a:r>
              <a:rPr lang="x-none" sz="1600" dirty="0" err="1">
                <a:latin typeface="Palatino Linotype" pitchFamily="18" charset="0"/>
              </a:rPr>
              <a:t>трансмуралне</a:t>
            </a:r>
            <a:r>
              <a:rPr lang="x-none" sz="1600" dirty="0">
                <a:latin typeface="Palatino Linotype" pitchFamily="18" charset="0"/>
              </a:rPr>
              <a:t> </a:t>
            </a:r>
            <a:r>
              <a:rPr lang="x-none" sz="1600" dirty="0" err="1">
                <a:latin typeface="Palatino Linotype" pitchFamily="18" charset="0"/>
              </a:rPr>
              <a:t>лезије</a:t>
            </a:r>
            <a:r>
              <a:rPr lang="x-none" sz="1600" dirty="0">
                <a:latin typeface="Palatino Linotype" pitchFamily="18" charset="0"/>
              </a:rPr>
              <a:t>)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x-none" sz="1600" dirty="0">
                <a:latin typeface="Palatino Linotype" pitchFamily="18" charset="0"/>
              </a:rPr>
              <a:t>Киселине оштећење желуца</a:t>
            </a:r>
          </a:p>
          <a:p>
            <a:r>
              <a:rPr lang="x-none" sz="1600" b="1" dirty="0">
                <a:latin typeface="Palatino Linotype" pitchFamily="18" charset="0"/>
              </a:rPr>
              <a:t>Клиничка слика: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x-none" sz="1600" dirty="0">
                <a:latin typeface="Palatino Linotype" pitchFamily="18" charset="0"/>
              </a:rPr>
              <a:t>Оштећење усне дупље (</a:t>
            </a:r>
            <a:r>
              <a:rPr lang="x-none" sz="1600" dirty="0" err="1">
                <a:latin typeface="Palatino Linotype" pitchFamily="18" charset="0"/>
              </a:rPr>
              <a:t>едем</a:t>
            </a:r>
            <a:r>
              <a:rPr lang="x-none" sz="1600" dirty="0">
                <a:latin typeface="Palatino Linotype" pitchFamily="18" charset="0"/>
              </a:rPr>
              <a:t>, </a:t>
            </a:r>
            <a:r>
              <a:rPr lang="x-none" sz="1600" dirty="0" err="1">
                <a:latin typeface="Palatino Linotype" pitchFamily="18" charset="0"/>
              </a:rPr>
              <a:t>улцерације</a:t>
            </a:r>
            <a:r>
              <a:rPr lang="x-none" sz="1600" dirty="0">
                <a:latin typeface="Palatino Linotype" pitchFamily="18" charset="0"/>
              </a:rPr>
              <a:t>, беле или жуте наслаге на </a:t>
            </a:r>
            <a:r>
              <a:rPr lang="x-none" sz="1600" dirty="0" err="1">
                <a:latin typeface="Palatino Linotype" pitchFamily="18" charset="0"/>
              </a:rPr>
              <a:t>слузници</a:t>
            </a:r>
            <a:r>
              <a:rPr lang="x-none" sz="1600" dirty="0">
                <a:latin typeface="Palatino Linotype" pitchFamily="18" charset="0"/>
              </a:rPr>
              <a:t>)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x-none" sz="1600" dirty="0">
                <a:latin typeface="Palatino Linotype" pitchFamily="18" charset="0"/>
              </a:rPr>
              <a:t>Оштећење </a:t>
            </a:r>
            <a:r>
              <a:rPr lang="x-none" sz="1600" dirty="0" err="1">
                <a:latin typeface="Palatino Linotype" pitchFamily="18" charset="0"/>
              </a:rPr>
              <a:t>ларинкса</a:t>
            </a:r>
            <a:r>
              <a:rPr lang="x-none" sz="1600" dirty="0">
                <a:latin typeface="Palatino Linotype" pitchFamily="18" charset="0"/>
              </a:rPr>
              <a:t> (респираторни </a:t>
            </a:r>
            <a:r>
              <a:rPr lang="x-none" sz="1600" dirty="0" err="1">
                <a:latin typeface="Palatino Linotype" pitchFamily="18" charset="0"/>
              </a:rPr>
              <a:t>дистрес</a:t>
            </a:r>
            <a:r>
              <a:rPr lang="x-none" sz="1600" dirty="0">
                <a:latin typeface="Palatino Linotype" pitchFamily="18" charset="0"/>
              </a:rPr>
              <a:t>)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x-none" sz="1600" dirty="0">
                <a:latin typeface="Palatino Linotype" pitchFamily="18" charset="0"/>
              </a:rPr>
              <a:t>Једњак: </a:t>
            </a:r>
            <a:r>
              <a:rPr lang="x-none" sz="1600" dirty="0" err="1">
                <a:latin typeface="Palatino Linotype" pitchFamily="18" charset="0"/>
              </a:rPr>
              <a:t>дисфагија</a:t>
            </a:r>
            <a:r>
              <a:rPr lang="x-none" sz="1600" dirty="0">
                <a:latin typeface="Palatino Linotype" pitchFamily="18" charset="0"/>
              </a:rPr>
              <a:t>, </a:t>
            </a:r>
            <a:r>
              <a:rPr lang="x-none" sz="1600" dirty="0" err="1">
                <a:latin typeface="Palatino Linotype" pitchFamily="18" charset="0"/>
              </a:rPr>
              <a:t>одинофагија</a:t>
            </a:r>
            <a:r>
              <a:rPr lang="x-none" sz="1600" dirty="0">
                <a:latin typeface="Palatino Linotype" pitchFamily="18" charset="0"/>
              </a:rPr>
              <a:t>, </a:t>
            </a:r>
            <a:r>
              <a:rPr lang="x-none" sz="1600" dirty="0" err="1">
                <a:latin typeface="Palatino Linotype" pitchFamily="18" charset="0"/>
              </a:rPr>
              <a:t>хематемеза</a:t>
            </a:r>
            <a:endParaRPr lang="x-none" sz="1600" dirty="0">
              <a:latin typeface="Palatino Linotype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x-none" sz="1600" dirty="0" err="1">
                <a:latin typeface="Palatino Linotype" pitchFamily="18" charset="0"/>
              </a:rPr>
              <a:t>Стриктуре</a:t>
            </a:r>
            <a:r>
              <a:rPr lang="x-none" sz="1600" dirty="0">
                <a:latin typeface="Palatino Linotype" pitchFamily="18" charset="0"/>
              </a:rPr>
              <a:t> (15-38% болесника)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x-none" sz="1600" dirty="0" err="1">
                <a:latin typeface="Palatino Linotype" pitchFamily="18" charset="0"/>
              </a:rPr>
              <a:t>Стеноза</a:t>
            </a:r>
            <a:r>
              <a:rPr lang="x-none" sz="1600" dirty="0">
                <a:latin typeface="Palatino Linotype" pitchFamily="18" charset="0"/>
              </a:rPr>
              <a:t> </a:t>
            </a:r>
            <a:r>
              <a:rPr lang="x-none" sz="1600" dirty="0" err="1">
                <a:latin typeface="Palatino Linotype" pitchFamily="18" charset="0"/>
              </a:rPr>
              <a:t>антралног</a:t>
            </a:r>
            <a:r>
              <a:rPr lang="x-none" sz="1600" dirty="0">
                <a:latin typeface="Palatino Linotype" pitchFamily="18" charset="0"/>
              </a:rPr>
              <a:t> дела желуца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x-none" sz="1600" dirty="0" err="1">
                <a:latin typeface="Palatino Linotype" pitchFamily="18" charset="0"/>
              </a:rPr>
              <a:t>Некроза</a:t>
            </a:r>
            <a:r>
              <a:rPr lang="x-none" sz="1600" dirty="0">
                <a:latin typeface="Palatino Linotype" pitchFamily="18" charset="0"/>
              </a:rPr>
              <a:t>, перфорација, сепса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x-none" sz="1600" dirty="0">
                <a:latin typeface="Palatino Linotype" pitchFamily="18" charset="0"/>
              </a:rPr>
              <a:t>Сумпорна и </a:t>
            </a:r>
            <a:r>
              <a:rPr lang="x-none" sz="1600" dirty="0" err="1">
                <a:latin typeface="Palatino Linotype" pitchFamily="18" charset="0"/>
              </a:rPr>
              <a:t>сона</a:t>
            </a:r>
            <a:r>
              <a:rPr lang="x-none" sz="1600" dirty="0">
                <a:latin typeface="Palatino Linotype" pitchFamily="18" charset="0"/>
              </a:rPr>
              <a:t> киселина-системски ефекат (</a:t>
            </a:r>
            <a:r>
              <a:rPr lang="x-none" sz="1600" dirty="0" err="1">
                <a:latin typeface="Palatino Linotype" pitchFamily="18" charset="0"/>
              </a:rPr>
              <a:t>метаболичка</a:t>
            </a:r>
            <a:r>
              <a:rPr lang="x-none" sz="1600" dirty="0">
                <a:latin typeface="Palatino Linotype" pitchFamily="18" charset="0"/>
              </a:rPr>
              <a:t> </a:t>
            </a:r>
            <a:r>
              <a:rPr lang="x-none" sz="1600" dirty="0" err="1">
                <a:latin typeface="Palatino Linotype" pitchFamily="18" charset="0"/>
              </a:rPr>
              <a:t>ацидоза</a:t>
            </a:r>
            <a:r>
              <a:rPr lang="x-none" sz="1600" dirty="0">
                <a:latin typeface="Palatino Linotype" pitchFamily="18" charset="0"/>
              </a:rPr>
              <a:t> и </a:t>
            </a:r>
            <a:r>
              <a:rPr lang="x-none" sz="1600" dirty="0" err="1">
                <a:latin typeface="Palatino Linotype" pitchFamily="18" charset="0"/>
              </a:rPr>
              <a:t>хипотензија</a:t>
            </a:r>
            <a:r>
              <a:rPr lang="x-none" sz="1600" dirty="0">
                <a:latin typeface="Palatino Linotype" pitchFamily="18" charset="0"/>
              </a:rPr>
              <a:t>)</a:t>
            </a:r>
          </a:p>
          <a:p>
            <a:pPr marL="285750" indent="-285750">
              <a:buFont typeface="Wingdings" pitchFamily="2" charset="2"/>
              <a:buChar char="v"/>
            </a:pPr>
            <a:endParaRPr lang="x-none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57838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52400"/>
            <a:ext cx="8686800" cy="66018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Дијагностика: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 err="1">
                <a:latin typeface="Palatino Linotype" pitchFamily="18" charset="0"/>
              </a:rPr>
              <a:t>Ендоскопија</a:t>
            </a:r>
            <a:r>
              <a:rPr lang="x-none" dirty="0">
                <a:latin typeface="Palatino Linotype" pitchFamily="18" charset="0"/>
              </a:rPr>
              <a:t> са задршком, након 24-48 h уз минимални </a:t>
            </a:r>
            <a:r>
              <a:rPr lang="x-none" dirty="0" err="1">
                <a:latin typeface="Palatino Linotype" pitchFamily="18" charset="0"/>
              </a:rPr>
              <a:t>инсуфлацију</a:t>
            </a:r>
            <a:r>
              <a:rPr lang="x-none" dirty="0">
                <a:latin typeface="Palatino Linotype" pitchFamily="18" charset="0"/>
              </a:rPr>
              <a:t> ваздуха или након три недеље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 err="1">
                <a:latin typeface="Palatino Linotype" pitchFamily="18" charset="0"/>
              </a:rPr>
              <a:t>Радиолошки</a:t>
            </a:r>
            <a:r>
              <a:rPr lang="x-none" dirty="0">
                <a:latin typeface="Palatino Linotype" pitchFamily="18" charset="0"/>
              </a:rPr>
              <a:t> прегледи (код перфорације)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CT (код перфорације)</a:t>
            </a:r>
          </a:p>
          <a:p>
            <a:r>
              <a:rPr lang="x-none" b="1" dirty="0">
                <a:latin typeface="Palatino Linotype" pitchFamily="18" charset="0"/>
              </a:rPr>
              <a:t>Базе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У секунди </a:t>
            </a:r>
            <a:r>
              <a:rPr lang="x-none" dirty="0" err="1">
                <a:latin typeface="Palatino Linotype" pitchFamily="18" charset="0"/>
              </a:rPr>
              <a:t>пентетрирају</a:t>
            </a:r>
            <a:r>
              <a:rPr lang="x-none" dirty="0">
                <a:latin typeface="Palatino Linotype" pitchFamily="18" charset="0"/>
              </a:rPr>
              <a:t> кроз зид једњака, уништавају </a:t>
            </a:r>
            <a:r>
              <a:rPr lang="x-none" dirty="0" err="1">
                <a:latin typeface="Palatino Linotype" pitchFamily="18" charset="0"/>
              </a:rPr>
              <a:t>липопротеински</a:t>
            </a:r>
            <a:r>
              <a:rPr lang="x-none" dirty="0">
                <a:latin typeface="Palatino Linotype" pitchFamily="18" charset="0"/>
              </a:rPr>
              <a:t> слој ћелијских структура </a:t>
            </a:r>
            <a:r>
              <a:rPr lang="x-none" dirty="0" err="1">
                <a:latin typeface="Palatino Linotype" pitchFamily="18" charset="0"/>
              </a:rPr>
              <a:t>узоркујући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ликвефакцијску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некрозу</a:t>
            </a:r>
            <a:r>
              <a:rPr lang="x-none" dirty="0">
                <a:latin typeface="Palatino Linotype" pitchFamily="18" charset="0"/>
              </a:rPr>
              <a:t>, </a:t>
            </a:r>
            <a:r>
              <a:rPr lang="x-none" dirty="0" err="1">
                <a:latin typeface="Palatino Linotype" pitchFamily="18" charset="0"/>
              </a:rPr>
              <a:t>сапонификацију</a:t>
            </a:r>
            <a:r>
              <a:rPr lang="x-none" dirty="0">
                <a:latin typeface="Palatino Linotype" pitchFamily="18" charset="0"/>
              </a:rPr>
              <a:t> и </a:t>
            </a:r>
            <a:r>
              <a:rPr lang="x-none" dirty="0" err="1">
                <a:latin typeface="Palatino Linotype" pitchFamily="18" charset="0"/>
              </a:rPr>
              <a:t>некрозу</a:t>
            </a:r>
            <a:r>
              <a:rPr lang="x-none" dirty="0">
                <a:latin typeface="Palatino Linotype" pitchFamily="18" charset="0"/>
              </a:rPr>
              <a:t> свој слојева зида једњака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Без мириса и укуса, ремете одбрамбени рефлекс избацивања </a:t>
            </a:r>
            <a:r>
              <a:rPr lang="x-none" dirty="0" err="1">
                <a:latin typeface="Palatino Linotype" pitchFamily="18" charset="0"/>
              </a:rPr>
              <a:t>агенса</a:t>
            </a:r>
            <a:endParaRPr lang="x-none" dirty="0">
              <a:latin typeface="Palatino Linotype" pitchFamily="18" charset="0"/>
            </a:endParaRPr>
          </a:p>
          <a:p>
            <a:r>
              <a:rPr lang="x-none" b="1" dirty="0">
                <a:latin typeface="Palatino Linotype" pitchFamily="18" charset="0"/>
              </a:rPr>
              <a:t>Киселине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Бол у усној шупљини, добар одбрамбени рефлекс избацивања </a:t>
            </a:r>
            <a:r>
              <a:rPr lang="x-none" dirty="0" err="1">
                <a:latin typeface="Palatino Linotype" pitchFamily="18" charset="0"/>
              </a:rPr>
              <a:t>агенса</a:t>
            </a:r>
            <a:endParaRPr lang="x-none" dirty="0">
              <a:latin typeface="Palatino Linotype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x-none" dirty="0" err="1">
                <a:latin typeface="Palatino Linotype" pitchFamily="18" charset="0"/>
              </a:rPr>
              <a:t>Коагулацијска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некроза</a:t>
            </a:r>
            <a:r>
              <a:rPr lang="x-none" dirty="0">
                <a:latin typeface="Palatino Linotype" pitchFamily="18" charset="0"/>
              </a:rPr>
              <a:t> са стварањем </a:t>
            </a:r>
            <a:r>
              <a:rPr lang="x-none" dirty="0" err="1">
                <a:latin typeface="Palatino Linotype" pitchFamily="18" charset="0"/>
              </a:rPr>
              <a:t>протективног</a:t>
            </a:r>
            <a:r>
              <a:rPr lang="x-none" dirty="0">
                <a:latin typeface="Palatino Linotype" pitchFamily="18" charset="0"/>
              </a:rPr>
              <a:t> површинског слоја који отежава дубљу пенетрацију</a:t>
            </a:r>
            <a:endParaRPr lang="en-US" dirty="0">
              <a:latin typeface="Palatino Linotype" pitchFamily="18" charset="0"/>
            </a:endParaRPr>
          </a:p>
          <a:p>
            <a:r>
              <a:rPr lang="x-none" b="1" dirty="0">
                <a:latin typeface="Palatino Linotype" pitchFamily="18" charset="0"/>
              </a:rPr>
              <a:t>Терапија: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x-none" dirty="0" err="1">
                <a:latin typeface="Palatino Linotype" pitchFamily="18" charset="0"/>
              </a:rPr>
              <a:t>Назогастрична</a:t>
            </a:r>
            <a:r>
              <a:rPr lang="x-none" dirty="0">
                <a:latin typeface="Palatino Linotype" pitchFamily="18" charset="0"/>
              </a:rPr>
              <a:t> (</a:t>
            </a:r>
            <a:r>
              <a:rPr lang="x-none" dirty="0" err="1">
                <a:latin typeface="Palatino Linotype" pitchFamily="18" charset="0"/>
              </a:rPr>
              <a:t>ентерална</a:t>
            </a:r>
            <a:r>
              <a:rPr lang="x-none" dirty="0">
                <a:latin typeface="Palatino Linotype" pitchFamily="18" charset="0"/>
              </a:rPr>
              <a:t> сонда), храњење на сонду након 24h, уколико након 48h без тешкоћа гута пљувачку, почети са течношћу на уста, уклонити сонду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Програм </a:t>
            </a:r>
            <a:r>
              <a:rPr lang="x-none" dirty="0" err="1">
                <a:latin typeface="Palatino Linotype" pitchFamily="18" charset="0"/>
              </a:rPr>
              <a:t>дилатације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стриктуре</a:t>
            </a:r>
            <a:r>
              <a:rPr lang="x-none" dirty="0">
                <a:latin typeface="Palatino Linotype" pitchFamily="18" charset="0"/>
              </a:rPr>
              <a:t> након 3-4 недеље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x-none" dirty="0" err="1">
                <a:latin typeface="Palatino Linotype" pitchFamily="18" charset="0"/>
              </a:rPr>
              <a:t>Антибиотици</a:t>
            </a:r>
            <a:r>
              <a:rPr lang="x-none" dirty="0">
                <a:latin typeface="Palatino Linotype" pitchFamily="18" charset="0"/>
              </a:rPr>
              <a:t> широког спектра, </a:t>
            </a:r>
            <a:r>
              <a:rPr lang="x-none" dirty="0" err="1">
                <a:latin typeface="Palatino Linotype" pitchFamily="18" charset="0"/>
              </a:rPr>
              <a:t>аналгетици</a:t>
            </a:r>
            <a:r>
              <a:rPr lang="x-none" dirty="0">
                <a:latin typeface="Palatino Linotype" pitchFamily="18" charset="0"/>
              </a:rPr>
              <a:t>, IPP, </a:t>
            </a:r>
            <a:r>
              <a:rPr lang="x-none" dirty="0" err="1">
                <a:latin typeface="Palatino Linotype" pitchFamily="18" charset="0"/>
              </a:rPr>
              <a:t>кортикостероиди</a:t>
            </a:r>
            <a:r>
              <a:rPr lang="en-US" dirty="0">
                <a:latin typeface="Palatino Linotype" pitchFamily="18" charset="0"/>
              </a:rPr>
              <a:t>?</a:t>
            </a:r>
            <a:r>
              <a:rPr lang="x-none" dirty="0">
                <a:latin typeface="Palatino Linotype" pitchFamily="18" charset="0"/>
              </a:rPr>
              <a:t> (спречавање </a:t>
            </a:r>
            <a:r>
              <a:rPr lang="x-none" dirty="0" err="1">
                <a:latin typeface="Palatino Linotype" pitchFamily="18" charset="0"/>
              </a:rPr>
              <a:t>стеноза</a:t>
            </a:r>
            <a:r>
              <a:rPr lang="x-none" dirty="0">
                <a:latin typeface="Palatino Linotype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8597523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x-none" sz="2800" b="1" dirty="0">
                <a:latin typeface="Palatino Linotype" pitchFamily="18" charset="0"/>
              </a:rPr>
              <a:t>ПЕПТИЧКИ УЛКУС ЈЕДЊАКА</a:t>
            </a:r>
            <a:br>
              <a:rPr lang="x-none" sz="2800" b="1" dirty="0">
                <a:latin typeface="Palatino Linotype" pitchFamily="18" charset="0"/>
              </a:rPr>
            </a:br>
            <a:r>
              <a:rPr lang="x-none" sz="2800" b="1" dirty="0" err="1">
                <a:latin typeface="Palatino Linotype" pitchFamily="18" charset="0"/>
              </a:rPr>
              <a:t>Ulcus</a:t>
            </a:r>
            <a:r>
              <a:rPr lang="x-none" sz="2800" b="1" dirty="0">
                <a:latin typeface="Palatino Linotype" pitchFamily="18" charset="0"/>
              </a:rPr>
              <a:t> </a:t>
            </a:r>
            <a:r>
              <a:rPr lang="x-none" sz="2800" b="1" dirty="0" err="1">
                <a:latin typeface="Palatino Linotype" pitchFamily="18" charset="0"/>
              </a:rPr>
              <a:t>pepticum</a:t>
            </a:r>
            <a:r>
              <a:rPr lang="x-none" sz="2800" b="1" dirty="0">
                <a:latin typeface="Palatino Linotype" pitchFamily="18" charset="0"/>
              </a:rPr>
              <a:t> </a:t>
            </a:r>
            <a:r>
              <a:rPr lang="x-none" sz="2800" b="1" dirty="0" err="1">
                <a:latin typeface="Palatino Linotype" pitchFamily="18" charset="0"/>
              </a:rPr>
              <a:t>oesophagei</a:t>
            </a:r>
            <a:endParaRPr lang="x-none" sz="2800" b="1" dirty="0">
              <a:latin typeface="Palatino Linotype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295400"/>
            <a:ext cx="91440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dirty="0">
                <a:latin typeface="Palatino Linotype" pitchFamily="18" charset="0"/>
              </a:rPr>
              <a:t>Ређи у поређењу са </a:t>
            </a:r>
            <a:r>
              <a:rPr lang="x-none" dirty="0" err="1">
                <a:latin typeface="Palatino Linotype" pitchFamily="18" charset="0"/>
              </a:rPr>
              <a:t>локализацијом</a:t>
            </a:r>
            <a:r>
              <a:rPr lang="x-none" dirty="0">
                <a:latin typeface="Palatino Linotype" pitchFamily="18" charset="0"/>
              </a:rPr>
              <a:t> у желуцу (1:10) и </a:t>
            </a:r>
            <a:r>
              <a:rPr lang="x-none" dirty="0" err="1">
                <a:latin typeface="Palatino Linotype" pitchFamily="18" charset="0"/>
              </a:rPr>
              <a:t>булбусу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дуоденума</a:t>
            </a:r>
            <a:r>
              <a:rPr lang="x-none" dirty="0">
                <a:latin typeface="Palatino Linotype" pitchFamily="18" charset="0"/>
              </a:rPr>
              <a:t> (1:30)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Деловањем агресивних чинилаца уз желудачног сока (</a:t>
            </a:r>
            <a:r>
              <a:rPr lang="x-none" dirty="0" err="1">
                <a:latin typeface="Palatino Linotype" pitchFamily="18" charset="0"/>
              </a:rPr>
              <a:t>HCl</a:t>
            </a:r>
            <a:r>
              <a:rPr lang="x-none" dirty="0">
                <a:latin typeface="Palatino Linotype" pitchFamily="18" charset="0"/>
              </a:rPr>
              <a:t>, пепсин, …) који </a:t>
            </a:r>
            <a:r>
              <a:rPr lang="x-none" dirty="0" err="1">
                <a:latin typeface="Palatino Linotype" pitchFamily="18" charset="0"/>
              </a:rPr>
              <a:t>рефлуксним</a:t>
            </a:r>
            <a:r>
              <a:rPr lang="x-none" dirty="0">
                <a:latin typeface="Palatino Linotype" pitchFamily="18" charset="0"/>
              </a:rPr>
              <a:t> механизмом доспевају у </a:t>
            </a:r>
            <a:r>
              <a:rPr lang="x-none" dirty="0" err="1">
                <a:latin typeface="Palatino Linotype" pitchFamily="18" charset="0"/>
              </a:rPr>
              <a:t>дистални</a:t>
            </a:r>
            <a:r>
              <a:rPr lang="x-none" dirty="0">
                <a:latin typeface="Palatino Linotype" pitchFamily="18" charset="0"/>
              </a:rPr>
              <a:t> део једњака (два разлога):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x-none" dirty="0">
                <a:latin typeface="Palatino Linotype" pitchFamily="18" charset="0"/>
              </a:rPr>
              <a:t>Смањен тонус у ДЕС-у и/или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x-none" dirty="0">
                <a:latin typeface="Palatino Linotype" pitchFamily="18" charset="0"/>
              </a:rPr>
              <a:t>Повишен притисак испод </a:t>
            </a:r>
            <a:r>
              <a:rPr lang="x-none" dirty="0" err="1">
                <a:latin typeface="Palatino Linotype" pitchFamily="18" charset="0"/>
              </a:rPr>
              <a:t>кардије</a:t>
            </a:r>
            <a:r>
              <a:rPr lang="x-none" dirty="0">
                <a:latin typeface="Palatino Linotype" pitchFamily="18" charset="0"/>
              </a:rPr>
              <a:t> (желудац, абдомен)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 err="1">
                <a:latin typeface="Palatino Linotype" pitchFamily="18" charset="0"/>
              </a:rPr>
              <a:t>Патогенетски</a:t>
            </a:r>
            <a:r>
              <a:rPr lang="x-none" dirty="0">
                <a:latin typeface="Palatino Linotype" pitchFamily="18" charset="0"/>
              </a:rPr>
              <a:t> услови испуњени код: </a:t>
            </a:r>
            <a:r>
              <a:rPr lang="x-none" dirty="0" err="1">
                <a:latin typeface="Palatino Linotype" pitchFamily="18" charset="0"/>
              </a:rPr>
              <a:t>дијафрагмалне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хијаталне</a:t>
            </a:r>
            <a:r>
              <a:rPr lang="x-none" dirty="0">
                <a:latin typeface="Palatino Linotype" pitchFamily="18" charset="0"/>
              </a:rPr>
              <a:t> херније, </a:t>
            </a:r>
            <a:r>
              <a:rPr lang="x-none" dirty="0" err="1">
                <a:latin typeface="Palatino Linotype" pitchFamily="18" charset="0"/>
              </a:rPr>
              <a:t>волвулуса</a:t>
            </a:r>
            <a:r>
              <a:rPr lang="x-none" dirty="0">
                <a:latin typeface="Palatino Linotype" pitchFamily="18" charset="0"/>
              </a:rPr>
              <a:t> желуца, </a:t>
            </a:r>
            <a:r>
              <a:rPr lang="x-none" dirty="0" err="1">
                <a:latin typeface="Palatino Linotype" pitchFamily="18" charset="0"/>
              </a:rPr>
              <a:t>стенозе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пилоруса</a:t>
            </a:r>
            <a:r>
              <a:rPr lang="x-none" dirty="0">
                <a:latin typeface="Palatino Linotype" pitchFamily="18" charset="0"/>
              </a:rPr>
              <a:t>, упорног повраћања, </a:t>
            </a:r>
            <a:r>
              <a:rPr lang="x-none" dirty="0" err="1">
                <a:latin typeface="Palatino Linotype" pitchFamily="18" charset="0"/>
              </a:rPr>
              <a:t>ресекције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кардије</a:t>
            </a:r>
            <a:r>
              <a:rPr lang="x-none" dirty="0">
                <a:latin typeface="Palatino Linotype" pitchFamily="18" charset="0"/>
              </a:rPr>
              <a:t>, тумора у абдомену, дуго присутне </a:t>
            </a:r>
            <a:r>
              <a:rPr lang="x-none" dirty="0" err="1">
                <a:latin typeface="Palatino Linotype" pitchFamily="18" charset="0"/>
              </a:rPr>
              <a:t>назогастричне</a:t>
            </a:r>
            <a:r>
              <a:rPr lang="x-none" dirty="0">
                <a:latin typeface="Palatino Linotype" pitchFamily="18" charset="0"/>
              </a:rPr>
              <a:t> сонде, злоупотребе </a:t>
            </a:r>
            <a:r>
              <a:rPr lang="x-none" dirty="0" err="1">
                <a:latin typeface="Palatino Linotype" pitchFamily="18" charset="0"/>
              </a:rPr>
              <a:t>концетрованих</a:t>
            </a:r>
            <a:r>
              <a:rPr lang="x-none" dirty="0">
                <a:latin typeface="Palatino Linotype" pitchFamily="18" charset="0"/>
              </a:rPr>
              <a:t> алкохолних пића, дувана</a:t>
            </a:r>
          </a:p>
          <a:p>
            <a:pPr>
              <a:lnSpc>
                <a:spcPct val="150000"/>
              </a:lnSpc>
            </a:pPr>
            <a:r>
              <a:rPr lang="x-none" b="1" dirty="0" err="1">
                <a:latin typeface="Palatino Linotype" pitchFamily="18" charset="0"/>
              </a:rPr>
              <a:t>Предиспозиција</a:t>
            </a:r>
            <a:r>
              <a:rPr lang="x-none" b="1" dirty="0">
                <a:latin typeface="Palatino Linotype" pitchFamily="18" charset="0"/>
              </a:rPr>
              <a:t>: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нелечени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рефлусни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езофагитис</a:t>
            </a:r>
            <a:r>
              <a:rPr lang="x-none" dirty="0">
                <a:latin typeface="Palatino Linotype" pitchFamily="18" charset="0"/>
              </a:rPr>
              <a:t> и </a:t>
            </a:r>
            <a:r>
              <a:rPr lang="x-none" dirty="0" err="1">
                <a:latin typeface="Palatino Linotype" pitchFamily="18" charset="0"/>
              </a:rPr>
              <a:t>Barrettova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слузница</a:t>
            </a:r>
            <a:endParaRPr lang="x-none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ЛОКАЛИЗАЦИЈА: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дистални</a:t>
            </a:r>
            <a:r>
              <a:rPr lang="x-none" dirty="0">
                <a:latin typeface="Palatino Linotype" pitchFamily="18" charset="0"/>
              </a:rPr>
              <a:t> део једњака, у пределу </a:t>
            </a:r>
            <a:r>
              <a:rPr lang="x-none" dirty="0" err="1">
                <a:latin typeface="Palatino Linotype" pitchFamily="18" charset="0"/>
              </a:rPr>
              <a:t>кардије</a:t>
            </a:r>
            <a:r>
              <a:rPr lang="x-none" dirty="0">
                <a:latin typeface="Palatino Linotype" pitchFamily="18" charset="0"/>
              </a:rPr>
              <a:t> или 2-3cm-a изнад ње,</a:t>
            </a:r>
          </a:p>
          <a:p>
            <a:pPr>
              <a:lnSpc>
                <a:spcPct val="150000"/>
              </a:lnSpc>
            </a:pPr>
            <a:r>
              <a:rPr lang="x-none" dirty="0" err="1">
                <a:latin typeface="Palatino Linotype" pitchFamily="18" charset="0"/>
              </a:rPr>
              <a:t>солитарни</a:t>
            </a:r>
            <a:r>
              <a:rPr lang="x-none" dirty="0">
                <a:latin typeface="Palatino Linotype" pitchFamily="18" charset="0"/>
              </a:rPr>
              <a:t>, захвата </a:t>
            </a:r>
            <a:r>
              <a:rPr lang="x-none" dirty="0" err="1">
                <a:latin typeface="Palatino Linotype" pitchFamily="18" charset="0"/>
              </a:rPr>
              <a:t>мукозу</a:t>
            </a:r>
            <a:r>
              <a:rPr lang="x-none" dirty="0">
                <a:latin typeface="Palatino Linotype" pitchFamily="18" charset="0"/>
              </a:rPr>
              <a:t> и </a:t>
            </a:r>
            <a:r>
              <a:rPr lang="x-none" dirty="0" err="1">
                <a:latin typeface="Palatino Linotype" pitchFamily="18" charset="0"/>
              </a:rPr>
              <a:t>субмукозу</a:t>
            </a:r>
            <a:r>
              <a:rPr lang="x-none" dirty="0">
                <a:latin typeface="Palatino Linotype" pitchFamily="18" charset="0"/>
              </a:rPr>
              <a:t> (ређе мишићни слој)</a:t>
            </a:r>
          </a:p>
        </p:txBody>
      </p:sp>
    </p:spTree>
    <p:extLst>
      <p:ext uri="{BB962C8B-B14F-4D97-AF65-F5344CB8AC3E}">
        <p14:creationId xmlns:p14="http://schemas.microsoft.com/office/powerpoint/2010/main" val="22499530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0421" y="0"/>
            <a:ext cx="8610600" cy="7482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sz="1600" b="1" dirty="0">
                <a:latin typeface="Palatino Linotype" pitchFamily="18" charset="0"/>
              </a:rPr>
              <a:t>Клиничка слика: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>
                <a:latin typeface="Palatino Linotype" pitchFamily="18" charset="0"/>
              </a:rPr>
              <a:t>бол испод грудне кости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>
                <a:latin typeface="Palatino Linotype" pitchFamily="18" charset="0"/>
              </a:rPr>
              <a:t>бол иза грудне кости (жарење, паљење), независно од узимања хране, претежно ноћу и при лежању на ниском узглављу са </a:t>
            </a:r>
            <a:r>
              <a:rPr lang="x-none" sz="1600" dirty="0" err="1">
                <a:latin typeface="Palatino Linotype" pitchFamily="18" charset="0"/>
              </a:rPr>
              <a:t>пропагацијом</a:t>
            </a:r>
            <a:r>
              <a:rPr lang="x-none" sz="1600" dirty="0">
                <a:latin typeface="Palatino Linotype" pitchFamily="18" charset="0"/>
              </a:rPr>
              <a:t> у врат, доњу вилицу, рамена, руке, између лопатица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>
                <a:latin typeface="Palatino Linotype" pitchFamily="18" charset="0"/>
              </a:rPr>
              <a:t>отежано некада и болно гутање чврсте и течне хране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>
                <a:latin typeface="Palatino Linotype" pitchFamily="18" charset="0"/>
              </a:rPr>
              <a:t>горушица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 err="1">
                <a:latin typeface="Palatino Linotype" pitchFamily="18" charset="0"/>
              </a:rPr>
              <a:t>езофагеално</a:t>
            </a:r>
            <a:r>
              <a:rPr lang="x-none" sz="1600" dirty="0">
                <a:latin typeface="Palatino Linotype" pitchFamily="18" charset="0"/>
              </a:rPr>
              <a:t> повраћање </a:t>
            </a:r>
          </a:p>
          <a:p>
            <a:pPr>
              <a:lnSpc>
                <a:spcPct val="150000"/>
              </a:lnSpc>
            </a:pPr>
            <a:r>
              <a:rPr lang="x-none" sz="1600" b="1" dirty="0">
                <a:latin typeface="Palatino Linotype" pitchFamily="18" charset="0"/>
              </a:rPr>
              <a:t>Објективни преглед: 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 err="1">
                <a:latin typeface="Palatino Linotype" pitchFamily="18" charset="0"/>
              </a:rPr>
              <a:t>палпаторно</a:t>
            </a:r>
            <a:r>
              <a:rPr lang="x-none" sz="1600" dirty="0">
                <a:latin typeface="Palatino Linotype" pitchFamily="18" charset="0"/>
              </a:rPr>
              <a:t> болна осетљивост у </a:t>
            </a:r>
            <a:r>
              <a:rPr lang="x-none" sz="1600" dirty="0" err="1">
                <a:latin typeface="Palatino Linotype" pitchFamily="18" charset="0"/>
              </a:rPr>
              <a:t>епигастријуму</a:t>
            </a:r>
            <a:r>
              <a:rPr lang="x-none" sz="1600" dirty="0">
                <a:latin typeface="Palatino Linotype" pitchFamily="18" charset="0"/>
              </a:rPr>
              <a:t>-испод </a:t>
            </a:r>
            <a:r>
              <a:rPr lang="x-none" sz="1600" dirty="0" err="1">
                <a:latin typeface="Palatino Linotype" pitchFamily="18" charset="0"/>
              </a:rPr>
              <a:t>ксифоидеуса</a:t>
            </a:r>
            <a:endParaRPr lang="x-none" sz="16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600" b="1" dirty="0">
                <a:latin typeface="Palatino Linotype" pitchFamily="18" charset="0"/>
              </a:rPr>
              <a:t>Дијагноза: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 err="1">
                <a:latin typeface="Palatino Linotype" pitchFamily="18" charset="0"/>
              </a:rPr>
              <a:t>радиолошки</a:t>
            </a:r>
            <a:r>
              <a:rPr lang="x-none" sz="1600" dirty="0">
                <a:latin typeface="Palatino Linotype" pitchFamily="18" charset="0"/>
              </a:rPr>
              <a:t> прегледи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 err="1">
                <a:latin typeface="Palatino Linotype" pitchFamily="18" charset="0"/>
              </a:rPr>
              <a:t>ендоскопски</a:t>
            </a:r>
            <a:r>
              <a:rPr lang="x-none" sz="1600" dirty="0">
                <a:latin typeface="Palatino Linotype" pitchFamily="18" charset="0"/>
              </a:rPr>
              <a:t> прегледи (визуализација, циљана биопсија</a:t>
            </a:r>
          </a:p>
          <a:p>
            <a:pPr>
              <a:lnSpc>
                <a:spcPct val="150000"/>
              </a:lnSpc>
            </a:pPr>
            <a:r>
              <a:rPr lang="x-none" sz="1600" b="1" dirty="0">
                <a:latin typeface="Palatino Linotype" pitchFamily="18" charset="0"/>
              </a:rPr>
              <a:t>Терапија: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>
                <a:latin typeface="Palatino Linotype" pitchFamily="18" charset="0"/>
              </a:rPr>
              <a:t>антациди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 err="1">
                <a:latin typeface="Palatino Linotype" pitchFamily="18" charset="0"/>
              </a:rPr>
              <a:t>метоклопрамид</a:t>
            </a:r>
            <a:endParaRPr lang="x-none" sz="1600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>
                <a:latin typeface="Palatino Linotype" pitchFamily="18" charset="0"/>
              </a:rPr>
              <a:t>H</a:t>
            </a:r>
            <a:r>
              <a:rPr lang="x-none" sz="1600" baseline="-25000" dirty="0">
                <a:latin typeface="Palatino Linotype" pitchFamily="18" charset="0"/>
              </a:rPr>
              <a:t>2</a:t>
            </a:r>
            <a:r>
              <a:rPr lang="x-none" sz="1600" dirty="0">
                <a:latin typeface="Palatino Linotype" pitchFamily="18" charset="0"/>
              </a:rPr>
              <a:t> </a:t>
            </a:r>
            <a:r>
              <a:rPr lang="x-none" sz="1600" dirty="0" err="1">
                <a:latin typeface="Palatino Linotype" pitchFamily="18" charset="0"/>
              </a:rPr>
              <a:t>блокатори</a:t>
            </a:r>
            <a:endParaRPr lang="x-none" sz="1600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>
                <a:latin typeface="Palatino Linotype" pitchFamily="18" charset="0"/>
              </a:rPr>
              <a:t>ИПП</a:t>
            </a:r>
          </a:p>
          <a:p>
            <a:pPr>
              <a:lnSpc>
                <a:spcPct val="150000"/>
              </a:lnSpc>
            </a:pPr>
            <a:endParaRPr lang="x-none" sz="1600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endParaRPr lang="x-none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29778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9901" y="0"/>
            <a:ext cx="8229600" cy="639762"/>
          </a:xfrm>
        </p:spPr>
        <p:txBody>
          <a:bodyPr>
            <a:noAutofit/>
          </a:bodyPr>
          <a:lstStyle/>
          <a:p>
            <a:r>
              <a:rPr lang="x-none" sz="3600" b="1" dirty="0" err="1">
                <a:latin typeface="Palatino Linotype" pitchFamily="18" charset="0"/>
              </a:rPr>
              <a:t>Barrettov</a:t>
            </a:r>
            <a:r>
              <a:rPr lang="x-none" sz="3600" b="1" dirty="0">
                <a:latin typeface="Palatino Linotype" pitchFamily="18" charset="0"/>
              </a:rPr>
              <a:t> једњак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0" y="609600"/>
            <a:ext cx="9118600" cy="63248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Стечени дефект </a:t>
            </a:r>
            <a:r>
              <a:rPr lang="x-none" dirty="0" err="1">
                <a:latin typeface="Palatino Linotype" pitchFamily="18" charset="0"/>
              </a:rPr>
              <a:t>слузнице</a:t>
            </a:r>
            <a:r>
              <a:rPr lang="x-none" dirty="0">
                <a:latin typeface="Palatino Linotype" pitchFamily="18" charset="0"/>
              </a:rPr>
              <a:t> једњака (услед дужег присуства </a:t>
            </a:r>
            <a:r>
              <a:rPr lang="x-none" dirty="0" err="1">
                <a:latin typeface="Palatino Linotype" pitchFamily="18" charset="0"/>
              </a:rPr>
              <a:t>гастроезофагеалног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рефлукса</a:t>
            </a:r>
            <a:r>
              <a:rPr lang="x-none" dirty="0">
                <a:latin typeface="Palatino Linotype" pitchFamily="18" charset="0"/>
              </a:rPr>
              <a:t>), локализован претежно у </a:t>
            </a:r>
            <a:r>
              <a:rPr lang="x-none" dirty="0" err="1">
                <a:latin typeface="Palatino Linotype" pitchFamily="18" charset="0"/>
              </a:rPr>
              <a:t>дисталном</a:t>
            </a:r>
            <a:r>
              <a:rPr lang="x-none" dirty="0">
                <a:latin typeface="Palatino Linotype" pitchFamily="18" charset="0"/>
              </a:rPr>
              <a:t> делу једњака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Замена вишеслојног </a:t>
            </a:r>
            <a:r>
              <a:rPr lang="x-none" dirty="0" err="1">
                <a:latin typeface="Palatino Linotype" pitchFamily="18" charset="0"/>
              </a:rPr>
              <a:t>плочастог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епитела</a:t>
            </a:r>
            <a:r>
              <a:rPr lang="x-none" dirty="0">
                <a:latin typeface="Palatino Linotype" pitchFamily="18" charset="0"/>
              </a:rPr>
              <a:t> доњег дела једњака цилиндричним </a:t>
            </a:r>
            <a:r>
              <a:rPr lang="x-none" dirty="0" err="1">
                <a:latin typeface="Palatino Linotype" pitchFamily="18" charset="0"/>
              </a:rPr>
              <a:t>епителом</a:t>
            </a:r>
            <a:r>
              <a:rPr lang="x-none" dirty="0">
                <a:latin typeface="Palatino Linotype" pitchFamily="18" charset="0"/>
              </a:rPr>
              <a:t>, присуство главних и </a:t>
            </a:r>
            <a:r>
              <a:rPr lang="x-none" dirty="0" err="1">
                <a:latin typeface="Palatino Linotype" pitchFamily="18" charset="0"/>
              </a:rPr>
              <a:t>паријеталних</a:t>
            </a:r>
            <a:r>
              <a:rPr lang="x-none" dirty="0">
                <a:latin typeface="Palatino Linotype" pitchFamily="18" charset="0"/>
              </a:rPr>
              <a:t> жлезда </a:t>
            </a:r>
            <a:r>
              <a:rPr lang="x-none" b="1" dirty="0">
                <a:latin typeface="Palatino Linotype" pitchFamily="18" charset="0"/>
              </a:rPr>
              <a:t>(желудачна </a:t>
            </a:r>
            <a:r>
              <a:rPr lang="x-none" b="1" dirty="0" err="1">
                <a:latin typeface="Palatino Linotype" pitchFamily="18" charset="0"/>
              </a:rPr>
              <a:t>металазија</a:t>
            </a:r>
            <a:r>
              <a:rPr lang="x-none" b="1" dirty="0">
                <a:latin typeface="Palatino Linotype" pitchFamily="18" charset="0"/>
              </a:rPr>
              <a:t>) </a:t>
            </a:r>
            <a:r>
              <a:rPr lang="x-none" dirty="0">
                <a:latin typeface="Palatino Linotype" pitchFamily="18" charset="0"/>
              </a:rPr>
              <a:t>или </a:t>
            </a:r>
            <a:r>
              <a:rPr lang="x-none" dirty="0" err="1">
                <a:latin typeface="Palatino Linotype" pitchFamily="18" charset="0"/>
              </a:rPr>
              <a:t>мукозе</a:t>
            </a:r>
            <a:r>
              <a:rPr lang="x-none" dirty="0">
                <a:latin typeface="Palatino Linotype" pitchFamily="18" charset="0"/>
              </a:rPr>
              <a:t> танког црева </a:t>
            </a:r>
            <a:r>
              <a:rPr lang="x-none" dirty="0" err="1">
                <a:latin typeface="Palatino Linotype" pitchFamily="18" charset="0"/>
              </a:rPr>
              <a:t>вилозног</a:t>
            </a:r>
            <a:r>
              <a:rPr lang="x-none" dirty="0">
                <a:latin typeface="Palatino Linotype" pitchFamily="18" charset="0"/>
              </a:rPr>
              <a:t> изгледа </a:t>
            </a:r>
            <a:r>
              <a:rPr lang="x-none" b="1" dirty="0">
                <a:latin typeface="Palatino Linotype" pitchFamily="18" charset="0"/>
              </a:rPr>
              <a:t>(интестинална </a:t>
            </a:r>
            <a:r>
              <a:rPr lang="x-none" b="1" dirty="0" err="1">
                <a:latin typeface="Palatino Linotype" pitchFamily="18" charset="0"/>
              </a:rPr>
              <a:t>метаплазија</a:t>
            </a:r>
            <a:r>
              <a:rPr lang="x-none" b="1" dirty="0">
                <a:latin typeface="Palatino Linotype" pitchFamily="18" charset="0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Чешћи код белаца, мушкога пола, старости око 55 година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b="1" dirty="0" err="1">
                <a:latin typeface="Palatino Linotype" pitchFamily="18" charset="0"/>
              </a:rPr>
              <a:t>Barretov</a:t>
            </a:r>
            <a:r>
              <a:rPr lang="x-none" b="1" dirty="0">
                <a:latin typeface="Palatino Linotype" pitchFamily="18" charset="0"/>
              </a:rPr>
              <a:t> једњак са краћим сегментом</a:t>
            </a:r>
            <a:r>
              <a:rPr lang="x-none" dirty="0">
                <a:latin typeface="Palatino Linotype" pitchFamily="18" charset="0"/>
              </a:rPr>
              <a:t>-</a:t>
            </a:r>
            <a:r>
              <a:rPr lang="x-none" dirty="0" err="1">
                <a:latin typeface="Palatino Linotype" pitchFamily="18" charset="0"/>
              </a:rPr>
              <a:t>метапластични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епител</a:t>
            </a:r>
            <a:r>
              <a:rPr lang="x-none" dirty="0">
                <a:latin typeface="Palatino Linotype" pitchFamily="18" charset="0"/>
              </a:rPr>
              <a:t> на </a:t>
            </a:r>
            <a:r>
              <a:rPr lang="x-none" dirty="0" err="1">
                <a:latin typeface="Palatino Linotype" pitchFamily="18" charset="0"/>
              </a:rPr>
              <a:t>удаљности</a:t>
            </a:r>
            <a:r>
              <a:rPr lang="x-none" dirty="0">
                <a:latin typeface="Palatino Linotype" pitchFamily="18" charset="0"/>
              </a:rPr>
              <a:t> мањој од 3 cm-a од анатомског </a:t>
            </a:r>
            <a:r>
              <a:rPr lang="x-none" dirty="0" err="1">
                <a:latin typeface="Palatino Linotype" pitchFamily="18" charset="0"/>
              </a:rPr>
              <a:t>гастроезофагеалног</a:t>
            </a:r>
            <a:r>
              <a:rPr lang="x-none" dirty="0">
                <a:latin typeface="Palatino Linotype" pitchFamily="18" charset="0"/>
              </a:rPr>
              <a:t> споја и границе између вишеслојног </a:t>
            </a:r>
            <a:r>
              <a:rPr lang="x-none" dirty="0" err="1">
                <a:latin typeface="Palatino Linotype" pitchFamily="18" charset="0"/>
              </a:rPr>
              <a:t>плочастог</a:t>
            </a:r>
            <a:r>
              <a:rPr lang="x-none" dirty="0">
                <a:latin typeface="Palatino Linotype" pitchFamily="18" charset="0"/>
              </a:rPr>
              <a:t> и цилиндричног </a:t>
            </a:r>
            <a:r>
              <a:rPr lang="x-none" dirty="0" err="1">
                <a:latin typeface="Palatino Linotype" pitchFamily="18" charset="0"/>
              </a:rPr>
              <a:t>епитела</a:t>
            </a: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b="1" dirty="0" err="1">
                <a:latin typeface="Palatino Linotype" pitchFamily="18" charset="0"/>
              </a:rPr>
              <a:t>Barretov</a:t>
            </a:r>
            <a:r>
              <a:rPr lang="x-none" b="1" dirty="0">
                <a:latin typeface="Palatino Linotype" pitchFamily="18" charset="0"/>
              </a:rPr>
              <a:t> једњак са дугим сегментом</a:t>
            </a:r>
            <a:r>
              <a:rPr lang="x-none" dirty="0">
                <a:latin typeface="Palatino Linotype" pitchFamily="18" charset="0"/>
              </a:rPr>
              <a:t>-</a:t>
            </a:r>
            <a:r>
              <a:rPr lang="x-none" dirty="0" err="1">
                <a:latin typeface="Palatino Linotype" pitchFamily="18" charset="0"/>
              </a:rPr>
              <a:t>метапластични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епител</a:t>
            </a:r>
            <a:r>
              <a:rPr lang="x-none" dirty="0">
                <a:latin typeface="Palatino Linotype" pitchFamily="18" charset="0"/>
              </a:rPr>
              <a:t> на удаљености већој од 3 cm-a од анатомског </a:t>
            </a:r>
            <a:r>
              <a:rPr lang="x-none" dirty="0" err="1">
                <a:latin typeface="Palatino Linotype" pitchFamily="18" charset="0"/>
              </a:rPr>
              <a:t>гастроезофагеалног</a:t>
            </a:r>
            <a:r>
              <a:rPr lang="x-none" dirty="0">
                <a:latin typeface="Palatino Linotype" pitchFamily="18" charset="0"/>
              </a:rPr>
              <a:t> споја и границе између вишеслојног </a:t>
            </a:r>
            <a:r>
              <a:rPr lang="x-none" dirty="0" err="1">
                <a:latin typeface="Palatino Linotype" pitchFamily="18" charset="0"/>
              </a:rPr>
              <a:t>плочастог</a:t>
            </a:r>
            <a:r>
              <a:rPr lang="x-none" dirty="0">
                <a:latin typeface="Palatino Linotype" pitchFamily="18" charset="0"/>
              </a:rPr>
              <a:t> и цилиндричног </a:t>
            </a:r>
            <a:r>
              <a:rPr lang="x-none" dirty="0" err="1">
                <a:latin typeface="Palatino Linotype" pitchFamily="18" charset="0"/>
              </a:rPr>
              <a:t>епитела</a:t>
            </a: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Код </a:t>
            </a:r>
            <a:r>
              <a:rPr lang="x-none" dirty="0" err="1">
                <a:latin typeface="Palatino Linotype" pitchFamily="18" charset="0"/>
              </a:rPr>
              <a:t>Barretov</a:t>
            </a:r>
            <a:r>
              <a:rPr lang="x-none" dirty="0">
                <a:latin typeface="Palatino Linotype" pitchFamily="18" charset="0"/>
              </a:rPr>
              <a:t>-</a:t>
            </a:r>
            <a:r>
              <a:rPr lang="x-none" dirty="0" err="1">
                <a:latin typeface="Palatino Linotype" pitchFamily="18" charset="0"/>
              </a:rPr>
              <a:t>ог</a:t>
            </a:r>
            <a:r>
              <a:rPr lang="x-none" dirty="0">
                <a:latin typeface="Palatino Linotype" pitchFamily="18" charset="0"/>
              </a:rPr>
              <a:t>  једњака ризик настанка </a:t>
            </a:r>
            <a:r>
              <a:rPr lang="x-none" dirty="0" err="1">
                <a:latin typeface="Palatino Linotype" pitchFamily="18" charset="0"/>
              </a:rPr>
              <a:t>аденокарцинома</a:t>
            </a:r>
            <a:r>
              <a:rPr lang="x-none" dirty="0">
                <a:latin typeface="Palatino Linotype" pitchFamily="18" charset="0"/>
              </a:rPr>
              <a:t> једњака је 30-125 пута већи у односу на општу </a:t>
            </a:r>
            <a:r>
              <a:rPr lang="x-none" dirty="0" err="1">
                <a:latin typeface="Palatino Linotype" pitchFamily="18" charset="0"/>
              </a:rPr>
              <a:t>опулацију</a:t>
            </a: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Кратак </a:t>
            </a:r>
            <a:r>
              <a:rPr lang="x-none" dirty="0" err="1">
                <a:latin typeface="Palatino Linotype" pitchFamily="18" charset="0"/>
              </a:rPr>
              <a:t>Barretov</a:t>
            </a:r>
            <a:r>
              <a:rPr lang="x-none" dirty="0">
                <a:latin typeface="Palatino Linotype" pitchFamily="18" charset="0"/>
              </a:rPr>
              <a:t> једњак има мањи ризик настанка </a:t>
            </a:r>
            <a:r>
              <a:rPr lang="x-none" dirty="0" err="1">
                <a:latin typeface="Palatino Linotype" pitchFamily="18" charset="0"/>
              </a:rPr>
              <a:t>аденокарцинома</a:t>
            </a:r>
            <a:r>
              <a:rPr lang="x-none" dirty="0">
                <a:latin typeface="Palatino Linotype" pitchFamily="18" charset="0"/>
              </a:rPr>
              <a:t> једњака</a:t>
            </a: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42451905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381000"/>
            <a:ext cx="9144000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b="1" dirty="0">
                <a:latin typeface="Palatino Linotype" pitchFamily="18" charset="0"/>
              </a:rPr>
              <a:t>Клиничка слика: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клинички знаци </a:t>
            </a:r>
            <a:r>
              <a:rPr lang="x-none" dirty="0" err="1">
                <a:latin typeface="Palatino Linotype" pitchFamily="18" charset="0"/>
              </a:rPr>
              <a:t>рефлуксне</a:t>
            </a:r>
            <a:r>
              <a:rPr lang="x-none" dirty="0">
                <a:latin typeface="Palatino Linotype" pitchFamily="18" charset="0"/>
              </a:rPr>
              <a:t> болести једњака и/или </a:t>
            </a:r>
            <a:r>
              <a:rPr lang="x-none" dirty="0" err="1">
                <a:latin typeface="Palatino Linotype" pitchFamily="18" charset="0"/>
              </a:rPr>
              <a:t>клизајуће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хијаталне</a:t>
            </a:r>
            <a:r>
              <a:rPr lang="x-none" dirty="0">
                <a:latin typeface="Palatino Linotype" pitchFamily="18" charset="0"/>
              </a:rPr>
              <a:t> херније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x-none" dirty="0" err="1">
                <a:latin typeface="Palatino Linotype" pitchFamily="18" charset="0"/>
              </a:rPr>
              <a:t>дисфагија</a:t>
            </a:r>
            <a:endParaRPr lang="x-none" dirty="0">
              <a:latin typeface="Palatino Linotype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x-none" dirty="0" err="1">
                <a:latin typeface="Palatino Linotype" pitchFamily="18" charset="0"/>
              </a:rPr>
              <a:t>одинофагија</a:t>
            </a:r>
            <a:endParaRPr lang="x-none" dirty="0">
              <a:latin typeface="Palatino Linotype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горушица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x-none" dirty="0" err="1">
                <a:latin typeface="Palatino Linotype" pitchFamily="18" charset="0"/>
              </a:rPr>
              <a:t>регургитација</a:t>
            </a:r>
            <a:endParaRPr lang="x-none" dirty="0">
              <a:latin typeface="Palatino Linotype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подригивање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x-none" dirty="0" err="1">
                <a:latin typeface="Palatino Linotype" pitchFamily="18" charset="0"/>
              </a:rPr>
              <a:t>езофагеално</a:t>
            </a:r>
            <a:r>
              <a:rPr lang="x-none" dirty="0">
                <a:latin typeface="Palatino Linotype" pitchFamily="18" charset="0"/>
              </a:rPr>
              <a:t> повраћање</a:t>
            </a:r>
          </a:p>
          <a:p>
            <a:pPr marL="285750" indent="-285750">
              <a:buFont typeface="Wingdings" pitchFamily="2" charset="2"/>
              <a:buChar char="v"/>
            </a:pPr>
            <a:endParaRPr lang="x-none" dirty="0">
              <a:latin typeface="Palatino Linotype" pitchFamily="18" charset="0"/>
            </a:endParaRPr>
          </a:p>
          <a:p>
            <a:r>
              <a:rPr lang="x-none" b="1" dirty="0">
                <a:latin typeface="Palatino Linotype" pitchFamily="18" charset="0"/>
              </a:rPr>
              <a:t>Дијагноза: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x-none" dirty="0" err="1">
                <a:latin typeface="Palatino Linotype" pitchFamily="18" charset="0"/>
              </a:rPr>
              <a:t>радиолошко</a:t>
            </a:r>
            <a:r>
              <a:rPr lang="x-none" dirty="0">
                <a:latin typeface="Palatino Linotype" pitchFamily="18" charset="0"/>
              </a:rPr>
              <a:t> испитивање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x-none" dirty="0" err="1">
                <a:latin typeface="Palatino Linotype" pitchFamily="18" charset="0"/>
              </a:rPr>
              <a:t>ендоскопија</a:t>
            </a:r>
            <a:endParaRPr lang="x-none" dirty="0">
              <a:latin typeface="Palatino Linotype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x-none" dirty="0" err="1">
                <a:latin typeface="Palatino Linotype" pitchFamily="18" charset="0"/>
              </a:rPr>
              <a:t>хистопатологија</a:t>
            </a:r>
            <a:endParaRPr lang="x-none" dirty="0">
              <a:latin typeface="Palatino Linotype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endParaRPr lang="x-none" b="1" dirty="0">
              <a:latin typeface="Palatino Linotype" pitchFamily="18" charset="0"/>
            </a:endParaRPr>
          </a:p>
          <a:p>
            <a:r>
              <a:rPr lang="x-none" b="1" dirty="0">
                <a:latin typeface="Palatino Linotype" pitchFamily="18" charset="0"/>
              </a:rPr>
              <a:t>Компликације: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x-none" dirty="0" err="1">
                <a:latin typeface="Palatino Linotype" pitchFamily="18" charset="0"/>
              </a:rPr>
              <a:t>пептичке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улцерације</a:t>
            </a:r>
            <a:endParaRPr lang="x-none" dirty="0">
              <a:latin typeface="Palatino Linotype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x-none" dirty="0" err="1">
                <a:latin typeface="Palatino Linotype" pitchFamily="18" charset="0"/>
              </a:rPr>
              <a:t>аденокарцином</a:t>
            </a:r>
            <a:endParaRPr lang="x-none" dirty="0">
              <a:latin typeface="Palatino Linotype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x-none" dirty="0" err="1">
                <a:latin typeface="Palatino Linotype" pitchFamily="18" charset="0"/>
              </a:rPr>
              <a:t>манифестно</a:t>
            </a:r>
            <a:r>
              <a:rPr lang="x-none" dirty="0">
                <a:latin typeface="Palatino Linotype" pitchFamily="18" charset="0"/>
              </a:rPr>
              <a:t> крварење</a:t>
            </a:r>
          </a:p>
          <a:p>
            <a:endParaRPr lang="x-none" dirty="0">
              <a:latin typeface="Palatino Linotype" pitchFamily="18" charset="0"/>
            </a:endParaRPr>
          </a:p>
          <a:p>
            <a:r>
              <a:rPr lang="x-none" b="1" dirty="0">
                <a:latin typeface="Palatino Linotype" pitchFamily="18" charset="0"/>
              </a:rPr>
              <a:t>Терапија: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конзервативно-терапија </a:t>
            </a:r>
            <a:r>
              <a:rPr lang="x-none" dirty="0" err="1">
                <a:latin typeface="Palatino Linotype" pitchFamily="18" charset="0"/>
              </a:rPr>
              <a:t>рефлуксне</a:t>
            </a:r>
            <a:r>
              <a:rPr lang="x-none" dirty="0">
                <a:latin typeface="Palatino Linotype" pitchFamily="18" charset="0"/>
              </a:rPr>
              <a:t> болести једњака (уз редовне контроле)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хирургија</a:t>
            </a:r>
          </a:p>
          <a:p>
            <a:pPr marL="285750" indent="-285750">
              <a:buFont typeface="Wingdings" pitchFamily="2" charset="2"/>
              <a:buChar char="v"/>
            </a:pPr>
            <a:endParaRPr lang="x-none" dirty="0">
              <a:latin typeface="Palatino Linotype" pitchFamily="18" charset="0"/>
            </a:endParaRPr>
          </a:p>
        </p:txBody>
      </p:sp>
      <p:pic>
        <p:nvPicPr>
          <p:cNvPr id="3" name="Picture 2" descr="View of Barrett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295400"/>
            <a:ext cx="3352800" cy="335756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314817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x-none" sz="3200" b="1" dirty="0">
                <a:latin typeface="Palatino Linotype" pitchFamily="18" charset="0"/>
              </a:rPr>
              <a:t>ФУНКЦИОНАЛНА ДИСПЕПСИЈА</a:t>
            </a:r>
            <a:br>
              <a:rPr lang="x-none" sz="3200" b="1" dirty="0">
                <a:latin typeface="Palatino Linotype" pitchFamily="18" charset="0"/>
              </a:rPr>
            </a:br>
            <a:endParaRPr lang="x-none" sz="3200" b="1" dirty="0">
              <a:latin typeface="Palatino Linotype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x-none" b="1" dirty="0" err="1">
                <a:solidFill>
                  <a:schemeClr val="tx1"/>
                </a:solidFill>
                <a:latin typeface="Palatino Linotype" pitchFamily="18" charset="0"/>
              </a:rPr>
              <a:t>Доц</a:t>
            </a:r>
            <a:r>
              <a:rPr lang="x-none" b="1" dirty="0">
                <a:solidFill>
                  <a:schemeClr val="tx1"/>
                </a:solidFill>
                <a:latin typeface="Palatino Linotype" pitchFamily="18" charset="0"/>
              </a:rPr>
              <a:t>. др Наташа Здравковић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2700" y="76200"/>
            <a:ext cx="694944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730468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15"/>
          <p:cNvSpPr txBox="1">
            <a:spLocks noChangeArrowheads="1"/>
          </p:cNvSpPr>
          <p:nvPr/>
        </p:nvSpPr>
        <p:spPr bwMode="auto">
          <a:xfrm>
            <a:off x="6516688" y="476250"/>
            <a:ext cx="1841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endParaRPr lang="x-none" sz="2800" b="1">
              <a:solidFill>
                <a:schemeClr val="accent2"/>
              </a:solidFill>
              <a:latin typeface="Tahoma" pitchFamily="34" charset="0"/>
              <a:cs typeface="Arial" pitchFamily="34" charset="0"/>
            </a:endParaRPr>
          </a:p>
        </p:txBody>
      </p:sp>
      <p:graphicFrame>
        <p:nvGraphicFramePr>
          <p:cNvPr id="6147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23467208"/>
              </p:ext>
            </p:extLst>
          </p:nvPr>
        </p:nvGraphicFramePr>
        <p:xfrm>
          <a:off x="67670" y="1443251"/>
          <a:ext cx="4732930" cy="3505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1" name="Chart" r:id="rId4" imgW="6324735" imgH="3505082" progId="Excel.Chart.8">
                  <p:embed/>
                </p:oleObj>
              </mc:Choice>
              <mc:Fallback>
                <p:oleObj name="Chart" r:id="rId4" imgW="6324735" imgH="3505082" progId="Excel.Chart.8">
                  <p:embed/>
                  <p:pic>
                    <p:nvPicPr>
                      <p:cNvPr id="0" name="Picture 26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670" y="1443251"/>
                        <a:ext cx="4732930" cy="3505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52" name="TextBox 7"/>
          <p:cNvSpPr txBox="1">
            <a:spLocks noChangeArrowheads="1"/>
          </p:cNvSpPr>
          <p:nvPr/>
        </p:nvSpPr>
        <p:spPr bwMode="auto">
          <a:xfrm>
            <a:off x="38100" y="230355"/>
            <a:ext cx="91440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x-none" sz="2000" b="1" dirty="0">
                <a:latin typeface="Palatino Linotype" pitchFamily="18" charset="0"/>
                <a:cs typeface="Arial" pitchFamily="34" charset="0"/>
              </a:rPr>
              <a:t>Диспепсија</a:t>
            </a:r>
            <a:r>
              <a:rPr lang="sr-Latn-CS" sz="2000" dirty="0">
                <a:latin typeface="Palatino Linotype" pitchFamily="18" charset="0"/>
                <a:cs typeface="Arial" pitchFamily="34" charset="0"/>
              </a:rPr>
              <a:t>: </a:t>
            </a:r>
            <a:r>
              <a:rPr lang="x-none" sz="2000" dirty="0">
                <a:latin typeface="Palatino Linotype" pitchFamily="18" charset="0"/>
                <a:cs typeface="Arial" pitchFamily="34" charset="0"/>
              </a:rPr>
              <a:t>бол или нелагодност у </a:t>
            </a:r>
            <a:r>
              <a:rPr lang="x-none" sz="2000" dirty="0" err="1">
                <a:latin typeface="Palatino Linotype" pitchFamily="18" charset="0"/>
                <a:cs typeface="Arial" pitchFamily="34" charset="0"/>
              </a:rPr>
              <a:t>епигастријуму</a:t>
            </a:r>
            <a:r>
              <a:rPr lang="x-none" sz="2000" dirty="0">
                <a:latin typeface="Palatino Linotype" pitchFamily="18" charset="0"/>
                <a:cs typeface="Arial" pitchFamily="34" charset="0"/>
              </a:rPr>
              <a:t>, епизодичног или сталног карактера</a:t>
            </a:r>
            <a:endParaRPr lang="sr-Latn-CS" sz="2000" dirty="0">
              <a:latin typeface="Palatino Linotype" pitchFamily="18" charset="0"/>
              <a:cs typeface="Arial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52400" y="1600200"/>
            <a:ext cx="13716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x-none" sz="1600" dirty="0">
                <a:latin typeface="Palatino Linotype" pitchFamily="18" charset="0"/>
              </a:rPr>
              <a:t>Органска </a:t>
            </a:r>
          </a:p>
        </p:txBody>
      </p:sp>
      <p:sp>
        <p:nvSpPr>
          <p:cNvPr id="3" name="Rectangle 2"/>
          <p:cNvSpPr/>
          <p:nvPr/>
        </p:nvSpPr>
        <p:spPr>
          <a:xfrm>
            <a:off x="3124201" y="4114800"/>
            <a:ext cx="1676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x-none" sz="1600" dirty="0">
                <a:latin typeface="Palatino Linotype" pitchFamily="18" charset="0"/>
              </a:rPr>
              <a:t>Функционална </a:t>
            </a:r>
          </a:p>
        </p:txBody>
      </p:sp>
      <p:pic>
        <p:nvPicPr>
          <p:cNvPr id="7" name="Picture 2" descr="Korice dispepsija krace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296060"/>
            <a:ext cx="3660458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26591641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524000"/>
            <a:ext cx="8991600" cy="2841625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x-none" sz="2800" b="1" dirty="0">
                <a:latin typeface="Palatino Linotype" pitchFamily="18" charset="0"/>
                <a:cs typeface="Arial" pitchFamily="34" charset="0"/>
              </a:rPr>
              <a:t>ПОРЕМЕЋАЈИ МОТИЛИТЕТА ЈЕДЊАКА</a:t>
            </a:r>
            <a:endParaRPr lang="x-none" sz="2800" b="1" dirty="0">
              <a:latin typeface="Palatino Linotype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2700" y="4800600"/>
            <a:ext cx="6400800" cy="1752600"/>
          </a:xfrm>
        </p:spPr>
        <p:txBody>
          <a:bodyPr/>
          <a:lstStyle/>
          <a:p>
            <a:r>
              <a:rPr lang="x-none" b="1" dirty="0" err="1">
                <a:solidFill>
                  <a:schemeClr val="tx1"/>
                </a:solidFill>
                <a:latin typeface="Palatino Linotype" pitchFamily="18" charset="0"/>
              </a:rPr>
              <a:t>Доц</a:t>
            </a:r>
            <a:r>
              <a:rPr lang="x-none" b="1" dirty="0">
                <a:solidFill>
                  <a:schemeClr val="tx1"/>
                </a:solidFill>
                <a:latin typeface="Palatino Linotype" pitchFamily="18" charset="0"/>
              </a:rPr>
              <a:t>. др Наташа Здравковић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2700" y="76200"/>
            <a:ext cx="694944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518179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500" y="714375"/>
            <a:ext cx="7082388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lvl1pPr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l" eaLnBrk="1" hangingPunct="1">
              <a:defRPr/>
            </a:pPr>
            <a:r>
              <a:rPr lang="sr-Latn-CS" sz="4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Palatino Linotype" pitchFamily="18" charset="0"/>
                <a:cs typeface="Arial" pitchFamily="34" charset="0"/>
              </a:rPr>
              <a:t>Rome III </a:t>
            </a:r>
            <a:r>
              <a:rPr lang="x-none" sz="4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Palatino Linotype" pitchFamily="18" charset="0"/>
                <a:cs typeface="Arial" pitchFamily="34" charset="0"/>
              </a:rPr>
              <a:t>критеријуми</a:t>
            </a:r>
            <a:r>
              <a:rPr lang="sr-Latn-CS" sz="4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Palatino Linotype" pitchFamily="18" charset="0"/>
                <a:cs typeface="Arial" pitchFamily="34" charset="0"/>
              </a:rPr>
              <a:t> 2006</a:t>
            </a:r>
            <a:r>
              <a:rPr lang="en-US" sz="4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Palatino Linotype" pitchFamily="18" charset="0"/>
                <a:cs typeface="Arial" pitchFamily="34" charset="0"/>
              </a:rPr>
              <a:t>.</a:t>
            </a:r>
            <a:endParaRPr lang="sr-Latn-CS" sz="4000" b="1" dirty="0">
              <a:latin typeface="Palatino Linotype" pitchFamily="18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90625" y="1562100"/>
            <a:ext cx="6750050" cy="954088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x-none" sz="2800" dirty="0">
                <a:solidFill>
                  <a:schemeClr val="tx1"/>
                </a:solidFill>
                <a:latin typeface="Palatino Linotype" pitchFamily="18" charset="0"/>
              </a:rPr>
              <a:t>Присуство једног или више симптома</a:t>
            </a:r>
            <a:endParaRPr lang="sr-Latn-CS" sz="2800" dirty="0">
              <a:solidFill>
                <a:schemeClr val="tx1"/>
              </a:solidFill>
              <a:latin typeface="Palatino Linotype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x-none" sz="2800" dirty="0">
                <a:solidFill>
                  <a:schemeClr val="tx1"/>
                </a:solidFill>
                <a:latin typeface="Palatino Linotype" pitchFamily="18" charset="0"/>
              </a:rPr>
              <a:t>пореклом из </a:t>
            </a:r>
            <a:r>
              <a:rPr lang="x-none" sz="2800" dirty="0" err="1">
                <a:solidFill>
                  <a:schemeClr val="tx1"/>
                </a:solidFill>
                <a:latin typeface="Palatino Linotype" pitchFamily="18" charset="0"/>
              </a:rPr>
              <a:t>гастродуоденалне</a:t>
            </a:r>
            <a:r>
              <a:rPr lang="x-none" sz="2800" dirty="0">
                <a:solidFill>
                  <a:schemeClr val="tx1"/>
                </a:solidFill>
                <a:latin typeface="Palatino Linotype" pitchFamily="18" charset="0"/>
              </a:rPr>
              <a:t> регије</a:t>
            </a:r>
            <a:endParaRPr lang="sr-Latn-CS" sz="2800" dirty="0">
              <a:solidFill>
                <a:schemeClr val="tx1"/>
              </a:solidFill>
              <a:latin typeface="Palatino Linotype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285852" y="3143248"/>
            <a:ext cx="6429420" cy="14287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149987" dist="250190" dir="240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l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sr-Latn-CS" sz="1800" dirty="0">
              <a:solidFill>
                <a:srgbClr val="FF0000"/>
              </a:solidFill>
            </a:endParaRPr>
          </a:p>
        </p:txBody>
      </p:sp>
      <p:sp>
        <p:nvSpPr>
          <p:cNvPr id="8" name="Pentagon 7"/>
          <p:cNvSpPr/>
          <p:nvPr/>
        </p:nvSpPr>
        <p:spPr>
          <a:xfrm rot="5400000">
            <a:off x="1107257" y="3250405"/>
            <a:ext cx="500066" cy="285752"/>
          </a:xfrm>
          <a:prstGeom prst="homePlat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l">
              <a:rot lat="0" lon="0" rev="7800000"/>
            </a:lightRig>
          </a:scene3d>
          <a:sp3d>
            <a:bevelT w="139700" h="1397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sr-Latn-CS" sz="1800"/>
          </a:p>
        </p:txBody>
      </p:sp>
      <p:sp>
        <p:nvSpPr>
          <p:cNvPr id="10" name="Pentagon 9"/>
          <p:cNvSpPr/>
          <p:nvPr/>
        </p:nvSpPr>
        <p:spPr>
          <a:xfrm rot="5400000">
            <a:off x="3178959" y="3250405"/>
            <a:ext cx="500066" cy="285752"/>
          </a:xfrm>
          <a:prstGeom prst="homePlat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l">
              <a:rot lat="0" lon="0" rev="7800000"/>
            </a:lightRig>
          </a:scene3d>
          <a:sp3d>
            <a:bevelT w="139700" h="1397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sr-Latn-CS" sz="1800"/>
          </a:p>
        </p:txBody>
      </p:sp>
      <p:sp>
        <p:nvSpPr>
          <p:cNvPr id="11" name="Pentagon 10"/>
          <p:cNvSpPr/>
          <p:nvPr/>
        </p:nvSpPr>
        <p:spPr>
          <a:xfrm rot="5400000">
            <a:off x="5322099" y="3250405"/>
            <a:ext cx="500066" cy="285752"/>
          </a:xfrm>
          <a:prstGeom prst="homePlat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l">
              <a:rot lat="0" lon="0" rev="7800000"/>
            </a:lightRig>
          </a:scene3d>
          <a:sp3d>
            <a:bevelT w="139700" h="1397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sr-Latn-CS" sz="1800"/>
          </a:p>
        </p:txBody>
      </p:sp>
      <p:sp>
        <p:nvSpPr>
          <p:cNvPr id="12" name="Pentagon 11"/>
          <p:cNvSpPr/>
          <p:nvPr/>
        </p:nvSpPr>
        <p:spPr>
          <a:xfrm rot="5400000">
            <a:off x="7536677" y="3250405"/>
            <a:ext cx="500066" cy="285752"/>
          </a:xfrm>
          <a:prstGeom prst="homePlat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l">
              <a:rot lat="0" lon="0" rev="7800000"/>
            </a:lightRig>
          </a:scene3d>
          <a:sp3d>
            <a:bevelT w="139700" h="1397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sr-Latn-CS" sz="1800"/>
          </a:p>
        </p:txBody>
      </p:sp>
      <p:sp>
        <p:nvSpPr>
          <p:cNvPr id="13" name="Pentagon 12"/>
          <p:cNvSpPr/>
          <p:nvPr/>
        </p:nvSpPr>
        <p:spPr>
          <a:xfrm rot="5400000">
            <a:off x="4214810" y="2714620"/>
            <a:ext cx="571504" cy="285752"/>
          </a:xfrm>
          <a:prstGeom prst="homePlat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l">
              <a:rot lat="0" lon="0" rev="7800000"/>
            </a:lightRig>
          </a:scene3d>
          <a:sp3d>
            <a:bevelT w="139700" h="1397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sr-Latn-CS" sz="1800"/>
          </a:p>
        </p:txBody>
      </p:sp>
      <p:sp>
        <p:nvSpPr>
          <p:cNvPr id="14" name="TextBox 13"/>
          <p:cNvSpPr txBox="1"/>
          <p:nvPr/>
        </p:nvSpPr>
        <p:spPr>
          <a:xfrm>
            <a:off x="178563" y="3695701"/>
            <a:ext cx="2214578" cy="120032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149987" dist="250190" dir="240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l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x-none" sz="2400" dirty="0">
                <a:solidFill>
                  <a:schemeClr val="tx1"/>
                </a:solidFill>
                <a:latin typeface="Palatino Linotype" pitchFamily="18" charset="0"/>
              </a:rPr>
              <a:t>Осећај пуноће после јела</a:t>
            </a:r>
            <a:endParaRPr lang="sr-Latn-CS" sz="2400" dirty="0">
              <a:solidFill>
                <a:schemeClr val="tx1"/>
              </a:solidFill>
              <a:latin typeface="Palatino Linotype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500298" y="3714752"/>
            <a:ext cx="1857388" cy="83099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149987" dist="250190" dir="240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l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x-none" sz="2400" dirty="0">
                <a:solidFill>
                  <a:schemeClr val="tx1"/>
                </a:solidFill>
                <a:latin typeface="Palatino Linotype" pitchFamily="18" charset="0"/>
              </a:rPr>
              <a:t>Рана ситост</a:t>
            </a:r>
            <a:endParaRPr lang="sr-Latn-CS" sz="2400" dirty="0">
              <a:solidFill>
                <a:schemeClr val="tx1"/>
              </a:solidFill>
              <a:latin typeface="Palatino Linotype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sr-Latn-CS" sz="2400" dirty="0">
              <a:solidFill>
                <a:schemeClr val="tx1"/>
              </a:solidFill>
              <a:latin typeface="Palatino Linotype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357686" y="3714752"/>
            <a:ext cx="2319354" cy="83099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149987" dist="250190" dir="240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l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x-none" sz="2400" dirty="0" err="1">
                <a:solidFill>
                  <a:schemeClr val="tx1"/>
                </a:solidFill>
                <a:latin typeface="Palatino Linotype" pitchFamily="18" charset="0"/>
              </a:rPr>
              <a:t>Епигастрични</a:t>
            </a:r>
            <a:r>
              <a:rPr lang="x-none" sz="2400" dirty="0">
                <a:solidFill>
                  <a:schemeClr val="tx1"/>
                </a:solidFill>
                <a:latin typeface="Palatino Linotype" pitchFamily="18" charset="0"/>
              </a:rPr>
              <a:t> бол</a:t>
            </a:r>
            <a:endParaRPr lang="sr-Latn-CS" sz="2400" dirty="0">
              <a:solidFill>
                <a:schemeClr val="tx1"/>
              </a:solidFill>
              <a:latin typeface="Palatino Linotype" pitchFamily="18" charset="0"/>
            </a:endParaRPr>
          </a:p>
        </p:txBody>
      </p:sp>
      <p:sp>
        <p:nvSpPr>
          <p:cNvPr id="17" name="TextBox 15"/>
          <p:cNvSpPr txBox="1"/>
          <p:nvPr/>
        </p:nvSpPr>
        <p:spPr>
          <a:xfrm>
            <a:off x="6677040" y="3695702"/>
            <a:ext cx="2357421" cy="120032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149987" dist="250190" dir="240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l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sr-Latn-C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x-none" sz="2400" dirty="0">
                <a:solidFill>
                  <a:schemeClr val="tx1"/>
                </a:solidFill>
                <a:latin typeface="Palatino Linotype" pitchFamily="18" charset="0"/>
              </a:rPr>
              <a:t>Осећај печења у </a:t>
            </a:r>
            <a:r>
              <a:rPr lang="x-none" sz="2400" dirty="0" err="1">
                <a:solidFill>
                  <a:schemeClr val="tx1"/>
                </a:solidFill>
                <a:latin typeface="Palatino Linotype" pitchFamily="18" charset="0"/>
              </a:rPr>
              <a:t>епигастријуму</a:t>
            </a:r>
            <a:endParaRPr lang="sr-Latn-CS" sz="2400" dirty="0">
              <a:solidFill>
                <a:schemeClr val="tx1"/>
              </a:solidFill>
              <a:latin typeface="Palatino Linotype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0" y="2786063"/>
            <a:ext cx="450056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x-none" sz="2000" dirty="0" err="1">
                <a:solidFill>
                  <a:schemeClr val="accent3">
                    <a:lumMod val="50000"/>
                  </a:schemeClr>
                </a:solidFill>
                <a:latin typeface="Palatino Linotype" pitchFamily="18" charset="0"/>
              </a:rPr>
              <a:t>Постпрандијални</a:t>
            </a:r>
            <a:r>
              <a:rPr lang="x-none" sz="2000" dirty="0">
                <a:solidFill>
                  <a:schemeClr val="accent3">
                    <a:lumMod val="50000"/>
                  </a:schemeClr>
                </a:solidFill>
                <a:latin typeface="Palatino Linotype" pitchFamily="18" charset="0"/>
              </a:rPr>
              <a:t> </a:t>
            </a:r>
            <a:r>
              <a:rPr lang="x-none" sz="2000" dirty="0" err="1">
                <a:solidFill>
                  <a:schemeClr val="accent3">
                    <a:lumMod val="50000"/>
                  </a:schemeClr>
                </a:solidFill>
                <a:latin typeface="Palatino Linotype" pitchFamily="18" charset="0"/>
              </a:rPr>
              <a:t>дистрес</a:t>
            </a:r>
            <a:r>
              <a:rPr lang="x-none" sz="2000" dirty="0">
                <a:solidFill>
                  <a:schemeClr val="accent3">
                    <a:lumMod val="50000"/>
                  </a:schemeClr>
                </a:solidFill>
                <a:latin typeface="Palatino Linotype" pitchFamily="18" charset="0"/>
              </a:rPr>
              <a:t> синдром</a:t>
            </a:r>
            <a:endParaRPr lang="sr-Latn-CS" sz="2000" dirty="0">
              <a:solidFill>
                <a:schemeClr val="accent3">
                  <a:lumMod val="50000"/>
                </a:schemeClr>
              </a:solidFill>
              <a:latin typeface="Palatino Linotype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429250" y="2786063"/>
            <a:ext cx="3408305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x-none" sz="1800" dirty="0">
                <a:solidFill>
                  <a:schemeClr val="accent3">
                    <a:lumMod val="50000"/>
                  </a:schemeClr>
                </a:solidFill>
                <a:latin typeface="Palatino Linotype" pitchFamily="18" charset="0"/>
              </a:rPr>
              <a:t>Синдром </a:t>
            </a:r>
            <a:r>
              <a:rPr lang="x-none" sz="1800" dirty="0" err="1">
                <a:solidFill>
                  <a:schemeClr val="accent3">
                    <a:lumMod val="50000"/>
                  </a:schemeClr>
                </a:solidFill>
                <a:latin typeface="Palatino Linotype" pitchFamily="18" charset="0"/>
              </a:rPr>
              <a:t>епигастричног</a:t>
            </a:r>
            <a:r>
              <a:rPr lang="x-none" sz="1800" dirty="0">
                <a:solidFill>
                  <a:schemeClr val="accent3">
                    <a:lumMod val="50000"/>
                  </a:schemeClr>
                </a:solidFill>
                <a:latin typeface="Palatino Linotype" pitchFamily="18" charset="0"/>
              </a:rPr>
              <a:t> бола</a:t>
            </a:r>
            <a:endParaRPr lang="sr-Latn-CS" sz="1800" dirty="0">
              <a:solidFill>
                <a:schemeClr val="accent3">
                  <a:lumMod val="50000"/>
                </a:schemeClr>
              </a:solidFill>
              <a:latin typeface="Palatino Linotype" pitchFamily="18" charset="0"/>
            </a:endParaRPr>
          </a:p>
        </p:txBody>
      </p:sp>
      <p:sp>
        <p:nvSpPr>
          <p:cNvPr id="7206" name="TextBox 19"/>
          <p:cNvSpPr txBox="1">
            <a:spLocks noChangeArrowheads="1"/>
          </p:cNvSpPr>
          <p:nvPr/>
        </p:nvSpPr>
        <p:spPr bwMode="auto">
          <a:xfrm>
            <a:off x="1071563" y="4929188"/>
            <a:ext cx="827181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r>
              <a:rPr lang="x-none" sz="2400" dirty="0">
                <a:solidFill>
                  <a:srgbClr val="FF0000"/>
                </a:solidFill>
                <a:latin typeface="Palatino Linotype" pitchFamily="18" charset="0"/>
                <a:cs typeface="Arial" pitchFamily="34" charset="0"/>
              </a:rPr>
              <a:t>Симптоми нису узроковани структуралним променама</a:t>
            </a:r>
            <a:endParaRPr lang="sr-Latn-CS" sz="2400" dirty="0">
              <a:solidFill>
                <a:srgbClr val="FF0000"/>
              </a:solidFill>
              <a:latin typeface="Palatino Linotype" pitchFamily="18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24916" y="5545138"/>
            <a:ext cx="7641836" cy="120032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x-none" sz="2400" dirty="0">
                <a:solidFill>
                  <a:srgbClr val="FF0000"/>
                </a:solidFill>
                <a:latin typeface="Palatino Linotype" pitchFamily="18" charset="0"/>
              </a:rPr>
              <a:t>Симптоми присутни задња 3 месеца и</a:t>
            </a:r>
            <a:endParaRPr lang="sr-Latn-CS" sz="2400" dirty="0">
              <a:solidFill>
                <a:srgbClr val="FF0000"/>
              </a:solidFill>
              <a:latin typeface="Palatino Linotype" pitchFamily="18" charset="0"/>
            </a:endParaRPr>
          </a:p>
          <a:p>
            <a:pPr algn="ctr">
              <a:defRPr/>
            </a:pPr>
            <a:r>
              <a:rPr lang="x-none" sz="2400" dirty="0">
                <a:solidFill>
                  <a:srgbClr val="FF0000"/>
                </a:solidFill>
                <a:latin typeface="Palatino Linotype" pitchFamily="18" charset="0"/>
              </a:rPr>
              <a:t>уочени најмање 6 месеци пре постављања дијагнозе</a:t>
            </a:r>
            <a:endParaRPr lang="sr-Latn-CS" sz="2400" dirty="0">
              <a:solidFill>
                <a:srgbClr val="FF0000"/>
              </a:solidFill>
              <a:latin typeface="Palatino Linotype" pitchFamily="18" charset="0"/>
            </a:endParaRPr>
          </a:p>
          <a:p>
            <a:pPr algn="ctr">
              <a:defRPr/>
            </a:pPr>
            <a:r>
              <a:rPr lang="x-none" sz="2400" b="1" dirty="0">
                <a:solidFill>
                  <a:srgbClr val="FF0000"/>
                </a:solidFill>
                <a:latin typeface="Palatino Linotype" pitchFamily="18" charset="0"/>
              </a:rPr>
              <a:t>ИСКЉУЧИТИ ГЕРБ</a:t>
            </a:r>
            <a:endParaRPr lang="sr-Latn-CS" sz="2400" b="1" dirty="0">
              <a:solidFill>
                <a:srgbClr val="FF0000"/>
              </a:solidFill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13266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79463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altLang="en-US" sz="2800" b="1" dirty="0">
                <a:latin typeface="Palatino Linotype" pitchFamily="18" charset="0"/>
                <a:ea typeface="Arial Unicode MS" pitchFamily="34" charset="-128"/>
                <a:cs typeface="Arial Unicode MS" pitchFamily="34" charset="-128"/>
              </a:rPr>
              <a:t>Симптоми функционалне диспепсије</a:t>
            </a:r>
            <a:endParaRPr lang="sr-Latn-CS" altLang="en-US" sz="2800" b="1" dirty="0">
              <a:latin typeface="Palatino Linotype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40943" y="685800"/>
            <a:ext cx="5257800" cy="482441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altLang="en-US" sz="1800" dirty="0">
                <a:latin typeface="Palatino Linotype" pitchFamily="18" charset="0"/>
              </a:rPr>
              <a:t>Бол/нелагодност у епигастријуму-90%</a:t>
            </a:r>
          </a:p>
          <a:p>
            <a:pPr>
              <a:lnSpc>
                <a:spcPct val="150000"/>
              </a:lnSpc>
            </a:pPr>
            <a:r>
              <a:rPr lang="ru-RU" altLang="en-US" sz="1800" dirty="0">
                <a:latin typeface="Palatino Linotype" pitchFamily="18" charset="0"/>
              </a:rPr>
              <a:t>Постпрандијална надутост-75%</a:t>
            </a:r>
          </a:p>
          <a:p>
            <a:pPr>
              <a:lnSpc>
                <a:spcPct val="150000"/>
              </a:lnSpc>
            </a:pPr>
            <a:r>
              <a:rPr lang="ru-RU" altLang="en-US" sz="1800" dirty="0">
                <a:latin typeface="Palatino Linotype" pitchFamily="18" charset="0"/>
              </a:rPr>
              <a:t>Надутост-75%</a:t>
            </a:r>
          </a:p>
          <a:p>
            <a:pPr>
              <a:lnSpc>
                <a:spcPct val="150000"/>
              </a:lnSpc>
            </a:pPr>
            <a:r>
              <a:rPr lang="ru-RU" altLang="en-US" sz="1800" dirty="0">
                <a:latin typeface="Palatino Linotype" pitchFamily="18" charset="0"/>
              </a:rPr>
              <a:t>Постпрандијална наузеја-50%</a:t>
            </a:r>
          </a:p>
          <a:p>
            <a:pPr>
              <a:lnSpc>
                <a:spcPct val="150000"/>
              </a:lnSpc>
            </a:pPr>
            <a:r>
              <a:rPr lang="ru-RU" altLang="en-US" sz="1800" dirty="0">
                <a:latin typeface="Palatino Linotype" pitchFamily="18" charset="0"/>
              </a:rPr>
              <a:t>Рана ситост-50%</a:t>
            </a:r>
          </a:p>
          <a:p>
            <a:pPr>
              <a:lnSpc>
                <a:spcPct val="150000"/>
              </a:lnSpc>
            </a:pPr>
            <a:r>
              <a:rPr lang="ru-RU" altLang="en-US" sz="1800" dirty="0">
                <a:latin typeface="Palatino Linotype" pitchFamily="18" charset="0"/>
              </a:rPr>
              <a:t>Подригивање-45%</a:t>
            </a:r>
          </a:p>
          <a:p>
            <a:pPr>
              <a:lnSpc>
                <a:spcPct val="150000"/>
              </a:lnSpc>
            </a:pPr>
            <a:r>
              <a:rPr lang="ru-RU" altLang="en-US" sz="1800" dirty="0">
                <a:latin typeface="Palatino Linotype" pitchFamily="18" charset="0"/>
              </a:rPr>
              <a:t>Губитак у тежини-30%</a:t>
            </a:r>
          </a:p>
          <a:p>
            <a:pPr>
              <a:lnSpc>
                <a:spcPct val="150000"/>
              </a:lnSpc>
            </a:pPr>
            <a:r>
              <a:rPr lang="ru-RU" altLang="en-US" sz="1800" dirty="0">
                <a:latin typeface="Palatino Linotype" pitchFamily="18" charset="0"/>
              </a:rPr>
              <a:t>Наузеја и повраћање-20% </a:t>
            </a:r>
            <a:endParaRPr lang="sr-Latn-CS" altLang="en-US" sz="1800" dirty="0">
              <a:latin typeface="Palatino Linotype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191000" y="2057400"/>
            <a:ext cx="48768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spcBef>
                <a:spcPct val="0"/>
              </a:spcBef>
              <a:buFont typeface="Arial" pitchFamily="34" charset="0"/>
              <a:buChar char="•"/>
            </a:pPr>
            <a:r>
              <a:rPr lang="ru-RU" dirty="0">
                <a:latin typeface="Palatino Linotype" pitchFamily="18" charset="0"/>
                <a:cs typeface="Times New Roman" pitchFamily="18" charset="0"/>
              </a:rPr>
              <a:t>Бол или нелагодност локализована у десном и левом  хипохондријуму, бол између лопатица, појасни бол који се шири у леђа</a:t>
            </a:r>
          </a:p>
          <a:p>
            <a:pPr marL="285750" indent="-285750">
              <a:lnSpc>
                <a:spcPct val="150000"/>
              </a:lnSpc>
              <a:spcBef>
                <a:spcPct val="0"/>
              </a:spcBef>
              <a:buFont typeface="Arial" pitchFamily="34" charset="0"/>
              <a:buChar char="•"/>
            </a:pPr>
            <a:r>
              <a:rPr lang="ru-RU" dirty="0">
                <a:latin typeface="Palatino Linotype" pitchFamily="18" charset="0"/>
                <a:cs typeface="Times New Roman" pitchFamily="18" charset="0"/>
              </a:rPr>
              <a:t>Дијагноза се не поставља ни пацијентима са: сврабом, жутицом, повишеном телесном температуром и другим симптомима и знацима који могу указивати на неко друго, посебно     органско обољење</a:t>
            </a:r>
          </a:p>
        </p:txBody>
      </p:sp>
      <p:sp>
        <p:nvSpPr>
          <p:cNvPr id="3" name="Rectangle 2"/>
          <p:cNvSpPr/>
          <p:nvPr/>
        </p:nvSpPr>
        <p:spPr>
          <a:xfrm>
            <a:off x="4343400" y="1688068"/>
            <a:ext cx="40142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x-none" b="1" dirty="0">
                <a:latin typeface="Palatino Linotype" pitchFamily="18" charset="0"/>
              </a:rPr>
              <a:t>Шта нису симптоми диспепсије</a:t>
            </a:r>
            <a:r>
              <a:rPr lang="sr-Latn-CS" b="1" dirty="0">
                <a:latin typeface="Palatino Linotype" pitchFamily="18" charset="0"/>
              </a:rPr>
              <a:t>?</a:t>
            </a: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151584270"/>
      </p:ext>
    </p:extLst>
  </p:cSld>
  <p:clrMapOvr>
    <a:masterClrMapping/>
  </p:clrMapOvr>
  <p:transition spd="slow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152400" y="1137"/>
            <a:ext cx="8675687" cy="608463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altLang="en-US" sz="3600" b="1" dirty="0">
                <a:latin typeface="Palatino Linotype" pitchFamily="18" charset="0"/>
              </a:rPr>
              <a:t>Који су други могући узроци симптома</a:t>
            </a:r>
            <a:r>
              <a:rPr lang="sr-Latn-CS" altLang="en-US" sz="3600" b="1" dirty="0">
                <a:latin typeface="Palatino Linotype" pitchFamily="18" charset="0"/>
              </a:rPr>
              <a:t>?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0" y="533400"/>
            <a:ext cx="4386262" cy="4389438"/>
          </a:xfrm>
        </p:spPr>
        <p:txBody>
          <a:bodyPr rtlCol="0">
            <a:normAutofit/>
          </a:bodyPr>
          <a:lstStyle/>
          <a:p>
            <a:pPr>
              <a:defRPr/>
            </a:pPr>
            <a:endParaRPr lang="ru-RU" altLang="en-US" sz="1800" dirty="0">
              <a:latin typeface="Palatino Linotype" pitchFamily="18" charset="0"/>
            </a:endParaRPr>
          </a:p>
          <a:p>
            <a:pPr>
              <a:defRPr/>
            </a:pPr>
            <a:r>
              <a:rPr lang="ru-RU" altLang="en-US" sz="1800" dirty="0">
                <a:latin typeface="Palatino Linotype" pitchFamily="18" charset="0"/>
              </a:rPr>
              <a:t>Кардио васкуларни</a:t>
            </a:r>
          </a:p>
          <a:p>
            <a:pPr>
              <a:defRPr/>
            </a:pPr>
            <a:r>
              <a:rPr lang="ru-RU" altLang="en-US" sz="1800" dirty="0">
                <a:latin typeface="Palatino Linotype" pitchFamily="18" charset="0"/>
              </a:rPr>
              <a:t>Хепатобилијарни</a:t>
            </a:r>
          </a:p>
          <a:p>
            <a:pPr>
              <a:defRPr/>
            </a:pPr>
            <a:r>
              <a:rPr lang="ru-RU" altLang="en-US" sz="1800" dirty="0">
                <a:latin typeface="Palatino Linotype" pitchFamily="18" charset="0"/>
              </a:rPr>
              <a:t>Лековима узроковани</a:t>
            </a:r>
          </a:p>
          <a:p>
            <a:pPr>
              <a:defRPr/>
            </a:pPr>
            <a:r>
              <a:rPr lang="ru-RU" altLang="en-US" sz="1800" dirty="0">
                <a:latin typeface="Palatino Linotype" pitchFamily="18" charset="0"/>
              </a:rPr>
              <a:t>Животне навике</a:t>
            </a:r>
          </a:p>
          <a:p>
            <a:pPr>
              <a:defRPr/>
            </a:pPr>
            <a:r>
              <a:rPr lang="ru-RU" altLang="en-US" sz="1800" dirty="0">
                <a:latin typeface="Palatino Linotype" pitchFamily="18" charset="0"/>
              </a:rPr>
              <a:t>Неправилна исхрана</a:t>
            </a:r>
          </a:p>
        </p:txBody>
      </p:sp>
      <p:sp>
        <p:nvSpPr>
          <p:cNvPr id="4" name="Right Brace 3"/>
          <p:cNvSpPr/>
          <p:nvPr/>
        </p:nvSpPr>
        <p:spPr>
          <a:xfrm>
            <a:off x="2708892" y="762000"/>
            <a:ext cx="1371600" cy="1828800"/>
          </a:xfrm>
          <a:prstGeom prst="rightBrace">
            <a:avLst>
              <a:gd name="adj1" fmla="val 8333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sr-Latn-CS" dirty="0">
              <a:solidFill>
                <a:srgbClr val="FFFF00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13317" name="TextBox 4"/>
          <p:cNvSpPr txBox="1">
            <a:spLocks noChangeArrowheads="1"/>
          </p:cNvSpPr>
          <p:nvPr/>
        </p:nvSpPr>
        <p:spPr bwMode="auto">
          <a:xfrm>
            <a:off x="4191000" y="1476345"/>
            <a:ext cx="362743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/>
            <a:r>
              <a:rPr lang="x-none" altLang="en-US" sz="2000" dirty="0">
                <a:latin typeface="Palatino Linotype" pitchFamily="18" charset="0"/>
              </a:rPr>
              <a:t>Третирати узрок</a:t>
            </a:r>
            <a:endParaRPr lang="sr-Latn-CS" altLang="en-US" sz="2000" dirty="0">
              <a:latin typeface="Palatino Linotype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590800" y="2819400"/>
            <a:ext cx="4634602" cy="40010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sz="2000" b="1" dirty="0">
                <a:latin typeface="Palatino Linotype" pitchFamily="18" charset="0"/>
              </a:rPr>
              <a:t>Лекови асоцирани са диспепсијом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Latn-CS" altLang="en-US" dirty="0">
                <a:latin typeface="Palatino Linotype" pitchFamily="18" charset="0"/>
              </a:rPr>
              <a:t>NSAIL/ASA/COX2 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altLang="en-US" dirty="0" err="1">
                <a:latin typeface="Palatino Linotype" pitchFamily="18" charset="0"/>
              </a:rPr>
              <a:t>Кортикостероиди</a:t>
            </a:r>
            <a:r>
              <a:rPr lang="x-none" altLang="en-US" dirty="0">
                <a:latin typeface="Palatino Linotype" pitchFamily="18" charset="0"/>
              </a:rPr>
              <a:t> </a:t>
            </a:r>
            <a:endParaRPr lang="sr-Latn-CS" altLang="en-US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altLang="en-US" dirty="0">
                <a:latin typeface="Palatino Linotype" pitchFamily="18" charset="0"/>
              </a:rPr>
              <a:t>Гвожђе</a:t>
            </a:r>
            <a:endParaRPr lang="sr-Latn-CS" altLang="en-US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altLang="en-US" dirty="0">
                <a:latin typeface="Palatino Linotype" pitchFamily="18" charset="0"/>
              </a:rPr>
              <a:t>Калијум</a:t>
            </a:r>
            <a:endParaRPr lang="sr-Latn-CS" altLang="en-US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altLang="en-US" dirty="0">
                <a:latin typeface="Palatino Linotype" pitchFamily="18" charset="0"/>
              </a:rPr>
              <a:t>Теофилин</a:t>
            </a:r>
            <a:endParaRPr lang="sr-Latn-CS" altLang="en-US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altLang="en-US" dirty="0" err="1">
                <a:latin typeface="Palatino Linotype" pitchFamily="18" charset="0"/>
              </a:rPr>
              <a:t>Метформин</a:t>
            </a:r>
            <a:r>
              <a:rPr lang="sr-Latn-CS" altLang="en-US" dirty="0">
                <a:latin typeface="Palatino Linotype" pitchFamily="18" charset="0"/>
              </a:rPr>
              <a:t> (</a:t>
            </a:r>
            <a:r>
              <a:rPr lang="sr-Latn-CS" altLang="en-US" dirty="0" err="1">
                <a:latin typeface="Palatino Linotype" pitchFamily="18" charset="0"/>
              </a:rPr>
              <a:t>Gluformin</a:t>
            </a:r>
            <a:r>
              <a:rPr lang="sr-Latn-CS" altLang="en-US" dirty="0">
                <a:latin typeface="Palatino Linotype" pitchFamily="18" charset="0"/>
              </a:rPr>
              <a:t>®)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altLang="en-US" dirty="0" err="1">
                <a:latin typeface="Palatino Linotype" pitchFamily="18" charset="0"/>
              </a:rPr>
              <a:t>Антибиотици</a:t>
            </a:r>
            <a:r>
              <a:rPr lang="sr-Latn-CS" altLang="en-US" dirty="0">
                <a:latin typeface="Palatino Linotype" pitchFamily="18" charset="0"/>
              </a:rPr>
              <a:t> (</a:t>
            </a:r>
            <a:r>
              <a:rPr lang="sr-Latn-CS" altLang="en-US" dirty="0" err="1">
                <a:latin typeface="Palatino Linotype" pitchFamily="18" charset="0"/>
              </a:rPr>
              <a:t>eritromicin</a:t>
            </a:r>
            <a:r>
              <a:rPr lang="sr-Latn-CS" altLang="en-US" dirty="0">
                <a:latin typeface="Palatino Linotype" pitchFamily="18" charset="0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altLang="en-US" dirty="0" err="1">
                <a:latin typeface="Palatino Linotype" pitchFamily="18" charset="0"/>
              </a:rPr>
              <a:t>Орлистат</a:t>
            </a:r>
            <a:r>
              <a:rPr lang="x-none" altLang="en-US" dirty="0">
                <a:latin typeface="Palatino Linotype" pitchFamily="18" charset="0"/>
              </a:rPr>
              <a:t> </a:t>
            </a:r>
            <a:r>
              <a:rPr lang="sr-Latn-CS" altLang="en-US" dirty="0">
                <a:latin typeface="Palatino Linotype" pitchFamily="18" charset="0"/>
              </a:rPr>
              <a:t>(</a:t>
            </a:r>
            <a:r>
              <a:rPr lang="sr-Latn-CS" altLang="en-US" dirty="0" err="1">
                <a:latin typeface="Palatino Linotype" pitchFamily="18" charset="0"/>
              </a:rPr>
              <a:t>Xenical</a:t>
            </a:r>
            <a:r>
              <a:rPr lang="sr-Latn-CS" altLang="en-US" dirty="0">
                <a:latin typeface="Palatino Linotype" pitchFamily="18" charset="0"/>
              </a:rPr>
              <a:t>®)</a:t>
            </a:r>
          </a:p>
          <a:p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3790967835"/>
      </p:ext>
    </p:extLst>
  </p:cSld>
  <p:clrMapOvr>
    <a:masterClrMapping/>
  </p:clrMapOvr>
  <p:transition spd="slow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563562"/>
          </a:xfrm>
        </p:spPr>
        <p:txBody>
          <a:bodyPr>
            <a:normAutofit/>
          </a:bodyPr>
          <a:lstStyle/>
          <a:p>
            <a:r>
              <a:rPr lang="x-none" altLang="en-US" sz="2800" b="1" dirty="0">
                <a:latin typeface="Palatino Linotype" pitchFamily="18" charset="0"/>
              </a:rPr>
              <a:t>Редуковати факторе који доводе до диспепсије</a:t>
            </a:r>
            <a:endParaRPr lang="x-none" sz="2800" dirty="0"/>
          </a:p>
        </p:txBody>
      </p:sp>
      <p:sp>
        <p:nvSpPr>
          <p:cNvPr id="3" name="Rectangle 2"/>
          <p:cNvSpPr/>
          <p:nvPr/>
        </p:nvSpPr>
        <p:spPr>
          <a:xfrm>
            <a:off x="14785" y="1066800"/>
            <a:ext cx="70866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1600" dirty="0">
                <a:latin typeface="Palatino Linotype" pitchFamily="18" charset="0"/>
              </a:rPr>
              <a:t>Пушење, алкохол и кофеин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1600" dirty="0">
                <a:latin typeface="Palatino Linotype" pitchFamily="18" charset="0"/>
              </a:rPr>
              <a:t>Смањити телесну тежину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1600" dirty="0">
                <a:latin typeface="Palatino Linotype" pitchFamily="18" charset="0"/>
              </a:rPr>
              <a:t>Који се лекови користе?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1600" dirty="0">
                <a:latin typeface="Palatino Linotype" pitchFamily="18" charset="0"/>
              </a:rPr>
              <a:t>Смањити стрес</a:t>
            </a:r>
          </a:p>
        </p:txBody>
      </p:sp>
      <p:sp>
        <p:nvSpPr>
          <p:cNvPr id="4" name="Content Placeholder 7"/>
          <p:cNvSpPr txBox="1">
            <a:spLocks/>
          </p:cNvSpPr>
          <p:nvPr/>
        </p:nvSpPr>
        <p:spPr>
          <a:xfrm>
            <a:off x="152400" y="3629025"/>
            <a:ext cx="8229600" cy="1323975"/>
          </a:xfrm>
          <a:prstGeom prst="rect">
            <a:avLst/>
          </a:prstGeom>
          <a:solidFill>
            <a:srgbClr val="002060"/>
          </a:solidFill>
          <a:ln cap="flat">
            <a:solidFill>
              <a:srgbClr val="A481DD"/>
            </a:solidFill>
            <a:miter lim="800000"/>
            <a:headEnd/>
            <a:tailEnd/>
          </a:ln>
          <a:effectLst>
            <a:outerShdw blurRad="40000" dist="23000" dir="5400000" rotWithShape="0">
              <a:srgbClr val="000000">
                <a:alpha val="34998"/>
              </a:srgbClr>
            </a:outerShdw>
          </a:effectLst>
        </p:spPr>
        <p:txBody>
          <a:bodyPr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Arial" pitchFamily="34" charset="0"/>
              <a:buNone/>
              <a:defRPr/>
            </a:pPr>
            <a:r>
              <a:rPr lang="ru-RU" altLang="en-US" sz="2400" b="1">
                <a:solidFill>
                  <a:schemeClr val="bg1"/>
                </a:solidFill>
                <a:latin typeface="Palatino Linotype" pitchFamily="18" charset="0"/>
              </a:rPr>
              <a:t>Мале дозе ИПП или </a:t>
            </a:r>
            <a:r>
              <a:rPr lang="x-none" altLang="en-US" sz="2400" b="1">
                <a:solidFill>
                  <a:schemeClr val="bg1"/>
                </a:solidFill>
                <a:latin typeface="Palatino Linotype" pitchFamily="18" charset="0"/>
              </a:rPr>
              <a:t>H</a:t>
            </a:r>
            <a:r>
              <a:rPr lang="ru-RU" altLang="en-US" sz="2400" b="1" baseline="-25000">
                <a:solidFill>
                  <a:schemeClr val="bg1"/>
                </a:solidFill>
                <a:latin typeface="Palatino Linotype" pitchFamily="18" charset="0"/>
              </a:rPr>
              <a:t>2</a:t>
            </a:r>
            <a:r>
              <a:rPr lang="ru-RU" altLang="en-US" sz="2400" b="1">
                <a:solidFill>
                  <a:schemeClr val="bg1"/>
                </a:solidFill>
                <a:latin typeface="Palatino Linotype" pitchFamily="18" charset="0"/>
              </a:rPr>
              <a:t> блокатора у трајању од месец дана</a:t>
            </a:r>
            <a:endParaRPr lang="sr-Latn-CS" altLang="en-US" sz="2400" b="1" dirty="0">
              <a:solidFill>
                <a:schemeClr val="bg1"/>
              </a:solidFill>
              <a:latin typeface="Palatino Linotype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06486" y="1219200"/>
            <a:ext cx="571021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1600" dirty="0">
                <a:latin typeface="Palatino Linotype" pitchFamily="18" charset="0"/>
              </a:rPr>
              <a:t>Избегавати тесну одећу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1600" dirty="0">
                <a:latin typeface="Palatino Linotype" pitchFamily="18" charset="0"/>
              </a:rPr>
              <a:t>Не спавати после оброка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1600" dirty="0">
                <a:latin typeface="Palatino Linotype" pitchFamily="18" charset="0"/>
              </a:rPr>
              <a:t>Спавати на вишем узглављу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1600" dirty="0">
                <a:latin typeface="Palatino Linotype" pitchFamily="18" charset="0"/>
              </a:rPr>
              <a:t>Мањи и чешћи оброци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1600" dirty="0">
                <a:latin typeface="Palatino Linotype" pitchFamily="18" charset="0"/>
              </a:rPr>
              <a:t>Избегавати храну која не прија и доводи до симптома </a:t>
            </a:r>
          </a:p>
        </p:txBody>
      </p:sp>
      <p:sp>
        <p:nvSpPr>
          <p:cNvPr id="6" name="Rectangle 5"/>
          <p:cNvSpPr/>
          <p:nvPr/>
        </p:nvSpPr>
        <p:spPr>
          <a:xfrm>
            <a:off x="21608" y="3158192"/>
            <a:ext cx="909509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x-none" altLang="en-US" sz="2400" b="1" dirty="0" err="1">
                <a:latin typeface="Palatino Linotype" pitchFamily="18" charset="0"/>
              </a:rPr>
              <a:t>Медикаментозна</a:t>
            </a:r>
            <a:r>
              <a:rPr lang="x-none" altLang="en-US" sz="2400" b="1" dirty="0">
                <a:latin typeface="Palatino Linotype" pitchFamily="18" charset="0"/>
              </a:rPr>
              <a:t> терапија диспепсије</a:t>
            </a:r>
            <a:endParaRPr lang="x-none" sz="2400" dirty="0"/>
          </a:p>
        </p:txBody>
      </p:sp>
      <p:sp>
        <p:nvSpPr>
          <p:cNvPr id="7" name="Rectangle 6"/>
          <p:cNvSpPr/>
          <p:nvPr/>
        </p:nvSpPr>
        <p:spPr>
          <a:xfrm>
            <a:off x="152400" y="5105400"/>
            <a:ext cx="88392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en-US" b="1" dirty="0">
                <a:latin typeface="Palatino Linotype" pitchFamily="18" charset="0"/>
              </a:rPr>
              <a:t>Побољшање након 7 дана указује на дужу ремисију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altLang="en-US" sz="1600" dirty="0">
                <a:latin typeface="Palatino Linotype" pitchFamily="18" charset="0"/>
              </a:rPr>
              <a:t>Уколико симптоми и даље перзистирају, дати мале дозе ИПП или </a:t>
            </a:r>
            <a:r>
              <a:rPr lang="x-none" altLang="en-US" sz="1600" dirty="0">
                <a:latin typeface="Palatino Linotype" pitchFamily="18" charset="0"/>
              </a:rPr>
              <a:t>H</a:t>
            </a:r>
            <a:r>
              <a:rPr lang="ru-RU" altLang="en-US" sz="1600" baseline="-25000" dirty="0">
                <a:latin typeface="Palatino Linotype" pitchFamily="18" charset="0"/>
              </a:rPr>
              <a:t>2</a:t>
            </a:r>
            <a:r>
              <a:rPr lang="ru-RU" altLang="en-US" sz="1600" dirty="0">
                <a:latin typeface="Palatino Linotype" pitchFamily="18" charset="0"/>
              </a:rPr>
              <a:t>   блокатора по потреби (након или пре настанка симптома)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altLang="en-US" sz="1600" dirty="0">
                <a:latin typeface="Palatino Linotype" pitchFamily="18" charset="0"/>
              </a:rPr>
              <a:t>Ако симптоми и поред претходних мера перзистирају индиковано је тестирање на присуство Х. пyлори у желуцу</a:t>
            </a:r>
          </a:p>
          <a:p>
            <a:endParaRPr lang="ru-RU" altLang="en-US" b="1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311308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x-none" sz="3600" b="1" dirty="0">
                <a:latin typeface="Palatino Linotype" pitchFamily="18" charset="0"/>
              </a:rPr>
              <a:t>ХРОНИЧНИ ЕЗОФАГИТИС</a:t>
            </a:r>
            <a:br>
              <a:rPr lang="en-US" sz="3600" b="1" dirty="0">
                <a:latin typeface="Palatino Linotype" pitchFamily="18" charset="0"/>
              </a:rPr>
            </a:br>
            <a:r>
              <a:rPr lang="x-none" sz="3600" b="1" dirty="0">
                <a:latin typeface="Palatino Linotype" pitchFamily="18" charset="0"/>
              </a:rPr>
              <a:t>(</a:t>
            </a:r>
            <a:r>
              <a:rPr lang="x-none" sz="3600" b="1" dirty="0" err="1">
                <a:latin typeface="Palatino Linotype" pitchFamily="18" charset="0"/>
              </a:rPr>
              <a:t>Oesophagitis</a:t>
            </a:r>
            <a:r>
              <a:rPr lang="x-none" sz="3600" b="1" dirty="0">
                <a:latin typeface="Palatino Linotype" pitchFamily="18" charset="0"/>
              </a:rPr>
              <a:t> </a:t>
            </a:r>
            <a:r>
              <a:rPr lang="x-none" sz="3600" b="1" dirty="0" err="1">
                <a:latin typeface="Palatino Linotype" pitchFamily="18" charset="0"/>
              </a:rPr>
              <a:t>chronica</a:t>
            </a:r>
            <a:r>
              <a:rPr lang="x-none" sz="3600" b="1" dirty="0">
                <a:latin typeface="Palatino Linotype" pitchFamily="18" charset="0"/>
              </a:rPr>
              <a:t>)</a:t>
            </a:r>
            <a:endParaRPr lang="x-none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x-none" b="1" dirty="0" err="1">
                <a:solidFill>
                  <a:schemeClr val="tx1"/>
                </a:solidFill>
                <a:latin typeface="Palatino Linotype" pitchFamily="18" charset="0"/>
              </a:rPr>
              <a:t>Доц</a:t>
            </a:r>
            <a:r>
              <a:rPr lang="x-none" b="1" dirty="0">
                <a:solidFill>
                  <a:schemeClr val="tx1"/>
                </a:solidFill>
                <a:latin typeface="Palatino Linotype" pitchFamily="18" charset="0"/>
              </a:rPr>
              <a:t>. др Наташа Здравковић</a:t>
            </a:r>
          </a:p>
          <a:p>
            <a:endParaRPr lang="x-none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2700" y="76200"/>
            <a:ext cx="694944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3733789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x-none" sz="3600" b="1" dirty="0">
                <a:latin typeface="Palatino Linotype" pitchFamily="18" charset="0"/>
              </a:rPr>
              <a:t>ХРОНИЧНИ ЕЗОФАГИТИС (</a:t>
            </a:r>
            <a:r>
              <a:rPr lang="x-none" sz="3600" b="1" dirty="0" err="1">
                <a:latin typeface="Palatino Linotype" pitchFamily="18" charset="0"/>
              </a:rPr>
              <a:t>Oesophagitis</a:t>
            </a:r>
            <a:r>
              <a:rPr lang="x-none" sz="3600" b="1" dirty="0">
                <a:latin typeface="Palatino Linotype" pitchFamily="18" charset="0"/>
              </a:rPr>
              <a:t> </a:t>
            </a:r>
            <a:r>
              <a:rPr lang="x-none" sz="3600" b="1" dirty="0" err="1">
                <a:latin typeface="Palatino Linotype" pitchFamily="18" charset="0"/>
              </a:rPr>
              <a:t>chronica</a:t>
            </a:r>
            <a:r>
              <a:rPr lang="x-none" sz="3600" b="1" dirty="0">
                <a:latin typeface="Palatino Linotype" pitchFamily="18" charset="0"/>
              </a:rPr>
              <a:t>)</a:t>
            </a:r>
            <a:endParaRPr lang="x-none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76200" y="1363352"/>
            <a:ext cx="8458200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ЕТИОЛОГИЈА: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dirty="0">
                <a:latin typeface="Palatino Linotype" pitchFamily="18" charset="0"/>
              </a:rPr>
              <a:t>Биолошки-бактерије, гљивице, вируси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dirty="0" err="1">
                <a:latin typeface="Palatino Linotype" pitchFamily="18" charset="0"/>
              </a:rPr>
              <a:t>Запаљенски</a:t>
            </a:r>
            <a:r>
              <a:rPr lang="x-none" dirty="0">
                <a:latin typeface="Palatino Linotype" pitchFamily="18" charset="0"/>
              </a:rPr>
              <a:t> просеци у суседним органима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dirty="0">
                <a:latin typeface="Palatino Linotype" pitchFamily="18" charset="0"/>
              </a:rPr>
              <a:t>Хемијски-желудачни, </a:t>
            </a:r>
            <a:r>
              <a:rPr lang="x-none" dirty="0" err="1">
                <a:latin typeface="Palatino Linotype" pitchFamily="18" charset="0"/>
              </a:rPr>
              <a:t>ацидопептични</a:t>
            </a:r>
            <a:r>
              <a:rPr lang="x-none" dirty="0">
                <a:latin typeface="Palatino Linotype" pitchFamily="18" charset="0"/>
              </a:rPr>
              <a:t>, </a:t>
            </a:r>
            <a:r>
              <a:rPr lang="x-none" dirty="0" err="1">
                <a:latin typeface="Palatino Linotype" pitchFamily="18" charset="0"/>
              </a:rPr>
              <a:t>билиодуоденални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рефлкус</a:t>
            </a: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dirty="0">
                <a:latin typeface="Palatino Linotype" pitchFamily="18" charset="0"/>
              </a:rPr>
              <a:t>Физичко трауматски-чврста и зачињена храна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dirty="0">
                <a:latin typeface="Palatino Linotype" pitchFamily="18" charset="0"/>
              </a:rPr>
              <a:t>Хронична венска стаза-срчана </a:t>
            </a:r>
            <a:r>
              <a:rPr lang="x-none" dirty="0" err="1">
                <a:latin typeface="Palatino Linotype" pitchFamily="18" charset="0"/>
              </a:rPr>
              <a:t>декомпензација</a:t>
            </a:r>
            <a:r>
              <a:rPr lang="x-none" dirty="0">
                <a:latin typeface="Palatino Linotype" pitchFamily="18" charset="0"/>
              </a:rPr>
              <a:t>, </a:t>
            </a:r>
            <a:r>
              <a:rPr lang="x-none" dirty="0" err="1">
                <a:latin typeface="Palatino Linotype" pitchFamily="18" charset="0"/>
              </a:rPr>
              <a:t>портна</a:t>
            </a:r>
            <a:r>
              <a:rPr lang="x-none" dirty="0">
                <a:latin typeface="Palatino Linotype" pitchFamily="18" charset="0"/>
              </a:rPr>
              <a:t> хипертензија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dirty="0">
                <a:latin typeface="Palatino Linotype" pitchFamily="18" charset="0"/>
              </a:rPr>
              <a:t>Злоупотреба алкохола и дувана, присуство других болести (</a:t>
            </a:r>
            <a:r>
              <a:rPr lang="x-none" dirty="0" err="1">
                <a:latin typeface="Palatino Linotype" pitchFamily="18" charset="0"/>
              </a:rPr>
              <a:t>идиопатски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улцеративни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езофагитис</a:t>
            </a:r>
            <a:r>
              <a:rPr lang="x-none" dirty="0">
                <a:latin typeface="Palatino Linotype" pitchFamily="18" charset="0"/>
              </a:rPr>
              <a:t>, </a:t>
            </a:r>
            <a:r>
              <a:rPr lang="x-none" dirty="0" err="1">
                <a:latin typeface="Palatino Linotype" pitchFamily="18" charset="0"/>
              </a:rPr>
              <a:t>Кронова</a:t>
            </a:r>
            <a:r>
              <a:rPr lang="x-none" dirty="0">
                <a:latin typeface="Palatino Linotype" pitchFamily="18" charset="0"/>
              </a:rPr>
              <a:t> болест у једњаку, дефицит гвожђа и витамина Б, </a:t>
            </a:r>
            <a:r>
              <a:rPr lang="x-none" dirty="0" err="1">
                <a:latin typeface="Palatino Linotype" pitchFamily="18" charset="0"/>
              </a:rPr>
              <a:t>Plummer</a:t>
            </a:r>
            <a:r>
              <a:rPr lang="x-none" dirty="0">
                <a:latin typeface="Palatino Linotype" pitchFamily="18" charset="0"/>
              </a:rPr>
              <a:t>-</a:t>
            </a:r>
            <a:r>
              <a:rPr lang="x-none" dirty="0" err="1">
                <a:latin typeface="Palatino Linotype" pitchFamily="18" charset="0"/>
              </a:rPr>
              <a:t>Vinsonov</a:t>
            </a:r>
            <a:r>
              <a:rPr lang="x-none" dirty="0">
                <a:latin typeface="Palatino Linotype" pitchFamily="18" charset="0"/>
              </a:rPr>
              <a:t> синдром)</a:t>
            </a:r>
          </a:p>
        </p:txBody>
      </p:sp>
    </p:spTree>
    <p:extLst>
      <p:ext uri="{BB962C8B-B14F-4D97-AF65-F5344CB8AC3E}">
        <p14:creationId xmlns:p14="http://schemas.microsoft.com/office/powerpoint/2010/main" val="361950401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x-none" b="1" dirty="0" err="1">
                <a:latin typeface="Palatino Linotype" pitchFamily="18" charset="0"/>
              </a:rPr>
              <a:t>Гастроезофагеална</a:t>
            </a:r>
            <a:r>
              <a:rPr lang="x-none" b="1" dirty="0">
                <a:latin typeface="Palatino Linotype" pitchFamily="18" charset="0"/>
              </a:rPr>
              <a:t> </a:t>
            </a:r>
            <a:r>
              <a:rPr lang="x-none" b="1" dirty="0" err="1">
                <a:latin typeface="Palatino Linotype" pitchFamily="18" charset="0"/>
              </a:rPr>
              <a:t>рефлуксна</a:t>
            </a:r>
            <a:r>
              <a:rPr lang="x-none" b="1" dirty="0">
                <a:latin typeface="Palatino Linotype" pitchFamily="18" charset="0"/>
              </a:rPr>
              <a:t> болест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x-none" b="1" dirty="0" err="1">
                <a:solidFill>
                  <a:schemeClr val="tx1"/>
                </a:solidFill>
                <a:latin typeface="Palatino Linotype" pitchFamily="18" charset="0"/>
              </a:rPr>
              <a:t>Доц</a:t>
            </a:r>
            <a:r>
              <a:rPr lang="x-none" b="1" dirty="0">
                <a:solidFill>
                  <a:schemeClr val="tx1"/>
                </a:solidFill>
                <a:latin typeface="Palatino Linotype" pitchFamily="18" charset="0"/>
              </a:rPr>
              <a:t>. др Наташа Здравковић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2700" y="76200"/>
            <a:ext cx="694944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2369002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381000"/>
            <a:ext cx="8305800" cy="33738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GERB је патолошко стање узроковано </a:t>
            </a:r>
            <a:r>
              <a:rPr lang="x-none" dirty="0" err="1">
                <a:latin typeface="Palatino Linotype" pitchFamily="18" charset="0"/>
              </a:rPr>
              <a:t>рефлуксном</a:t>
            </a:r>
            <a:r>
              <a:rPr lang="x-none" dirty="0">
                <a:latin typeface="Palatino Linotype" pitchFamily="18" charset="0"/>
              </a:rPr>
              <a:t> гастроинтестиналног садржаја у једњак, уста и дисајне путеве са различитим спектром симптома и знакова болести који не </a:t>
            </a:r>
            <a:r>
              <a:rPr lang="x-none" dirty="0" err="1">
                <a:latin typeface="Palatino Linotype" pitchFamily="18" charset="0"/>
              </a:rPr>
              <a:t>корелирају</a:t>
            </a:r>
            <a:r>
              <a:rPr lang="x-none" dirty="0">
                <a:latin typeface="Palatino Linotype" pitchFamily="18" charset="0"/>
              </a:rPr>
              <a:t> увек са степеном оштећења </a:t>
            </a:r>
            <a:r>
              <a:rPr lang="x-none" dirty="0" err="1">
                <a:latin typeface="Palatino Linotype" pitchFamily="18" charset="0"/>
              </a:rPr>
              <a:t>слузнице</a:t>
            </a:r>
            <a:r>
              <a:rPr lang="x-none" dirty="0">
                <a:latin typeface="Palatino Linotype" pitchFamily="18" charset="0"/>
              </a:rPr>
              <a:t> једњака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Назив GERB укључује све особе које су изложене ризику за настанак органских компликација једњака и </a:t>
            </a:r>
            <a:r>
              <a:rPr lang="x-none" dirty="0" err="1">
                <a:latin typeface="Palatino Linotype" pitchFamily="18" charset="0"/>
              </a:rPr>
              <a:t>бронхопулмоналног</a:t>
            </a:r>
            <a:r>
              <a:rPr lang="x-none" dirty="0">
                <a:latin typeface="Palatino Linotype" pitchFamily="18" charset="0"/>
              </a:rPr>
              <a:t> система због </a:t>
            </a:r>
            <a:r>
              <a:rPr lang="x-none" dirty="0" err="1">
                <a:latin typeface="Palatino Linotype" pitchFamily="18" charset="0"/>
              </a:rPr>
              <a:t>рефлукса</a:t>
            </a:r>
            <a:r>
              <a:rPr lang="x-none" dirty="0">
                <a:latin typeface="Palatino Linotype" pitchFamily="18" charset="0"/>
              </a:rPr>
              <a:t> и оне особе које имају битно поремећен квалитет живота због </a:t>
            </a:r>
            <a:r>
              <a:rPr lang="x-none" dirty="0" err="1">
                <a:latin typeface="Palatino Linotype" pitchFamily="18" charset="0"/>
              </a:rPr>
              <a:t>рефлуксних</a:t>
            </a:r>
            <a:r>
              <a:rPr lang="x-none" dirty="0">
                <a:latin typeface="Palatino Linotype" pitchFamily="18" charset="0"/>
              </a:rPr>
              <a:t> симптома</a:t>
            </a:r>
            <a:endParaRPr lang="x-none" dirty="0"/>
          </a:p>
        </p:txBody>
      </p:sp>
      <p:pic>
        <p:nvPicPr>
          <p:cNvPr id="3" name="Picture 6" descr="ANd9GcS2_4HYha-WUKpqM38_kUN9zfAUs5V0qPEZR5q4leSRS-CLhhQcEdQHrjk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4191000"/>
            <a:ext cx="1944688" cy="208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4421166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161" y="27801"/>
            <a:ext cx="932498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b="1" dirty="0" err="1">
                <a:latin typeface="Palatino Linotype" pitchFamily="18" charset="0"/>
              </a:rPr>
              <a:t>Патофизиологија</a:t>
            </a:r>
            <a:endParaRPr lang="x-none" b="1" dirty="0">
              <a:latin typeface="Palatino Linotype" pitchFamily="18" charset="0"/>
            </a:endParaRPr>
          </a:p>
          <a:p>
            <a:endParaRPr lang="x-none" b="1" dirty="0"/>
          </a:p>
          <a:p>
            <a:r>
              <a:rPr lang="x-none" dirty="0">
                <a:latin typeface="Palatino Linotype" pitchFamily="18" charset="0"/>
              </a:rPr>
              <a:t>Једњак затворена мишићна цев, која се отвара уласком хране из уста у једњак, пролазак хране у желудац је омогућен пропулзивним </a:t>
            </a:r>
            <a:r>
              <a:rPr lang="x-none" dirty="0" err="1">
                <a:latin typeface="Palatino Linotype" pitchFamily="18" charset="0"/>
              </a:rPr>
              <a:t>перисталтичким</a:t>
            </a:r>
            <a:r>
              <a:rPr lang="x-none" dirty="0">
                <a:latin typeface="Palatino Linotype" pitchFamily="18" charset="0"/>
              </a:rPr>
              <a:t> таласима једњака</a:t>
            </a:r>
          </a:p>
          <a:p>
            <a:endParaRPr lang="x-none" dirty="0">
              <a:latin typeface="Palatino Linotype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Доњи </a:t>
            </a:r>
            <a:r>
              <a:rPr lang="x-none" dirty="0" err="1">
                <a:latin typeface="Palatino Linotype" pitchFamily="18" charset="0"/>
              </a:rPr>
              <a:t>сфинктер</a:t>
            </a:r>
            <a:r>
              <a:rPr lang="x-none" dirty="0">
                <a:latin typeface="Palatino Linotype" pitchFamily="18" charset="0"/>
              </a:rPr>
              <a:t> једњака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x-none" dirty="0" err="1">
                <a:latin typeface="Palatino Linotype" pitchFamily="18" charset="0"/>
              </a:rPr>
              <a:t>Истраабдоминални</a:t>
            </a:r>
            <a:r>
              <a:rPr lang="x-none" dirty="0">
                <a:latin typeface="Palatino Linotype" pitchFamily="18" charset="0"/>
              </a:rPr>
              <a:t> део једњака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x-none" dirty="0" err="1">
                <a:latin typeface="Palatino Linotype" pitchFamily="18" charset="0"/>
              </a:rPr>
              <a:t>Дијафрагмална</a:t>
            </a:r>
            <a:r>
              <a:rPr lang="x-none" dirty="0">
                <a:latin typeface="Palatino Linotype" pitchFamily="18" charset="0"/>
              </a:rPr>
              <a:t> влакна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x-none" dirty="0" err="1">
                <a:latin typeface="Palatino Linotype" pitchFamily="18" charset="0"/>
              </a:rPr>
              <a:t>Френо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езофагеални</a:t>
            </a:r>
            <a:r>
              <a:rPr lang="x-none" dirty="0">
                <a:latin typeface="Palatino Linotype" pitchFamily="18" charset="0"/>
              </a:rPr>
              <a:t> лигамент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x-none" dirty="0" err="1">
                <a:latin typeface="Palatino Linotype" pitchFamily="18" charset="0"/>
              </a:rPr>
              <a:t>Хисов</a:t>
            </a:r>
            <a:r>
              <a:rPr lang="x-none" dirty="0">
                <a:latin typeface="Palatino Linotype" pitchFamily="18" charset="0"/>
              </a:rPr>
              <a:t> сноп</a:t>
            </a:r>
          </a:p>
          <a:p>
            <a:pPr marL="285750" indent="-285750">
              <a:buFont typeface="Wingdings" pitchFamily="2" charset="2"/>
              <a:buChar char="v"/>
            </a:pPr>
            <a:endParaRPr lang="x-none" dirty="0"/>
          </a:p>
        </p:txBody>
      </p:sp>
      <p:sp>
        <p:nvSpPr>
          <p:cNvPr id="3" name="Right Brace 2"/>
          <p:cNvSpPr/>
          <p:nvPr/>
        </p:nvSpPr>
        <p:spPr>
          <a:xfrm>
            <a:off x="4114800" y="1735961"/>
            <a:ext cx="384048" cy="1374339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4" name="TextBox 3"/>
          <p:cNvSpPr txBox="1"/>
          <p:nvPr/>
        </p:nvSpPr>
        <p:spPr>
          <a:xfrm>
            <a:off x="4587886" y="2238464"/>
            <a:ext cx="3716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b="1" dirty="0">
                <a:solidFill>
                  <a:srgbClr val="FF0000"/>
                </a:solidFill>
                <a:latin typeface="Palatino Linotype" pitchFamily="18" charset="0"/>
              </a:rPr>
              <a:t>АНТИРЕФЛУКСНА БАРИЈЕРА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9248" y="3110300"/>
            <a:ext cx="8839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dirty="0">
                <a:latin typeface="Palatino Linotype" pitchFamily="18" charset="0"/>
              </a:rPr>
              <a:t>р доњег </a:t>
            </a:r>
            <a:r>
              <a:rPr lang="x-none" dirty="0" err="1">
                <a:latin typeface="Palatino Linotype" pitchFamily="18" charset="0"/>
              </a:rPr>
              <a:t>сфинктера</a:t>
            </a:r>
            <a:r>
              <a:rPr lang="x-none" dirty="0">
                <a:latin typeface="Palatino Linotype" pitchFamily="18" charset="0"/>
              </a:rPr>
              <a:t> једњака 10-30 </a:t>
            </a:r>
            <a:r>
              <a:rPr lang="x-none" dirty="0" err="1">
                <a:latin typeface="Palatino Linotype" pitchFamily="18" charset="0"/>
              </a:rPr>
              <a:t>mmHg</a:t>
            </a:r>
            <a:endParaRPr lang="x-none" dirty="0">
              <a:latin typeface="Palatino Linotype" pitchFamily="18" charset="0"/>
            </a:endParaRPr>
          </a:p>
          <a:p>
            <a:r>
              <a:rPr lang="x-none" dirty="0">
                <a:latin typeface="Palatino Linotype" pitchFamily="18" charset="0"/>
              </a:rPr>
              <a:t>р у желуцу 10 </a:t>
            </a:r>
            <a:r>
              <a:rPr lang="x-none" dirty="0" err="1">
                <a:latin typeface="Palatino Linotype" pitchFamily="18" charset="0"/>
              </a:rPr>
              <a:t>mmHg</a:t>
            </a:r>
            <a:endParaRPr lang="x-none" dirty="0">
              <a:latin typeface="Palatino Linotype" pitchFamily="18" charset="0"/>
            </a:endParaRPr>
          </a:p>
          <a:p>
            <a:endParaRPr lang="x-none" dirty="0"/>
          </a:p>
          <a:p>
            <a:endParaRPr lang="x-none" dirty="0"/>
          </a:p>
          <a:p>
            <a:endParaRPr lang="x-none" dirty="0"/>
          </a:p>
          <a:p>
            <a:endParaRPr lang="x-none" dirty="0"/>
          </a:p>
        </p:txBody>
      </p:sp>
      <p:sp>
        <p:nvSpPr>
          <p:cNvPr id="11" name="TextBox 10"/>
          <p:cNvSpPr txBox="1"/>
          <p:nvPr/>
        </p:nvSpPr>
        <p:spPr>
          <a:xfrm>
            <a:off x="5426365" y="4902200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x-none" dirty="0"/>
          </a:p>
          <a:p>
            <a:endParaRPr lang="x-none" dirty="0"/>
          </a:p>
        </p:txBody>
      </p:sp>
      <p:sp>
        <p:nvSpPr>
          <p:cNvPr id="6" name="TextBox 5"/>
          <p:cNvSpPr txBox="1"/>
          <p:nvPr/>
        </p:nvSpPr>
        <p:spPr>
          <a:xfrm>
            <a:off x="0" y="3733800"/>
            <a:ext cx="9144000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sz="1400" b="1" dirty="0">
                <a:solidFill>
                  <a:srgbClr val="FF0000"/>
                </a:solidFill>
                <a:latin typeface="Palatino Linotype" pitchFamily="18" charset="0"/>
              </a:rPr>
              <a:t>Одбрамбени механизми </a:t>
            </a:r>
            <a:r>
              <a:rPr lang="x-none" sz="1400" b="1" dirty="0" err="1">
                <a:solidFill>
                  <a:srgbClr val="FF0000"/>
                </a:solidFill>
                <a:latin typeface="Palatino Linotype" pitchFamily="18" charset="0"/>
              </a:rPr>
              <a:t>слузнице</a:t>
            </a:r>
            <a:r>
              <a:rPr lang="x-none" sz="1400" b="1" dirty="0">
                <a:solidFill>
                  <a:srgbClr val="FF0000"/>
                </a:solidFill>
                <a:latin typeface="Palatino Linotype" pitchFamily="18" charset="0"/>
              </a:rPr>
              <a:t> једњака против </a:t>
            </a:r>
            <a:r>
              <a:rPr lang="x-none" sz="1400" b="1" dirty="0" err="1">
                <a:solidFill>
                  <a:srgbClr val="FF0000"/>
                </a:solidFill>
                <a:latin typeface="Palatino Linotype" pitchFamily="18" charset="0"/>
              </a:rPr>
              <a:t>ацидификације</a:t>
            </a:r>
            <a:r>
              <a:rPr lang="x-none" sz="1400" b="1" dirty="0">
                <a:solidFill>
                  <a:srgbClr val="FF0000"/>
                </a:solidFill>
                <a:latin typeface="Palatino Linotype" pitchFamily="18" charset="0"/>
              </a:rPr>
              <a:t> једњака</a:t>
            </a:r>
          </a:p>
          <a:p>
            <a:pPr>
              <a:lnSpc>
                <a:spcPct val="150000"/>
              </a:lnSpc>
            </a:pPr>
            <a:r>
              <a:rPr lang="x-none" sz="1400" b="1" dirty="0" err="1">
                <a:latin typeface="Palatino Linotype" pitchFamily="18" charset="0"/>
              </a:rPr>
              <a:t>Преепителна</a:t>
            </a:r>
            <a:r>
              <a:rPr lang="x-none" sz="1400" b="1" dirty="0">
                <a:latin typeface="Palatino Linotype" pitchFamily="18" charset="0"/>
              </a:rPr>
              <a:t>-</a:t>
            </a:r>
            <a:r>
              <a:rPr lang="x-none" sz="1400" dirty="0">
                <a:latin typeface="Palatino Linotype" pitchFamily="18" charset="0"/>
              </a:rPr>
              <a:t> слуз и бикарбонати, </a:t>
            </a:r>
            <a:r>
              <a:rPr lang="x-none" sz="1400" dirty="0" err="1">
                <a:latin typeface="Palatino Linotype" pitchFamily="18" charset="0"/>
              </a:rPr>
              <a:t>епидермални</a:t>
            </a:r>
            <a:r>
              <a:rPr lang="x-none" sz="1400" dirty="0">
                <a:latin typeface="Palatino Linotype" pitchFamily="18" charset="0"/>
              </a:rPr>
              <a:t> фактор раста, </a:t>
            </a:r>
            <a:r>
              <a:rPr lang="x-none" sz="1400" dirty="0" err="1">
                <a:latin typeface="Palatino Linotype" pitchFamily="18" charset="0"/>
              </a:rPr>
              <a:t>просталгандин</a:t>
            </a:r>
            <a:r>
              <a:rPr lang="x-none" sz="1400" dirty="0">
                <a:latin typeface="Palatino Linotype" pitchFamily="18" charset="0"/>
              </a:rPr>
              <a:t> Е2, одржавају PH градијент између лумена и површине ћелија (слабије развијена у једњаку, PH градијент у једњаку је минималан или га нема).</a:t>
            </a:r>
          </a:p>
          <a:p>
            <a:pPr>
              <a:lnSpc>
                <a:spcPct val="150000"/>
              </a:lnSpc>
            </a:pPr>
            <a:r>
              <a:rPr lang="x-none" sz="1400" b="1" dirty="0" err="1">
                <a:latin typeface="Palatino Linotype" pitchFamily="18" charset="0"/>
              </a:rPr>
              <a:t>Епителна</a:t>
            </a:r>
            <a:r>
              <a:rPr lang="x-none" sz="1400" b="1" dirty="0">
                <a:latin typeface="Palatino Linotype" pitchFamily="18" charset="0"/>
              </a:rPr>
              <a:t>-</a:t>
            </a:r>
            <a:r>
              <a:rPr lang="x-none" sz="1400" dirty="0">
                <a:latin typeface="Palatino Linotype" pitchFamily="18" charset="0"/>
              </a:rPr>
              <a:t> У ГИТ-у : интегритет </a:t>
            </a:r>
            <a:r>
              <a:rPr lang="x-none" sz="1400" dirty="0" err="1">
                <a:latin typeface="Palatino Linotype" pitchFamily="18" charset="0"/>
              </a:rPr>
              <a:t>епитела</a:t>
            </a:r>
            <a:r>
              <a:rPr lang="x-none" sz="1400" dirty="0">
                <a:latin typeface="Palatino Linotype" pitchFamily="18" charset="0"/>
              </a:rPr>
              <a:t>, </a:t>
            </a:r>
            <a:r>
              <a:rPr lang="x-none" sz="1400" dirty="0" err="1">
                <a:latin typeface="Palatino Linotype" pitchFamily="18" charset="0"/>
              </a:rPr>
              <a:t>интрацелуларни</a:t>
            </a:r>
            <a:r>
              <a:rPr lang="x-none" sz="1400" dirty="0">
                <a:latin typeface="Palatino Linotype" pitchFamily="18" charset="0"/>
              </a:rPr>
              <a:t> спојеви-формирају чврсте везе (чине 10-15 протеина-</a:t>
            </a:r>
            <a:r>
              <a:rPr lang="x-none" sz="1400" dirty="0" err="1">
                <a:latin typeface="Palatino Linotype" pitchFamily="18" charset="0"/>
              </a:rPr>
              <a:t>оклудин</a:t>
            </a:r>
            <a:r>
              <a:rPr lang="x-none" sz="1400" dirty="0">
                <a:latin typeface="Palatino Linotype" pitchFamily="18" charset="0"/>
              </a:rPr>
              <a:t>, ZО-1 протеин). У једњаку постоје само 2 протеина, због чега је </a:t>
            </a:r>
            <a:r>
              <a:rPr lang="x-none" sz="1400" dirty="0" err="1">
                <a:latin typeface="Palatino Linotype" pitchFamily="18" charset="0"/>
              </a:rPr>
              <a:t>епителна</a:t>
            </a:r>
            <a:r>
              <a:rPr lang="x-none" sz="1400" dirty="0">
                <a:latin typeface="Palatino Linotype" pitchFamily="18" charset="0"/>
              </a:rPr>
              <a:t> баријера слаба. </a:t>
            </a:r>
            <a:r>
              <a:rPr lang="x-none" sz="1400" dirty="0" err="1">
                <a:latin typeface="Palatino Linotype" pitchFamily="18" charset="0"/>
              </a:rPr>
              <a:t>Епителне</a:t>
            </a:r>
            <a:r>
              <a:rPr lang="x-none" sz="1400" dirty="0">
                <a:latin typeface="Palatino Linotype" pitchFamily="18" charset="0"/>
              </a:rPr>
              <a:t> ћелије једњака међусобно су повезане </a:t>
            </a:r>
            <a:r>
              <a:rPr lang="x-none" sz="1400" dirty="0" err="1">
                <a:latin typeface="Palatino Linotype" pitchFamily="18" charset="0"/>
              </a:rPr>
              <a:t>дезмозомима</a:t>
            </a:r>
            <a:r>
              <a:rPr lang="x-none" sz="1400" dirty="0">
                <a:latin typeface="Palatino Linotype" pitchFamily="18" charset="0"/>
              </a:rPr>
              <a:t>, који нису распоређен континуирано око ћелије, него су распоређени тачкасто, остављајући отворен </a:t>
            </a:r>
            <a:r>
              <a:rPr lang="x-none" sz="1400" dirty="0" err="1">
                <a:latin typeface="Palatino Linotype" pitchFamily="18" charset="0"/>
              </a:rPr>
              <a:t>интрацелуларни</a:t>
            </a:r>
            <a:r>
              <a:rPr lang="x-none" sz="1400" dirty="0">
                <a:latin typeface="Palatino Linotype" pitchFamily="18" charset="0"/>
              </a:rPr>
              <a:t> простор.</a:t>
            </a:r>
          </a:p>
          <a:p>
            <a:pPr>
              <a:lnSpc>
                <a:spcPct val="150000"/>
              </a:lnSpc>
            </a:pPr>
            <a:r>
              <a:rPr lang="x-none" sz="1400" b="1" dirty="0" err="1">
                <a:latin typeface="Palatino Linotype" pitchFamily="18" charset="0"/>
              </a:rPr>
              <a:t>Постепителна</a:t>
            </a:r>
            <a:r>
              <a:rPr lang="x-none" sz="1400" b="1" dirty="0">
                <a:latin typeface="Palatino Linotype" pitchFamily="18" charset="0"/>
              </a:rPr>
              <a:t>-</a:t>
            </a:r>
            <a:r>
              <a:rPr lang="x-none" sz="1400" dirty="0">
                <a:latin typeface="Palatino Linotype" pitchFamily="18" charset="0"/>
              </a:rPr>
              <a:t>адекватно снабдевање једњака крвљу</a:t>
            </a:r>
          </a:p>
        </p:txBody>
      </p:sp>
    </p:spTree>
    <p:extLst>
      <p:ext uri="{BB962C8B-B14F-4D97-AF65-F5344CB8AC3E}">
        <p14:creationId xmlns:p14="http://schemas.microsoft.com/office/powerpoint/2010/main" val="328551169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52399"/>
            <a:ext cx="9144000" cy="8125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b="1" dirty="0">
                <a:latin typeface="Palatino Linotype" pitchFamily="18" charset="0"/>
              </a:rPr>
              <a:t>Некомпетентна </a:t>
            </a:r>
            <a:r>
              <a:rPr lang="x-none" b="1" dirty="0" err="1">
                <a:latin typeface="Palatino Linotype" pitchFamily="18" charset="0"/>
              </a:rPr>
              <a:t>антирефуксна</a:t>
            </a:r>
            <a:r>
              <a:rPr lang="x-none" b="1" dirty="0">
                <a:latin typeface="Palatino Linotype" pitchFamily="18" charset="0"/>
              </a:rPr>
              <a:t> баријера</a:t>
            </a:r>
          </a:p>
          <a:p>
            <a:pPr marL="342900" indent="-342900">
              <a:buAutoNum type="arabicPeriod"/>
            </a:pPr>
            <a:r>
              <a:rPr lang="x-none" dirty="0">
                <a:latin typeface="Palatino Linotype" pitchFamily="18" charset="0"/>
              </a:rPr>
              <a:t>Урођена-недовољно развијена</a:t>
            </a:r>
          </a:p>
          <a:p>
            <a:pPr marL="342900" indent="-342900">
              <a:buAutoNum type="arabicPeriod"/>
            </a:pPr>
            <a:r>
              <a:rPr lang="x-none" dirty="0">
                <a:latin typeface="Palatino Linotype" pitchFamily="18" charset="0"/>
              </a:rPr>
              <a:t>Акутна траума абдомена и </a:t>
            </a:r>
            <a:r>
              <a:rPr lang="x-none" dirty="0" err="1">
                <a:latin typeface="Palatino Linotype" pitchFamily="18" charset="0"/>
              </a:rPr>
              <a:t>торакса</a:t>
            </a:r>
            <a:r>
              <a:rPr lang="x-none" dirty="0">
                <a:latin typeface="Palatino Linotype" pitchFamily="18" charset="0"/>
              </a:rPr>
              <a:t> (саобраћајна несрећа/волан, ударци у трбух,</a:t>
            </a:r>
          </a:p>
          <a:p>
            <a:r>
              <a:rPr lang="x-none" dirty="0">
                <a:latin typeface="Palatino Linotype" pitchFamily="18" charset="0"/>
              </a:rPr>
              <a:t>неправилно дизање тешких терета, екстремно истезање код спортиста)</a:t>
            </a:r>
          </a:p>
          <a:p>
            <a:pPr marL="342900" indent="-342900">
              <a:buAutoNum type="arabicPeriod" startAt="3"/>
            </a:pPr>
            <a:r>
              <a:rPr lang="x-none" dirty="0">
                <a:latin typeface="Palatino Linotype" pitchFamily="18" charset="0"/>
              </a:rPr>
              <a:t>Хронична траума-постепено слабљење </a:t>
            </a:r>
            <a:r>
              <a:rPr lang="x-none" dirty="0" err="1">
                <a:latin typeface="Palatino Linotype" pitchFamily="18" charset="0"/>
              </a:rPr>
              <a:t>антирефлуксне</a:t>
            </a:r>
            <a:r>
              <a:rPr lang="x-none" dirty="0">
                <a:latin typeface="Palatino Linotype" pitchFamily="18" charset="0"/>
              </a:rPr>
              <a:t> баријере неправилним начином живота и положајем тела (сагнут, седећи), одећом (уска, стезници), исхраном, савременим </a:t>
            </a:r>
            <a:r>
              <a:rPr lang="x-none" dirty="0" err="1">
                <a:latin typeface="Palatino Linotype" pitchFamily="18" charset="0"/>
              </a:rPr>
              <a:t>таолетима</a:t>
            </a:r>
            <a:r>
              <a:rPr lang="x-none" dirty="0">
                <a:latin typeface="Palatino Linotype" pitchFamily="18" charset="0"/>
              </a:rPr>
              <a:t>  </a:t>
            </a:r>
          </a:p>
          <a:p>
            <a:r>
              <a:rPr lang="x-none" b="1" dirty="0">
                <a:latin typeface="Palatino Linotype" pitchFamily="18" charset="0"/>
              </a:rPr>
              <a:t>Смањен притисак доњег </a:t>
            </a:r>
            <a:r>
              <a:rPr lang="x-none" b="1" dirty="0" err="1">
                <a:latin typeface="Palatino Linotype" pitchFamily="18" charset="0"/>
              </a:rPr>
              <a:t>сфинктера</a:t>
            </a:r>
            <a:r>
              <a:rPr lang="x-none" b="1" dirty="0">
                <a:latin typeface="Palatino Linotype" pitchFamily="18" charset="0"/>
              </a:rPr>
              <a:t> једњака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Анатомски 3-4 cm-a дуг сегмент глатке мускулатуре </a:t>
            </a:r>
            <a:r>
              <a:rPr lang="x-none" dirty="0" err="1">
                <a:latin typeface="Palatino Linotype" pitchFamily="18" charset="0"/>
              </a:rPr>
              <a:t>дисталног</a:t>
            </a:r>
            <a:r>
              <a:rPr lang="x-none" dirty="0">
                <a:latin typeface="Palatino Linotype" pitchFamily="18" charset="0"/>
              </a:rPr>
              <a:t> дела једњака, који је контрахује, у мировању р доњег </a:t>
            </a:r>
            <a:r>
              <a:rPr lang="x-none" dirty="0" err="1">
                <a:latin typeface="Palatino Linotype" pitchFamily="18" charset="0"/>
              </a:rPr>
              <a:t>сфинктера</a:t>
            </a:r>
            <a:r>
              <a:rPr lang="x-none" dirty="0">
                <a:latin typeface="Palatino Linotype" pitchFamily="18" charset="0"/>
              </a:rPr>
              <a:t> једњака 10-30 </a:t>
            </a:r>
            <a:r>
              <a:rPr lang="x-none" dirty="0" err="1">
                <a:latin typeface="Palatino Linotype" pitchFamily="18" charset="0"/>
              </a:rPr>
              <a:t>mmHg</a:t>
            </a:r>
            <a:r>
              <a:rPr lang="x-none" dirty="0">
                <a:latin typeface="Palatino Linotype" pitchFamily="18" charset="0"/>
              </a:rPr>
              <a:t>, повећава се ноћу.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Смањен тонус доњег </a:t>
            </a:r>
            <a:r>
              <a:rPr lang="x-none" dirty="0" err="1">
                <a:latin typeface="Palatino Linotype" pitchFamily="18" charset="0"/>
              </a:rPr>
              <a:t>сфинктера</a:t>
            </a:r>
            <a:r>
              <a:rPr lang="x-none" dirty="0">
                <a:latin typeface="Palatino Linotype" pitchFamily="18" charset="0"/>
              </a:rPr>
              <a:t> једњака, при повећању </a:t>
            </a:r>
            <a:r>
              <a:rPr lang="x-none" dirty="0" err="1">
                <a:latin typeface="Palatino Linotype" pitchFamily="18" charset="0"/>
              </a:rPr>
              <a:t>интраабдоминалног</a:t>
            </a:r>
            <a:r>
              <a:rPr lang="x-none" dirty="0">
                <a:latin typeface="Palatino Linotype" pitchFamily="18" charset="0"/>
              </a:rPr>
              <a:t> притиска, доводи до такозваног </a:t>
            </a:r>
            <a:r>
              <a:rPr lang="x-none" b="1" dirty="0">
                <a:latin typeface="Palatino Linotype" pitchFamily="18" charset="0"/>
              </a:rPr>
              <a:t>стресног </a:t>
            </a:r>
            <a:r>
              <a:rPr lang="x-none" b="1" dirty="0" err="1">
                <a:latin typeface="Palatino Linotype" pitchFamily="18" charset="0"/>
              </a:rPr>
              <a:t>рефлукса</a:t>
            </a:r>
            <a:r>
              <a:rPr lang="x-none" b="1" dirty="0">
                <a:latin typeface="Palatino Linotype" pitchFamily="18" charset="0"/>
              </a:rPr>
              <a:t>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Смањење PH једњака, без промена притиска доњег </a:t>
            </a:r>
            <a:r>
              <a:rPr lang="x-none" dirty="0" err="1">
                <a:latin typeface="Palatino Linotype" pitchFamily="18" charset="0"/>
              </a:rPr>
              <a:t>сфинктера</a:t>
            </a:r>
            <a:r>
              <a:rPr lang="x-none" dirty="0">
                <a:latin typeface="Palatino Linotype" pitchFamily="18" charset="0"/>
              </a:rPr>
              <a:t> једњака или желуца доводи до </a:t>
            </a:r>
            <a:r>
              <a:rPr lang="x-none" b="1" dirty="0">
                <a:latin typeface="Palatino Linotype" pitchFamily="18" charset="0"/>
              </a:rPr>
              <a:t>слободног </a:t>
            </a:r>
            <a:r>
              <a:rPr lang="x-none" b="1" dirty="0" err="1">
                <a:latin typeface="Palatino Linotype" pitchFamily="18" charset="0"/>
              </a:rPr>
              <a:t>рефлкса</a:t>
            </a:r>
            <a:r>
              <a:rPr lang="x-none" b="1" dirty="0">
                <a:latin typeface="Palatino Linotype" pitchFamily="18" charset="0"/>
              </a:rPr>
              <a:t>.</a:t>
            </a:r>
          </a:p>
          <a:p>
            <a:endParaRPr lang="x-none" dirty="0">
              <a:latin typeface="Palatino Linotype" pitchFamily="18" charset="0"/>
            </a:endParaRPr>
          </a:p>
          <a:p>
            <a:r>
              <a:rPr lang="x-none" dirty="0" err="1">
                <a:latin typeface="Palatino Linotype" pitchFamily="18" charset="0"/>
              </a:rPr>
              <a:t>Дистензија</a:t>
            </a:r>
            <a:r>
              <a:rPr lang="x-none" dirty="0">
                <a:latin typeface="Palatino Linotype" pitchFamily="18" charset="0"/>
              </a:rPr>
              <a:t> желуца</a:t>
            </a:r>
          </a:p>
          <a:p>
            <a:r>
              <a:rPr lang="x-none" dirty="0">
                <a:latin typeface="Palatino Linotype" pitchFamily="18" charset="0"/>
              </a:rPr>
              <a:t>Масна храна</a:t>
            </a:r>
          </a:p>
          <a:p>
            <a:r>
              <a:rPr lang="x-none" dirty="0">
                <a:latin typeface="Palatino Linotype" pitchFamily="18" charset="0"/>
              </a:rPr>
              <a:t>Чоколада</a:t>
            </a:r>
          </a:p>
          <a:p>
            <a:r>
              <a:rPr lang="x-none" dirty="0">
                <a:latin typeface="Palatino Linotype" pitchFamily="18" charset="0"/>
              </a:rPr>
              <a:t>Кофеин</a:t>
            </a:r>
          </a:p>
          <a:p>
            <a:r>
              <a:rPr lang="x-none" dirty="0">
                <a:latin typeface="Palatino Linotype" pitchFamily="18" charset="0"/>
              </a:rPr>
              <a:t>Алкохол</a:t>
            </a:r>
          </a:p>
          <a:p>
            <a:r>
              <a:rPr lang="x-none" dirty="0">
                <a:latin typeface="Palatino Linotype" pitchFamily="18" charset="0"/>
              </a:rPr>
              <a:t>Пушење</a:t>
            </a:r>
          </a:p>
          <a:p>
            <a:r>
              <a:rPr lang="x-none" dirty="0" err="1">
                <a:latin typeface="Palatino Linotype" pitchFamily="18" charset="0"/>
              </a:rPr>
              <a:t>Инхибитори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калцијумских</a:t>
            </a:r>
            <a:r>
              <a:rPr lang="x-none" dirty="0">
                <a:latin typeface="Palatino Linotype" pitchFamily="18" charset="0"/>
              </a:rPr>
              <a:t> канала</a:t>
            </a:r>
          </a:p>
          <a:p>
            <a:pPr marL="342900" indent="-342900">
              <a:buAutoNum type="arabicPeriod" startAt="3"/>
            </a:pPr>
            <a:endParaRPr lang="x-none" dirty="0"/>
          </a:p>
          <a:p>
            <a:pPr marL="342900" indent="-342900">
              <a:buAutoNum type="arabicPeriod" startAt="3"/>
            </a:pPr>
            <a:endParaRPr lang="x-none" dirty="0"/>
          </a:p>
          <a:p>
            <a:endParaRPr lang="x-none" dirty="0"/>
          </a:p>
          <a:p>
            <a:pPr marL="342900" indent="-342900">
              <a:buAutoNum type="arabicPeriod"/>
            </a:pPr>
            <a:endParaRPr lang="x-none" dirty="0"/>
          </a:p>
          <a:p>
            <a:pPr marL="342900" indent="-342900">
              <a:buAutoNum type="arabicPeriod"/>
            </a:pPr>
            <a:endParaRPr lang="x-none" dirty="0"/>
          </a:p>
        </p:txBody>
      </p:sp>
      <p:sp>
        <p:nvSpPr>
          <p:cNvPr id="3" name="Right Brace 2"/>
          <p:cNvSpPr/>
          <p:nvPr/>
        </p:nvSpPr>
        <p:spPr>
          <a:xfrm>
            <a:off x="3962400" y="4648200"/>
            <a:ext cx="460248" cy="18288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4" name="TextBox 3"/>
          <p:cNvSpPr txBox="1"/>
          <p:nvPr/>
        </p:nvSpPr>
        <p:spPr>
          <a:xfrm>
            <a:off x="4572000" y="5362938"/>
            <a:ext cx="457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dirty="0">
                <a:latin typeface="Palatino Linotype" pitchFamily="18" charset="0"/>
              </a:rPr>
              <a:t>Смањују тонус доњег </a:t>
            </a:r>
            <a:r>
              <a:rPr lang="x-none" dirty="0" err="1">
                <a:latin typeface="Palatino Linotype" pitchFamily="18" charset="0"/>
              </a:rPr>
              <a:t>сфинктера</a:t>
            </a:r>
            <a:r>
              <a:rPr lang="x-none" dirty="0">
                <a:latin typeface="Palatino Linotype" pitchFamily="18" charset="0"/>
              </a:rPr>
              <a:t> једњака</a:t>
            </a:r>
          </a:p>
        </p:txBody>
      </p:sp>
    </p:spTree>
    <p:extLst>
      <p:ext uri="{BB962C8B-B14F-4D97-AF65-F5344CB8AC3E}">
        <p14:creationId xmlns:p14="http://schemas.microsoft.com/office/powerpoint/2010/main" val="27905525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" y="12700"/>
            <a:ext cx="8839200" cy="64171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x-none" sz="2000" b="1" dirty="0">
                <a:solidFill>
                  <a:srgbClr val="FF0000"/>
                </a:solidFill>
                <a:latin typeface="Palatino Linotype" pitchFamily="18" charset="0"/>
              </a:rPr>
              <a:t>Поремећаји глатко мишићног дела једњака-АХАЛАЗИЈА</a:t>
            </a:r>
            <a:r>
              <a:rPr lang="en-US" sz="2000" b="1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x-none" sz="2000" b="1" dirty="0">
                <a:solidFill>
                  <a:srgbClr val="FF0000"/>
                </a:solidFill>
                <a:latin typeface="Palatino Linotype" pitchFamily="18" charset="0"/>
              </a:rPr>
              <a:t>(</a:t>
            </a:r>
            <a:r>
              <a:rPr lang="x-none" sz="2000" b="1" dirty="0" err="1">
                <a:solidFill>
                  <a:srgbClr val="FF0000"/>
                </a:solidFill>
                <a:latin typeface="Palatino Linotype" pitchFamily="18" charset="0"/>
              </a:rPr>
              <a:t>Achalasia</a:t>
            </a:r>
            <a:r>
              <a:rPr lang="x-none" sz="2000" b="1" dirty="0">
                <a:solidFill>
                  <a:srgbClr val="FF0000"/>
                </a:solidFill>
                <a:latin typeface="Palatino Linotype" pitchFamily="18" charset="0"/>
              </a:rPr>
              <a:t>)</a:t>
            </a:r>
          </a:p>
          <a:p>
            <a:pPr algn="ctr">
              <a:lnSpc>
                <a:spcPct val="150000"/>
              </a:lnSpc>
            </a:pPr>
            <a:endParaRPr lang="x-none" sz="2000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 err="1">
                <a:latin typeface="Palatino Linotype" pitchFamily="18" charset="0"/>
              </a:rPr>
              <a:t>Дилатација</a:t>
            </a:r>
            <a:r>
              <a:rPr lang="x-none" dirty="0">
                <a:latin typeface="Palatino Linotype" pitchFamily="18" charset="0"/>
              </a:rPr>
              <a:t> дела једњака од незнатне до </a:t>
            </a:r>
            <a:r>
              <a:rPr lang="x-none" dirty="0" err="1">
                <a:latin typeface="Palatino Linotype" pitchFamily="18" charset="0"/>
              </a:rPr>
              <a:t>проширености</a:t>
            </a:r>
            <a:r>
              <a:rPr lang="x-none" dirty="0">
                <a:latin typeface="Palatino Linotype" pitchFamily="18" charset="0"/>
              </a:rPr>
              <a:t> једњака на више од 15 cm-a</a:t>
            </a:r>
          </a:p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ЕТИОПАТОГЕНЕЗА: 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Губитак </a:t>
            </a:r>
            <a:r>
              <a:rPr lang="x-none" dirty="0" err="1">
                <a:latin typeface="Palatino Linotype" pitchFamily="18" charset="0"/>
              </a:rPr>
              <a:t>ганглијских</a:t>
            </a:r>
            <a:r>
              <a:rPr lang="x-none" dirty="0">
                <a:latin typeface="Palatino Linotype" pitchFamily="18" charset="0"/>
              </a:rPr>
              <a:t> ћелија у </a:t>
            </a:r>
            <a:r>
              <a:rPr lang="x-none" dirty="0" err="1">
                <a:latin typeface="Palatino Linotype" pitchFamily="18" charset="0"/>
              </a:rPr>
              <a:t>миентеричком</a:t>
            </a:r>
            <a:r>
              <a:rPr lang="x-none" dirty="0">
                <a:latin typeface="Palatino Linotype" pitchFamily="18" charset="0"/>
              </a:rPr>
              <a:t> плексусу </a:t>
            </a:r>
            <a:r>
              <a:rPr lang="x-none" dirty="0" err="1">
                <a:latin typeface="Palatino Linotype" pitchFamily="18" charset="0"/>
              </a:rPr>
              <a:t>дисталног</a:t>
            </a:r>
            <a:r>
              <a:rPr lang="x-none" dirty="0">
                <a:latin typeface="Palatino Linotype" pitchFamily="18" charset="0"/>
              </a:rPr>
              <a:t> једњака</a:t>
            </a:r>
          </a:p>
          <a:p>
            <a:pPr>
              <a:lnSpc>
                <a:spcPct val="150000"/>
              </a:lnSpc>
            </a:pPr>
            <a:r>
              <a:rPr lang="x-none" dirty="0">
                <a:latin typeface="Palatino Linotype" pitchFamily="18" charset="0"/>
              </a:rPr>
              <a:t>Нормалан број: 6 </a:t>
            </a:r>
            <a:r>
              <a:rPr lang="x-none" dirty="0" err="1">
                <a:latin typeface="Palatino Linotype" pitchFamily="18" charset="0"/>
              </a:rPr>
              <a:t>ганглијских</a:t>
            </a:r>
            <a:r>
              <a:rPr lang="x-none" dirty="0">
                <a:latin typeface="Palatino Linotype" pitchFamily="18" charset="0"/>
              </a:rPr>
              <a:t> ћелија по </a:t>
            </a:r>
            <a:r>
              <a:rPr lang="x-none" dirty="0" err="1">
                <a:latin typeface="Palatino Linotype" pitchFamily="18" charset="0"/>
              </a:rPr>
              <a:t>миентеричком</a:t>
            </a:r>
            <a:r>
              <a:rPr lang="x-none" dirty="0">
                <a:latin typeface="Palatino Linotype" pitchFamily="18" charset="0"/>
              </a:rPr>
              <a:t> плексусу</a:t>
            </a:r>
          </a:p>
          <a:p>
            <a:pPr>
              <a:lnSpc>
                <a:spcPct val="150000"/>
              </a:lnSpc>
            </a:pPr>
            <a:r>
              <a:rPr lang="x-none" dirty="0">
                <a:latin typeface="Palatino Linotype" pitchFamily="18" charset="0"/>
              </a:rPr>
              <a:t>АХАЛАЗИЈА: 0,33 </a:t>
            </a:r>
            <a:r>
              <a:rPr lang="x-none" dirty="0" err="1">
                <a:latin typeface="Palatino Linotype" pitchFamily="18" charset="0"/>
              </a:rPr>
              <a:t>ганглијских</a:t>
            </a:r>
            <a:r>
              <a:rPr lang="x-none" dirty="0">
                <a:latin typeface="Palatino Linotype" pitchFamily="18" charset="0"/>
              </a:rPr>
              <a:t> ћелија по </a:t>
            </a:r>
            <a:r>
              <a:rPr lang="x-none" dirty="0" err="1">
                <a:latin typeface="Palatino Linotype" pitchFamily="18" charset="0"/>
              </a:rPr>
              <a:t>миентеричком</a:t>
            </a:r>
            <a:r>
              <a:rPr lang="x-none" dirty="0">
                <a:latin typeface="Palatino Linotype" pitchFamily="18" charset="0"/>
              </a:rPr>
              <a:t> плексусу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Нестанак </a:t>
            </a:r>
            <a:r>
              <a:rPr lang="x-none" dirty="0" err="1">
                <a:latin typeface="Palatino Linotype" pitchFamily="18" charset="0"/>
              </a:rPr>
              <a:t>аргирофилних</a:t>
            </a:r>
            <a:r>
              <a:rPr lang="x-none" dirty="0">
                <a:latin typeface="Palatino Linotype" pitchFamily="18" charset="0"/>
              </a:rPr>
              <a:t> ћелија и њихово </a:t>
            </a:r>
            <a:r>
              <a:rPr lang="x-none" dirty="0" err="1">
                <a:latin typeface="Palatino Linotype" pitchFamily="18" charset="0"/>
              </a:rPr>
              <a:t>надоместање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Schwanovim</a:t>
            </a:r>
            <a:r>
              <a:rPr lang="x-none" dirty="0">
                <a:latin typeface="Palatino Linotype" pitchFamily="18" charset="0"/>
              </a:rPr>
              <a:t> ћелијама у </a:t>
            </a:r>
            <a:r>
              <a:rPr lang="x-none" dirty="0" err="1">
                <a:latin typeface="Palatino Linotype" pitchFamily="18" charset="0"/>
              </a:rPr>
              <a:t>миентеричком</a:t>
            </a:r>
            <a:r>
              <a:rPr lang="x-none" dirty="0">
                <a:latin typeface="Palatino Linotype" pitchFamily="18" charset="0"/>
              </a:rPr>
              <a:t> плексусу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Квантитативне и квалитативне промене у </a:t>
            </a:r>
            <a:r>
              <a:rPr lang="x-none" dirty="0" err="1">
                <a:latin typeface="Palatino Linotype" pitchFamily="18" charset="0"/>
              </a:rPr>
              <a:t>дорзалним</a:t>
            </a:r>
            <a:r>
              <a:rPr lang="x-none" dirty="0">
                <a:latin typeface="Palatino Linotype" pitchFamily="18" charset="0"/>
              </a:rPr>
              <a:t> моторним </a:t>
            </a:r>
            <a:r>
              <a:rPr lang="x-none" dirty="0" err="1">
                <a:latin typeface="Palatino Linotype" pitchFamily="18" charset="0"/>
              </a:rPr>
              <a:t>језгрима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вагуса</a:t>
            </a:r>
            <a:endParaRPr lang="x-none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ОТВОРЕНО ПИТАЊЕ:</a:t>
            </a:r>
          </a:p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Болест започиње примарно на нивоу мозга или </a:t>
            </a:r>
            <a:r>
              <a:rPr lang="x-none" b="1" dirty="0" err="1">
                <a:latin typeface="Palatino Linotype" pitchFamily="18" charset="0"/>
              </a:rPr>
              <a:t>миентеричког</a:t>
            </a:r>
            <a:r>
              <a:rPr lang="x-none" b="1" dirty="0">
                <a:latin typeface="Palatino Linotype" pitchFamily="18" charset="0"/>
              </a:rPr>
              <a:t> </a:t>
            </a:r>
            <a:r>
              <a:rPr lang="x-none" b="1" dirty="0" err="1">
                <a:latin typeface="Palatino Linotype" pitchFamily="18" charset="0"/>
              </a:rPr>
              <a:t>плексуса</a:t>
            </a:r>
            <a:r>
              <a:rPr lang="x-none" b="1" dirty="0">
                <a:latin typeface="Palatino Linotype" pitchFamily="18" charset="0"/>
              </a:rPr>
              <a:t> једњака</a:t>
            </a:r>
            <a:r>
              <a:rPr lang="en-US" b="1" dirty="0">
                <a:latin typeface="Palatino Linotype" pitchFamily="18" charset="0"/>
              </a:rPr>
              <a:t>?</a:t>
            </a:r>
            <a:endParaRPr lang="x-none" b="1" dirty="0"/>
          </a:p>
        </p:txBody>
      </p:sp>
    </p:spTree>
    <p:extLst>
      <p:ext uri="{BB962C8B-B14F-4D97-AF65-F5344CB8AC3E}">
        <p14:creationId xmlns:p14="http://schemas.microsoft.com/office/powerpoint/2010/main" val="58343129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9700" y="25400"/>
            <a:ext cx="9124766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b="1" dirty="0">
                <a:latin typeface="Palatino Linotype" pitchFamily="18" charset="0"/>
              </a:rPr>
              <a:t>Горушица</a:t>
            </a:r>
            <a:r>
              <a:rPr lang="x-none" sz="1600" dirty="0">
                <a:latin typeface="Palatino Linotype" pitchFamily="18" charset="0"/>
              </a:rPr>
              <a:t>-осећај печења и жарења у подручју желуца или доњег дела грудне кости, </a:t>
            </a:r>
          </a:p>
          <a:p>
            <a:pPr>
              <a:lnSpc>
                <a:spcPct val="150000"/>
              </a:lnSpc>
            </a:pPr>
            <a:r>
              <a:rPr lang="x-none" sz="1600" dirty="0">
                <a:latin typeface="Palatino Linotype" pitchFamily="18" charset="0"/>
              </a:rPr>
              <a:t>    са ширењем иза грудне кости све до врата, појачава се након оброка, у лежећем или </a:t>
            </a:r>
          </a:p>
          <a:p>
            <a:pPr>
              <a:lnSpc>
                <a:spcPct val="150000"/>
              </a:lnSpc>
            </a:pPr>
            <a:r>
              <a:rPr lang="x-none" sz="1600" dirty="0">
                <a:latin typeface="Palatino Linotype" pitchFamily="18" charset="0"/>
              </a:rPr>
              <a:t>    сагнутом положају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>
                <a:latin typeface="Palatino Linotype" pitchFamily="18" charset="0"/>
              </a:rPr>
              <a:t>Што је PH </a:t>
            </a:r>
            <a:r>
              <a:rPr lang="x-none" sz="1600" dirty="0" err="1">
                <a:latin typeface="Palatino Linotype" pitchFamily="18" charset="0"/>
              </a:rPr>
              <a:t>рефлуксног</a:t>
            </a:r>
            <a:r>
              <a:rPr lang="x-none" sz="1600" dirty="0">
                <a:latin typeface="Palatino Linotype" pitchFamily="18" charset="0"/>
              </a:rPr>
              <a:t> садржаја нижи, већи су симптоми </a:t>
            </a:r>
            <a:r>
              <a:rPr lang="x-none" sz="1600" dirty="0" err="1">
                <a:latin typeface="Palatino Linotype" pitchFamily="18" charset="0"/>
              </a:rPr>
              <a:t>рефлуксне</a:t>
            </a:r>
            <a:r>
              <a:rPr lang="x-none" sz="1600" dirty="0">
                <a:latin typeface="Palatino Linotype" pitchFamily="18" charset="0"/>
              </a:rPr>
              <a:t> болести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>
                <a:latin typeface="Palatino Linotype" pitchFamily="18" charset="0"/>
              </a:rPr>
              <a:t>Критична вредност  киселине у једњаку код које се појављује бол је PH 4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>
                <a:latin typeface="Palatino Linotype" pitchFamily="18" charset="0"/>
              </a:rPr>
              <a:t>Горушица се повећава од јутра, током целог дана, а најјача је увече</a:t>
            </a:r>
          </a:p>
          <a:p>
            <a:pPr>
              <a:lnSpc>
                <a:spcPct val="150000"/>
              </a:lnSpc>
            </a:pPr>
            <a:endParaRPr lang="x-none" sz="16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600" dirty="0">
                <a:latin typeface="Palatino Linotype" pitchFamily="18" charset="0"/>
              </a:rPr>
              <a:t>Свако враћање желудачног садржаја у једњак, мада изазива </a:t>
            </a:r>
            <a:r>
              <a:rPr lang="x-none" sz="1600" dirty="0" err="1">
                <a:latin typeface="Palatino Linotype" pitchFamily="18" charset="0"/>
              </a:rPr>
              <a:t>сиптоме</a:t>
            </a:r>
            <a:r>
              <a:rPr lang="x-none" sz="1600" dirty="0">
                <a:latin typeface="Palatino Linotype" pitchFamily="18" charset="0"/>
              </a:rPr>
              <a:t> не мора довести до </a:t>
            </a:r>
            <a:r>
              <a:rPr lang="x-none" sz="1600" dirty="0" err="1">
                <a:latin typeface="Palatino Linotype" pitchFamily="18" charset="0"/>
              </a:rPr>
              <a:t>запаљенских</a:t>
            </a:r>
            <a:r>
              <a:rPr lang="x-none" sz="1600" dirty="0">
                <a:latin typeface="Palatino Linotype" pitchFamily="18" charset="0"/>
              </a:rPr>
              <a:t> промена једњака: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x-none" sz="1600" dirty="0" err="1">
                <a:latin typeface="Palatino Linotype" pitchFamily="18" charset="0"/>
              </a:rPr>
              <a:t>Ендоскопски</a:t>
            </a:r>
            <a:r>
              <a:rPr lang="x-none" sz="1600" dirty="0">
                <a:latin typeface="Palatino Linotype" pitchFamily="18" charset="0"/>
              </a:rPr>
              <a:t> негативан или </a:t>
            </a:r>
            <a:r>
              <a:rPr lang="x-none" sz="1600" dirty="0" err="1">
                <a:latin typeface="Palatino Linotype" pitchFamily="18" charset="0"/>
              </a:rPr>
              <a:t>неерозиван</a:t>
            </a:r>
            <a:r>
              <a:rPr lang="x-none" sz="1600" dirty="0">
                <a:latin typeface="Palatino Linotype" pitchFamily="18" charset="0"/>
              </a:rPr>
              <a:t> GERB (болесници задовољавају дефиницију GERB-а али немају ерозије, </a:t>
            </a:r>
            <a:r>
              <a:rPr lang="x-none" sz="1600" dirty="0" err="1">
                <a:latin typeface="Palatino Linotype" pitchFamily="18" charset="0"/>
              </a:rPr>
              <a:t>улцерације</a:t>
            </a:r>
            <a:r>
              <a:rPr lang="x-none" sz="1600" dirty="0">
                <a:latin typeface="Palatino Linotype" pitchFamily="18" charset="0"/>
              </a:rPr>
              <a:t> једњака и </a:t>
            </a:r>
            <a:r>
              <a:rPr lang="x-none" sz="1600" dirty="0" err="1">
                <a:latin typeface="Palatino Linotype" pitchFamily="18" charset="0"/>
              </a:rPr>
              <a:t>Barretov</a:t>
            </a:r>
            <a:r>
              <a:rPr lang="x-none" sz="1600" dirty="0">
                <a:latin typeface="Palatino Linotype" pitchFamily="18" charset="0"/>
              </a:rPr>
              <a:t> једњак)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x-none" sz="1600" dirty="0" err="1">
                <a:latin typeface="Palatino Linotype" pitchFamily="18" charset="0"/>
              </a:rPr>
              <a:t>Езофагитис</a:t>
            </a:r>
            <a:r>
              <a:rPr lang="x-none" sz="1600" dirty="0">
                <a:latin typeface="Palatino Linotype" pitchFamily="18" charset="0"/>
              </a:rPr>
              <a:t>, </a:t>
            </a:r>
            <a:r>
              <a:rPr lang="x-none" sz="1600" dirty="0" err="1">
                <a:latin typeface="Palatino Linotype" pitchFamily="18" charset="0"/>
              </a:rPr>
              <a:t>ендоскопски</a:t>
            </a:r>
            <a:r>
              <a:rPr lang="x-none" sz="1600" dirty="0">
                <a:latin typeface="Palatino Linotype" pitchFamily="18" charset="0"/>
              </a:rPr>
              <a:t> позитиван или ерозивни GERB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endParaRPr lang="x-none" sz="16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600" dirty="0">
                <a:latin typeface="Palatino Linotype" pitchFamily="18" charset="0"/>
              </a:rPr>
              <a:t>Разликујемо 3 облика </a:t>
            </a:r>
            <a:r>
              <a:rPr lang="x-none" sz="1600" dirty="0" err="1">
                <a:latin typeface="Palatino Linotype" pitchFamily="18" charset="0"/>
              </a:rPr>
              <a:t>рефлуксне</a:t>
            </a:r>
            <a:r>
              <a:rPr lang="x-none" sz="1600" dirty="0">
                <a:latin typeface="Palatino Linotype" pitchFamily="18" charset="0"/>
              </a:rPr>
              <a:t> болести: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b="1" dirty="0">
                <a:latin typeface="Palatino Linotype" pitchFamily="18" charset="0"/>
              </a:rPr>
              <a:t>Благи облик</a:t>
            </a:r>
            <a:r>
              <a:rPr lang="x-none" sz="1600" dirty="0">
                <a:latin typeface="Palatino Linotype" pitchFamily="18" charset="0"/>
              </a:rPr>
              <a:t>-повремено, без промена на једњаку (једак преосетљив на киселину)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b="1" dirty="0">
                <a:latin typeface="Palatino Linotype" pitchFamily="18" charset="0"/>
              </a:rPr>
              <a:t>Блажи облик</a:t>
            </a:r>
            <a:r>
              <a:rPr lang="x-none" sz="1600" dirty="0">
                <a:latin typeface="Palatino Linotype" pitchFamily="18" charset="0"/>
              </a:rPr>
              <a:t>-горушица једном дневно барем 3 месеца, без промена на </a:t>
            </a:r>
            <a:r>
              <a:rPr lang="x-none" sz="1600" dirty="0" err="1">
                <a:latin typeface="Palatino Linotype" pitchFamily="18" charset="0"/>
              </a:rPr>
              <a:t>слузници</a:t>
            </a:r>
            <a:r>
              <a:rPr lang="x-none" sz="1600" dirty="0">
                <a:latin typeface="Palatino Linotype" pitchFamily="18" charset="0"/>
              </a:rPr>
              <a:t> једњака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b="1" dirty="0">
                <a:latin typeface="Palatino Linotype" pitchFamily="18" charset="0"/>
              </a:rPr>
              <a:t>Средње тежак до тешког облика</a:t>
            </a:r>
            <a:r>
              <a:rPr lang="x-none" sz="1600" dirty="0">
                <a:latin typeface="Palatino Linotype" pitchFamily="18" charset="0"/>
              </a:rPr>
              <a:t>-ерозије, </a:t>
            </a:r>
            <a:r>
              <a:rPr lang="x-none" sz="1600" dirty="0" err="1">
                <a:latin typeface="Palatino Linotype" pitchFamily="18" charset="0"/>
              </a:rPr>
              <a:t>улкуси</a:t>
            </a:r>
            <a:r>
              <a:rPr lang="x-none" sz="1600" dirty="0">
                <a:latin typeface="Palatino Linotype" pitchFamily="18" charset="0"/>
              </a:rPr>
              <a:t>, </a:t>
            </a:r>
            <a:r>
              <a:rPr lang="x-none" sz="1600" dirty="0" err="1">
                <a:latin typeface="Palatino Linotype" pitchFamily="18" charset="0"/>
              </a:rPr>
              <a:t>стриктуре</a:t>
            </a:r>
            <a:r>
              <a:rPr lang="x-none" sz="1600" dirty="0">
                <a:latin typeface="Palatino Linotype" pitchFamily="18" charset="0"/>
              </a:rPr>
              <a:t> једњака и </a:t>
            </a:r>
            <a:r>
              <a:rPr lang="x-none" sz="1600" dirty="0" err="1">
                <a:latin typeface="Palatino Linotype" pitchFamily="18" charset="0"/>
              </a:rPr>
              <a:t>Barretov</a:t>
            </a:r>
            <a:r>
              <a:rPr lang="x-none" sz="1600" dirty="0">
                <a:latin typeface="Palatino Linotype" pitchFamily="18" charset="0"/>
              </a:rPr>
              <a:t> једњак (горушица минимална или је уопште нема)</a:t>
            </a:r>
          </a:p>
        </p:txBody>
      </p:sp>
    </p:spTree>
    <p:extLst>
      <p:ext uri="{BB962C8B-B14F-4D97-AF65-F5344CB8AC3E}">
        <p14:creationId xmlns:p14="http://schemas.microsoft.com/office/powerpoint/2010/main" val="68076353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304800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dirty="0">
                <a:latin typeface="Palatino Linotype" pitchFamily="18" charset="0"/>
              </a:rPr>
              <a:t>       </a:t>
            </a:r>
            <a:r>
              <a:rPr lang="x-none" b="1" dirty="0">
                <a:latin typeface="Palatino Linotype" pitchFamily="18" charset="0"/>
              </a:rPr>
              <a:t>Типични и атипични симптоми и знакови GERB-а и компликације</a:t>
            </a:r>
          </a:p>
          <a:p>
            <a:endParaRPr lang="x-none" dirty="0"/>
          </a:p>
          <a:p>
            <a:endParaRPr lang="x-none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5821170"/>
              </p:ext>
            </p:extLst>
          </p:nvPr>
        </p:nvGraphicFramePr>
        <p:xfrm>
          <a:off x="381000" y="986830"/>
          <a:ext cx="8534400" cy="3977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885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458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x-none" dirty="0">
                          <a:solidFill>
                            <a:srgbClr val="FF0000"/>
                          </a:solidFill>
                          <a:latin typeface="Palatino Linotype" pitchFamily="18" charset="0"/>
                        </a:rPr>
                        <a:t>Типични</a:t>
                      </a:r>
                      <a:r>
                        <a:rPr lang="x-none" baseline="0" dirty="0">
                          <a:solidFill>
                            <a:srgbClr val="FF0000"/>
                          </a:solidFill>
                          <a:latin typeface="Palatino Linotype" pitchFamily="18" charset="0"/>
                        </a:rPr>
                        <a:t> </a:t>
                      </a:r>
                      <a:r>
                        <a:rPr lang="x-none" baseline="0" dirty="0" err="1">
                          <a:solidFill>
                            <a:srgbClr val="FF0000"/>
                          </a:solidFill>
                          <a:latin typeface="Palatino Linotype" pitchFamily="18" charset="0"/>
                        </a:rPr>
                        <a:t>езогагеални</a:t>
                      </a:r>
                      <a:r>
                        <a:rPr lang="x-none" baseline="0" dirty="0">
                          <a:solidFill>
                            <a:srgbClr val="FF0000"/>
                          </a:solidFill>
                          <a:latin typeface="Palatino Linotype" pitchFamily="18" charset="0"/>
                        </a:rPr>
                        <a:t> симптоми</a:t>
                      </a:r>
                      <a:endParaRPr lang="x-none" dirty="0">
                        <a:solidFill>
                          <a:srgbClr val="FF0000"/>
                        </a:solidFill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dirty="0" err="1">
                          <a:solidFill>
                            <a:srgbClr val="FF0000"/>
                          </a:solidFill>
                          <a:latin typeface="Palatino Linotype" pitchFamily="18" charset="0"/>
                        </a:rPr>
                        <a:t>Атипнични</a:t>
                      </a:r>
                      <a:r>
                        <a:rPr lang="x-none" dirty="0">
                          <a:solidFill>
                            <a:srgbClr val="FF0000"/>
                          </a:solidFill>
                          <a:latin typeface="Palatino Linotype" pitchFamily="18" charset="0"/>
                        </a:rPr>
                        <a:t> </a:t>
                      </a:r>
                      <a:r>
                        <a:rPr lang="x-none" dirty="0" err="1">
                          <a:solidFill>
                            <a:srgbClr val="FF0000"/>
                          </a:solidFill>
                          <a:latin typeface="Palatino Linotype" pitchFamily="18" charset="0"/>
                        </a:rPr>
                        <a:t>екстраезофагеални</a:t>
                      </a:r>
                      <a:r>
                        <a:rPr lang="x-none" dirty="0">
                          <a:solidFill>
                            <a:srgbClr val="FF0000"/>
                          </a:solidFill>
                          <a:latin typeface="Palatino Linotype" pitchFamily="18" charset="0"/>
                        </a:rPr>
                        <a:t> симптоми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>
                          <a:latin typeface="Palatino Linotype" pitchFamily="18" charset="0"/>
                        </a:rPr>
                        <a:t>Горушица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dirty="0">
                          <a:latin typeface="Palatino Linotype" pitchFamily="18" charset="0"/>
                        </a:rPr>
                        <a:t>Астма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 err="1">
                          <a:latin typeface="Palatino Linotype" pitchFamily="18" charset="0"/>
                        </a:rPr>
                        <a:t>Регургитација</a:t>
                      </a:r>
                      <a:endParaRPr lang="x-none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dirty="0">
                          <a:latin typeface="Palatino Linotype" pitchFamily="18" charset="0"/>
                        </a:rPr>
                        <a:t>Аспирација садржаја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>
                          <a:latin typeface="Palatino Linotype" pitchFamily="18" charset="0"/>
                        </a:rPr>
                        <a:t>Печење у </a:t>
                      </a:r>
                      <a:r>
                        <a:rPr lang="x-none" dirty="0" err="1">
                          <a:latin typeface="Palatino Linotype" pitchFamily="18" charset="0"/>
                        </a:rPr>
                        <a:t>епигастријуму</a:t>
                      </a:r>
                      <a:endParaRPr lang="x-none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dirty="0" err="1">
                          <a:latin typeface="Palatino Linotype" pitchFamily="18" charset="0"/>
                        </a:rPr>
                        <a:t>Некардијална</a:t>
                      </a:r>
                      <a:r>
                        <a:rPr lang="x-none" dirty="0">
                          <a:latin typeface="Palatino Linotype" pitchFamily="18" charset="0"/>
                        </a:rPr>
                        <a:t> бол у грудима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x-none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dirty="0">
                          <a:latin typeface="Palatino Linotype" pitchFamily="18" charset="0"/>
                        </a:rPr>
                        <a:t>Хронични ларингитис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b="1" dirty="0">
                          <a:solidFill>
                            <a:srgbClr val="FF0000"/>
                          </a:solidFill>
                          <a:latin typeface="Palatino Linotype" pitchFamily="18" charset="0"/>
                        </a:rPr>
                        <a:t>Компликације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dirty="0">
                          <a:latin typeface="Palatino Linotype" pitchFamily="18" charset="0"/>
                        </a:rPr>
                        <a:t>Глобус синдром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 err="1">
                          <a:latin typeface="Palatino Linotype" pitchFamily="18" charset="0"/>
                        </a:rPr>
                        <a:t>Улкуси</a:t>
                      </a:r>
                      <a:r>
                        <a:rPr lang="x-none" dirty="0">
                          <a:latin typeface="Palatino Linotype" pitchFamily="18" charset="0"/>
                        </a:rPr>
                        <a:t> једњака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dirty="0">
                          <a:latin typeface="Palatino Linotype" pitchFamily="18" charset="0"/>
                        </a:rPr>
                        <a:t>Промуклост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 err="1">
                          <a:latin typeface="Palatino Linotype" pitchFamily="18" charset="0"/>
                        </a:rPr>
                        <a:t>Barretov</a:t>
                      </a:r>
                      <a:r>
                        <a:rPr lang="x-none" dirty="0">
                          <a:latin typeface="Palatino Linotype" pitchFamily="18" charset="0"/>
                        </a:rPr>
                        <a:t> једњак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dirty="0">
                          <a:latin typeface="Palatino Linotype" pitchFamily="18" charset="0"/>
                        </a:rPr>
                        <a:t>Ерозија зуба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 err="1">
                          <a:latin typeface="Palatino Linotype" pitchFamily="18" charset="0"/>
                        </a:rPr>
                        <a:t>Пептичке</a:t>
                      </a:r>
                      <a:r>
                        <a:rPr lang="x-none" dirty="0">
                          <a:latin typeface="Palatino Linotype" pitchFamily="18" charset="0"/>
                        </a:rPr>
                        <a:t> </a:t>
                      </a:r>
                      <a:r>
                        <a:rPr lang="x-none" dirty="0" err="1">
                          <a:latin typeface="Palatino Linotype" pitchFamily="18" charset="0"/>
                        </a:rPr>
                        <a:t>стриктуре</a:t>
                      </a:r>
                      <a:endParaRPr lang="x-none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dirty="0" err="1">
                          <a:latin typeface="Palatino Linotype" pitchFamily="18" charset="0"/>
                        </a:rPr>
                        <a:t>Хиперсаливација</a:t>
                      </a:r>
                      <a:endParaRPr lang="x-none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x-none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dirty="0">
                          <a:latin typeface="Palatino Linotype" pitchFamily="18" charset="0"/>
                        </a:rPr>
                        <a:t>Штуцање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52400" y="5105400"/>
            <a:ext cx="9063864" cy="8809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dirty="0">
                <a:latin typeface="Palatino Linotype" pitchFamily="18" charset="0"/>
              </a:rPr>
              <a:t>GERB примарни етиолошки чинилац код 10% болесника са хроничним кашљем, у 5-10% оних са промуклошћу и у 25-50% болесника са глобус синдромом</a:t>
            </a:r>
          </a:p>
        </p:txBody>
      </p:sp>
    </p:spTree>
    <p:extLst>
      <p:ext uri="{BB962C8B-B14F-4D97-AF65-F5344CB8AC3E}">
        <p14:creationId xmlns:p14="http://schemas.microsoft.com/office/powerpoint/2010/main" val="226951985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5191980"/>
              </p:ext>
            </p:extLst>
          </p:nvPr>
        </p:nvGraphicFramePr>
        <p:xfrm>
          <a:off x="99867" y="279400"/>
          <a:ext cx="9144000" cy="6609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9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15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x-none" dirty="0">
                          <a:latin typeface="Palatino Linotype" pitchFamily="18" charset="0"/>
                        </a:rPr>
                        <a:t>Болест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dirty="0">
                          <a:latin typeface="Palatino Linotype" pitchFamily="18" charset="0"/>
                        </a:rPr>
                        <a:t>Механизам настанка симптома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>
                          <a:latin typeface="Palatino Linotype" pitchFamily="18" charset="0"/>
                        </a:rPr>
                        <a:t>Дебљина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dirty="0">
                          <a:latin typeface="Palatino Linotype" pitchFamily="18" charset="0"/>
                        </a:rPr>
                        <a:t>↑ интраабдоминалног притиска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29920">
                <a:tc>
                  <a:txBody>
                    <a:bodyPr/>
                    <a:lstStyle/>
                    <a:p>
                      <a:r>
                        <a:rPr lang="x-none" dirty="0">
                          <a:latin typeface="Palatino Linotype" pitchFamily="18" charset="0"/>
                        </a:rPr>
                        <a:t>Трудноћа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x-none" dirty="0">
                          <a:latin typeface="Palatino Linotype" pitchFamily="18" charset="0"/>
                        </a:rPr>
                        <a:t>↑ интраабдоминалног притиска и ↓притисак</a:t>
                      </a:r>
                      <a:r>
                        <a:rPr lang="x-none" baseline="0" dirty="0">
                          <a:latin typeface="Palatino Linotype" pitchFamily="18" charset="0"/>
                        </a:rPr>
                        <a:t> доњег сфинктера једњака (естроген)</a:t>
                      </a:r>
                      <a:endParaRPr lang="x-none" dirty="0">
                        <a:latin typeface="Palatino Linotype" pitchFamily="18" charset="0"/>
                      </a:endParaRPr>
                    </a:p>
                    <a:p>
                      <a:endParaRPr lang="x-none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>
                          <a:latin typeface="Palatino Linotype" pitchFamily="18" charset="0"/>
                        </a:rPr>
                        <a:t>Коронарна</a:t>
                      </a:r>
                      <a:r>
                        <a:rPr lang="x-none" baseline="0" dirty="0">
                          <a:latin typeface="Palatino Linotype" pitchFamily="18" charset="0"/>
                        </a:rPr>
                        <a:t> болест</a:t>
                      </a:r>
                      <a:endParaRPr lang="x-none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dirty="0">
                          <a:latin typeface="Palatino Linotype" pitchFamily="18" charset="0"/>
                        </a:rPr>
                        <a:t>Терапија</a:t>
                      </a:r>
                      <a:r>
                        <a:rPr lang="x-none" baseline="0" dirty="0">
                          <a:latin typeface="Palatino Linotype" pitchFamily="18" charset="0"/>
                        </a:rPr>
                        <a:t> нитратима и </a:t>
                      </a:r>
                      <a:r>
                        <a:rPr lang="x-none" baseline="0" dirty="0" err="1">
                          <a:latin typeface="Palatino Linotype" pitchFamily="18" charset="0"/>
                        </a:rPr>
                        <a:t>антагоностима</a:t>
                      </a:r>
                      <a:r>
                        <a:rPr lang="x-none" baseline="0" dirty="0">
                          <a:latin typeface="Palatino Linotype" pitchFamily="18" charset="0"/>
                        </a:rPr>
                        <a:t> </a:t>
                      </a:r>
                      <a:r>
                        <a:rPr lang="x-none" baseline="0" dirty="0" err="1">
                          <a:latin typeface="Palatino Linotype" pitchFamily="18" charset="0"/>
                        </a:rPr>
                        <a:t>калцијума</a:t>
                      </a:r>
                      <a:r>
                        <a:rPr lang="x-none" baseline="0" dirty="0">
                          <a:latin typeface="Palatino Linotype" pitchFamily="18" charset="0"/>
                        </a:rPr>
                        <a:t> који </a:t>
                      </a:r>
                      <a:r>
                        <a:rPr lang="x-none" dirty="0">
                          <a:latin typeface="Palatino Linotype" pitchFamily="18" charset="0"/>
                        </a:rPr>
                        <a:t>↓</a:t>
                      </a:r>
                      <a:r>
                        <a:rPr lang="x-none" baseline="0" dirty="0">
                          <a:latin typeface="Palatino Linotype" pitchFamily="18" charset="0"/>
                        </a:rPr>
                        <a:t> притисак доњег сфинктера једњака</a:t>
                      </a:r>
                      <a:endParaRPr lang="x-none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>
                          <a:latin typeface="Palatino Linotype" pitchFamily="18" charset="0"/>
                        </a:rPr>
                        <a:t>Шећерна</a:t>
                      </a:r>
                      <a:r>
                        <a:rPr lang="x-none" baseline="0" dirty="0">
                          <a:latin typeface="Palatino Linotype" pitchFamily="18" charset="0"/>
                        </a:rPr>
                        <a:t> болест</a:t>
                      </a:r>
                      <a:endParaRPr lang="x-none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dirty="0">
                          <a:latin typeface="Palatino Linotype" pitchFamily="18" charset="0"/>
                        </a:rPr>
                        <a:t>Продужено пражњење желуца (аутономна неуропатија)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 err="1">
                          <a:latin typeface="Palatino Linotype" pitchFamily="18" charset="0"/>
                        </a:rPr>
                        <a:t>Дуоденални</a:t>
                      </a:r>
                      <a:r>
                        <a:rPr lang="x-none" dirty="0">
                          <a:latin typeface="Palatino Linotype" pitchFamily="18" charset="0"/>
                        </a:rPr>
                        <a:t> </a:t>
                      </a:r>
                      <a:r>
                        <a:rPr lang="x-none" dirty="0" err="1">
                          <a:latin typeface="Palatino Linotype" pitchFamily="18" charset="0"/>
                        </a:rPr>
                        <a:t>улкус</a:t>
                      </a:r>
                      <a:r>
                        <a:rPr lang="x-none" dirty="0">
                          <a:latin typeface="Palatino Linotype" pitchFamily="18" charset="0"/>
                        </a:rPr>
                        <a:t>/</a:t>
                      </a:r>
                      <a:r>
                        <a:rPr lang="x-none" dirty="0" err="1">
                          <a:latin typeface="Palatino Linotype" pitchFamily="18" charset="0"/>
                        </a:rPr>
                        <a:t>булбостеноза</a:t>
                      </a:r>
                      <a:endParaRPr lang="x-none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dirty="0">
                          <a:latin typeface="Palatino Linotype" pitchFamily="18" charset="0"/>
                        </a:rPr>
                        <a:t>Преклапање симптома и отежано пражњење желуца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 err="1">
                          <a:latin typeface="Palatino Linotype" pitchFamily="18" charset="0"/>
                        </a:rPr>
                        <a:t>Карцином</a:t>
                      </a:r>
                      <a:r>
                        <a:rPr lang="x-none" dirty="0">
                          <a:latin typeface="Palatino Linotype" pitchFamily="18" charset="0"/>
                        </a:rPr>
                        <a:t> желуца или </a:t>
                      </a:r>
                      <a:r>
                        <a:rPr lang="x-none" dirty="0" err="1">
                          <a:latin typeface="Palatino Linotype" pitchFamily="18" charset="0"/>
                        </a:rPr>
                        <a:t>кардије</a:t>
                      </a:r>
                      <a:endParaRPr lang="x-none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dirty="0">
                          <a:latin typeface="Palatino Linotype" pitchFamily="18" charset="0"/>
                        </a:rPr>
                        <a:t>Отежано пражњење желуца и једњака (задржавање хране)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 err="1">
                          <a:latin typeface="Palatino Linotype" pitchFamily="18" charset="0"/>
                        </a:rPr>
                        <a:t>Реуматоидни</a:t>
                      </a:r>
                      <a:r>
                        <a:rPr lang="x-none" dirty="0">
                          <a:latin typeface="Palatino Linotype" pitchFamily="18" charset="0"/>
                        </a:rPr>
                        <a:t> артритис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dirty="0" err="1">
                          <a:latin typeface="Palatino Linotype" pitchFamily="18" charset="0"/>
                        </a:rPr>
                        <a:t>Th</a:t>
                      </a:r>
                      <a:r>
                        <a:rPr lang="x-none" dirty="0">
                          <a:latin typeface="Palatino Linotype" pitchFamily="18" charset="0"/>
                        </a:rPr>
                        <a:t> NSAIL и оштећење </a:t>
                      </a:r>
                      <a:r>
                        <a:rPr lang="x-none" dirty="0" err="1">
                          <a:latin typeface="Palatino Linotype" pitchFamily="18" charset="0"/>
                        </a:rPr>
                        <a:t>слузнице</a:t>
                      </a:r>
                      <a:r>
                        <a:rPr lang="x-none" dirty="0">
                          <a:latin typeface="Palatino Linotype" pitchFamily="18" charset="0"/>
                        </a:rPr>
                        <a:t> једњака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 err="1">
                          <a:latin typeface="Palatino Linotype" pitchFamily="18" charset="0"/>
                        </a:rPr>
                        <a:t>Sicc</a:t>
                      </a:r>
                      <a:r>
                        <a:rPr lang="x-none" dirty="0">
                          <a:latin typeface="Palatino Linotype" pitchFamily="18" charset="0"/>
                        </a:rPr>
                        <a:t>- синдром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dirty="0">
                          <a:latin typeface="Palatino Linotype" pitchFamily="18" charset="0"/>
                        </a:rPr>
                        <a:t>Смањена </a:t>
                      </a:r>
                      <a:r>
                        <a:rPr lang="x-none" dirty="0" err="1">
                          <a:latin typeface="Palatino Linotype" pitchFamily="18" charset="0"/>
                        </a:rPr>
                        <a:t>саливација</a:t>
                      </a:r>
                      <a:r>
                        <a:rPr lang="x-none" dirty="0">
                          <a:latin typeface="Palatino Linotype" pitchFamily="18" charset="0"/>
                        </a:rPr>
                        <a:t> и елиминација садржаја једњака и </a:t>
                      </a:r>
                      <a:r>
                        <a:rPr lang="x-none" dirty="0" err="1">
                          <a:latin typeface="Palatino Linotype" pitchFamily="18" charset="0"/>
                        </a:rPr>
                        <a:t>неутрализација</a:t>
                      </a:r>
                      <a:r>
                        <a:rPr lang="x-none" dirty="0">
                          <a:latin typeface="Palatino Linotype" pitchFamily="18" charset="0"/>
                        </a:rPr>
                        <a:t> киселине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>
                          <a:latin typeface="Palatino Linotype" pitchFamily="18" charset="0"/>
                        </a:rPr>
                        <a:t>Системска склероза и CREST синдром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dirty="0">
                          <a:latin typeface="Palatino Linotype" pitchFamily="18" charset="0"/>
                        </a:rPr>
                        <a:t>Смањена </a:t>
                      </a:r>
                      <a:r>
                        <a:rPr lang="x-none" dirty="0" err="1">
                          <a:latin typeface="Palatino Linotype" pitchFamily="18" charset="0"/>
                        </a:rPr>
                        <a:t>перисталтика</a:t>
                      </a:r>
                      <a:r>
                        <a:rPr lang="x-none" dirty="0">
                          <a:latin typeface="Palatino Linotype" pitchFamily="18" charset="0"/>
                        </a:rPr>
                        <a:t> и елиминација садржаја једњака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 err="1">
                          <a:latin typeface="Palatino Linotype" pitchFamily="18" charset="0"/>
                        </a:rPr>
                        <a:t>Ахалазија</a:t>
                      </a:r>
                      <a:endParaRPr lang="x-none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dirty="0" err="1">
                          <a:latin typeface="Palatino Linotype" pitchFamily="18" charset="0"/>
                        </a:rPr>
                        <a:t>Дисрупција</a:t>
                      </a:r>
                      <a:r>
                        <a:rPr lang="x-none" dirty="0">
                          <a:latin typeface="Palatino Linotype" pitchFamily="18" charset="0"/>
                        </a:rPr>
                        <a:t> </a:t>
                      </a:r>
                      <a:r>
                        <a:rPr lang="x-none" dirty="0" err="1">
                          <a:latin typeface="Palatino Linotype" pitchFamily="18" charset="0"/>
                        </a:rPr>
                        <a:t>антирефлуксне</a:t>
                      </a:r>
                      <a:r>
                        <a:rPr lang="x-none" dirty="0">
                          <a:latin typeface="Palatino Linotype" pitchFamily="18" charset="0"/>
                        </a:rPr>
                        <a:t> баријере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 err="1">
                          <a:latin typeface="Palatino Linotype" pitchFamily="18" charset="0"/>
                        </a:rPr>
                        <a:t>Zollinger</a:t>
                      </a:r>
                      <a:r>
                        <a:rPr lang="x-none" dirty="0">
                          <a:latin typeface="Palatino Linotype" pitchFamily="18" charset="0"/>
                        </a:rPr>
                        <a:t>-</a:t>
                      </a:r>
                      <a:r>
                        <a:rPr lang="x-none" dirty="0" err="1">
                          <a:latin typeface="Palatino Linotype" pitchFamily="18" charset="0"/>
                        </a:rPr>
                        <a:t>Ellisonov</a:t>
                      </a:r>
                      <a:r>
                        <a:rPr lang="x-none" dirty="0">
                          <a:latin typeface="Palatino Linotype" pitchFamily="18" charset="0"/>
                        </a:rPr>
                        <a:t> синдром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dirty="0">
                          <a:latin typeface="Palatino Linotype" pitchFamily="18" charset="0"/>
                        </a:rPr>
                        <a:t>Појачано лучење киселине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99734" y="0"/>
            <a:ext cx="89442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x-none" b="1" dirty="0">
                <a:latin typeface="Palatino Linotype" pitchFamily="18" charset="0"/>
              </a:rPr>
              <a:t>Болести које могу бити повезане са GERB-ом</a:t>
            </a:r>
          </a:p>
        </p:txBody>
      </p:sp>
    </p:spTree>
    <p:extLst>
      <p:ext uri="{BB962C8B-B14F-4D97-AF65-F5344CB8AC3E}">
        <p14:creationId xmlns:p14="http://schemas.microsoft.com/office/powerpoint/2010/main" val="320391940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9226760"/>
              </p:ext>
            </p:extLst>
          </p:nvPr>
        </p:nvGraphicFramePr>
        <p:xfrm>
          <a:off x="0" y="14785"/>
          <a:ext cx="6096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x-none" dirty="0">
                          <a:latin typeface="Palatino Linotype" pitchFamily="18" charset="0"/>
                        </a:rPr>
                        <a:t>Алармантни симптоми код GERB-а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 err="1">
                          <a:latin typeface="Palatino Linotype" pitchFamily="18" charset="0"/>
                        </a:rPr>
                        <a:t>Дисфагија</a:t>
                      </a:r>
                      <a:endParaRPr lang="x-none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dirty="0">
                          <a:latin typeface="Palatino Linotype" pitchFamily="18" charset="0"/>
                        </a:rPr>
                        <a:t>Анемија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>
                          <a:latin typeface="Palatino Linotype" pitchFamily="18" charset="0"/>
                        </a:rPr>
                        <a:t>Губитак телесне тежине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dirty="0">
                          <a:latin typeface="Palatino Linotype" pitchFamily="18" charset="0"/>
                        </a:rPr>
                        <a:t>Крварење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0" y="1143000"/>
            <a:ext cx="88392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sz="1600" b="1" dirty="0">
                <a:latin typeface="Palatino Linotype" pitchFamily="18" charset="0"/>
              </a:rPr>
              <a:t>Дијагноза GERB-a: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dirty="0">
                <a:latin typeface="Palatino Linotype" pitchFamily="18" charset="0"/>
              </a:rPr>
              <a:t>Анамнеза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dirty="0" err="1">
                <a:latin typeface="Palatino Linotype" pitchFamily="18" charset="0"/>
              </a:rPr>
              <a:t>Ендоскопски</a:t>
            </a:r>
            <a:r>
              <a:rPr lang="x-none" sz="1600" dirty="0">
                <a:latin typeface="Palatino Linotype" pitchFamily="18" charset="0"/>
              </a:rPr>
              <a:t> преглед</a:t>
            </a:r>
          </a:p>
          <a:p>
            <a:pPr>
              <a:lnSpc>
                <a:spcPct val="150000"/>
              </a:lnSpc>
            </a:pPr>
            <a:r>
              <a:rPr lang="x-none" sz="1600" b="1" dirty="0">
                <a:latin typeface="Palatino Linotype" pitchFamily="18" charset="0"/>
              </a:rPr>
              <a:t>Којој групи болесника радити </a:t>
            </a:r>
            <a:r>
              <a:rPr lang="x-none" sz="1600" b="1" dirty="0" err="1">
                <a:latin typeface="Palatino Linotype" pitchFamily="18" charset="0"/>
              </a:rPr>
              <a:t>ендоскоски</a:t>
            </a:r>
            <a:r>
              <a:rPr lang="x-none" sz="1600" b="1" dirty="0">
                <a:latin typeface="Palatino Linotype" pitchFamily="18" charset="0"/>
              </a:rPr>
              <a:t> преглед</a:t>
            </a:r>
            <a:r>
              <a:rPr lang="en-US" sz="1600" b="1" dirty="0">
                <a:latin typeface="Palatino Linotype" pitchFamily="18" charset="0"/>
              </a:rPr>
              <a:t>?</a:t>
            </a:r>
            <a:endParaRPr lang="x-none" sz="1600" b="1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>
                <a:latin typeface="Palatino Linotype" pitchFamily="18" charset="0"/>
              </a:rPr>
              <a:t>Болесницима са горушицом који су добили терапију за </a:t>
            </a:r>
            <a:r>
              <a:rPr lang="x-none" sz="1600" dirty="0" err="1">
                <a:latin typeface="Palatino Linotype" pitchFamily="18" charset="0"/>
              </a:rPr>
              <a:t>рефлуксну</a:t>
            </a:r>
            <a:r>
              <a:rPr lang="x-none" sz="1600" dirty="0">
                <a:latin typeface="Palatino Linotype" pitchFamily="18" charset="0"/>
              </a:rPr>
              <a:t> болест, </a:t>
            </a:r>
            <a:r>
              <a:rPr lang="x-none" sz="1600" dirty="0" err="1">
                <a:latin typeface="Palatino Linotype" pitchFamily="18" charset="0"/>
              </a:rPr>
              <a:t>емпријску</a:t>
            </a:r>
            <a:r>
              <a:rPr lang="x-none" sz="1600" dirty="0">
                <a:latin typeface="Palatino Linotype" pitchFamily="18" charset="0"/>
              </a:rPr>
              <a:t> терапију, али и даље имају тегобе или се оне понављају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>
                <a:latin typeface="Palatino Linotype" pitchFamily="18" charset="0"/>
              </a:rPr>
              <a:t>Обавезно оним болесницима који имају отежано гутање, бол у </a:t>
            </a:r>
            <a:r>
              <a:rPr lang="x-none" sz="1600" dirty="0" err="1">
                <a:latin typeface="Palatino Linotype" pitchFamily="18" charset="0"/>
              </a:rPr>
              <a:t>епигастријуму</a:t>
            </a:r>
            <a:r>
              <a:rPr lang="x-none" sz="1600" dirty="0">
                <a:latin typeface="Palatino Linotype" pitchFamily="18" charset="0"/>
              </a:rPr>
              <a:t>, атипичне знакове болести, анемију, губитак телесне тежине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>
                <a:latin typeface="Palatino Linotype" pitchFamily="18" charset="0"/>
              </a:rPr>
              <a:t>Свим старијим болесницима, преко 50 година код којих се први пут јављају знакови </a:t>
            </a:r>
            <a:r>
              <a:rPr lang="x-none" sz="1600" dirty="0" err="1">
                <a:latin typeface="Palatino Linotype" pitchFamily="18" charset="0"/>
              </a:rPr>
              <a:t>рефлуксне</a:t>
            </a:r>
            <a:r>
              <a:rPr lang="x-none" sz="1600" dirty="0">
                <a:latin typeface="Palatino Linotype" pitchFamily="18" charset="0"/>
              </a:rPr>
              <a:t> болести</a:t>
            </a:r>
          </a:p>
          <a:p>
            <a:r>
              <a:rPr lang="x-none" sz="1600" b="1" dirty="0" err="1">
                <a:solidFill>
                  <a:srgbClr val="FF0000"/>
                </a:solidFill>
                <a:latin typeface="Palatino Linotype" pitchFamily="18" charset="0"/>
              </a:rPr>
              <a:t>Ендоскопија</a:t>
            </a:r>
            <a:r>
              <a:rPr lang="x-none" sz="1600" b="1" dirty="0">
                <a:solidFill>
                  <a:srgbClr val="FF0000"/>
                </a:solidFill>
                <a:latin typeface="Palatino Linotype" pitchFamily="18" charset="0"/>
              </a:rPr>
              <a:t> је златни стандард за откривање оштећења желудачне </a:t>
            </a:r>
            <a:r>
              <a:rPr lang="x-none" sz="1600" b="1" dirty="0" err="1">
                <a:solidFill>
                  <a:srgbClr val="FF0000"/>
                </a:solidFill>
                <a:latin typeface="Palatino Linotype" pitchFamily="18" charset="0"/>
              </a:rPr>
              <a:t>слузнице</a:t>
            </a:r>
            <a:r>
              <a:rPr lang="x-none" sz="1600" b="1" dirty="0">
                <a:solidFill>
                  <a:srgbClr val="FF0000"/>
                </a:solidFill>
                <a:latin typeface="Palatino Linotype" pitchFamily="18" charset="0"/>
              </a:rPr>
              <a:t> са истовременом биопсијом </a:t>
            </a:r>
            <a:r>
              <a:rPr lang="x-none" sz="1600" b="1" dirty="0" err="1">
                <a:solidFill>
                  <a:srgbClr val="FF0000"/>
                </a:solidFill>
                <a:latin typeface="Palatino Linotype" pitchFamily="18" charset="0"/>
              </a:rPr>
              <a:t>слузнице</a:t>
            </a:r>
            <a:r>
              <a:rPr lang="x-none" sz="1600" b="1" dirty="0">
                <a:solidFill>
                  <a:srgbClr val="FF0000"/>
                </a:solidFill>
                <a:latin typeface="Palatino Linotype" pitchFamily="18" charset="0"/>
              </a:rPr>
              <a:t> за </a:t>
            </a:r>
            <a:r>
              <a:rPr lang="x-none" sz="1600" b="1" dirty="0" err="1">
                <a:solidFill>
                  <a:srgbClr val="FF0000"/>
                </a:solidFill>
                <a:latin typeface="Palatino Linotype" pitchFamily="18" charset="0"/>
              </a:rPr>
              <a:t>патохистолошки</a:t>
            </a:r>
            <a:r>
              <a:rPr lang="x-none" sz="1600" b="1" dirty="0">
                <a:solidFill>
                  <a:srgbClr val="FF0000"/>
                </a:solidFill>
                <a:latin typeface="Palatino Linotype" pitchFamily="18" charset="0"/>
              </a:rPr>
              <a:t> преглед</a:t>
            </a:r>
            <a:endParaRPr lang="x-none" sz="1600" dirty="0">
              <a:solidFill>
                <a:srgbClr val="FF0000"/>
              </a:solidFill>
              <a:latin typeface="Palatino Linotype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endParaRPr lang="x-none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0" y="5334000"/>
            <a:ext cx="9144000" cy="15319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sz="1600" b="1" dirty="0">
                <a:latin typeface="Palatino Linotype" pitchFamily="18" charset="0"/>
              </a:rPr>
              <a:t>Терапија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x-none" sz="1600" dirty="0">
                <a:latin typeface="Palatino Linotype" pitchFamily="18" charset="0"/>
              </a:rPr>
              <a:t>Ослободити болесника симптома који утичу на квалитет живота, спречити настанак </a:t>
            </a:r>
            <a:r>
              <a:rPr lang="x-none" sz="1600" dirty="0" err="1">
                <a:latin typeface="Palatino Linotype" pitchFamily="18" charset="0"/>
              </a:rPr>
              <a:t>комликација</a:t>
            </a:r>
            <a:r>
              <a:rPr lang="x-none" sz="1600" dirty="0">
                <a:latin typeface="Palatino Linotype" pitchFamily="18" charset="0"/>
              </a:rPr>
              <a:t>, одржавати ремисију</a:t>
            </a:r>
          </a:p>
          <a:p>
            <a:pPr>
              <a:lnSpc>
                <a:spcPct val="150000"/>
              </a:lnSpc>
            </a:pPr>
            <a:r>
              <a:rPr lang="x-none" sz="1600" b="1" dirty="0">
                <a:latin typeface="Palatino Linotype" pitchFamily="18" charset="0"/>
              </a:rPr>
              <a:t>А. Промена начина живота, односно навика и исхране Б. </a:t>
            </a:r>
            <a:r>
              <a:rPr lang="x-none" sz="1600" b="1" dirty="0" err="1">
                <a:latin typeface="Palatino Linotype" pitchFamily="18" charset="0"/>
              </a:rPr>
              <a:t>Фармакотерапија</a:t>
            </a:r>
            <a:r>
              <a:rPr lang="x-none" sz="1600" b="1" dirty="0">
                <a:latin typeface="Palatino Linotype" pitchFamily="18" charset="0"/>
              </a:rPr>
              <a:t> (ИПП)</a:t>
            </a:r>
          </a:p>
        </p:txBody>
      </p:sp>
    </p:spTree>
    <p:extLst>
      <p:ext uri="{BB962C8B-B14F-4D97-AF65-F5344CB8AC3E}">
        <p14:creationId xmlns:p14="http://schemas.microsoft.com/office/powerpoint/2010/main" val="279693902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x-none" b="1" dirty="0" err="1">
                <a:latin typeface="Palatino Linotype" pitchFamily="18" charset="0"/>
              </a:rPr>
              <a:t>Дивертикули</a:t>
            </a:r>
            <a:r>
              <a:rPr lang="x-none" b="1" dirty="0">
                <a:latin typeface="Palatino Linotype" pitchFamily="18" charset="0"/>
              </a:rPr>
              <a:t> једњака</a:t>
            </a:r>
            <a:br>
              <a:rPr lang="x-none" b="1" dirty="0">
                <a:latin typeface="Palatino Linotype" pitchFamily="18" charset="0"/>
              </a:rPr>
            </a:br>
            <a:r>
              <a:rPr lang="x-none" b="1" dirty="0" err="1">
                <a:latin typeface="Palatino Linotype" pitchFamily="18" charset="0"/>
              </a:rPr>
              <a:t>Diverticuli</a:t>
            </a:r>
            <a:r>
              <a:rPr lang="x-none" b="1" dirty="0">
                <a:latin typeface="Palatino Linotype" pitchFamily="18" charset="0"/>
              </a:rPr>
              <a:t> </a:t>
            </a:r>
            <a:r>
              <a:rPr lang="x-none" b="1" dirty="0" err="1">
                <a:latin typeface="Palatino Linotype" pitchFamily="18" charset="0"/>
              </a:rPr>
              <a:t>oesophagei</a:t>
            </a:r>
            <a:endParaRPr lang="x-non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x-none" b="1" dirty="0" err="1">
                <a:solidFill>
                  <a:schemeClr val="tx1"/>
                </a:solidFill>
                <a:latin typeface="Palatino Linotype" pitchFamily="18" charset="0"/>
              </a:rPr>
              <a:t>Доц</a:t>
            </a:r>
            <a:r>
              <a:rPr lang="x-none" b="1" dirty="0">
                <a:solidFill>
                  <a:schemeClr val="tx1"/>
                </a:solidFill>
                <a:latin typeface="Palatino Linotype" pitchFamily="18" charset="0"/>
              </a:rPr>
              <a:t>. др Наташа Здравковић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2700" y="76200"/>
            <a:ext cx="694944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5839358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09600"/>
          </a:xfrm>
        </p:spPr>
        <p:txBody>
          <a:bodyPr>
            <a:normAutofit fontScale="90000"/>
          </a:bodyPr>
          <a:lstStyle/>
          <a:p>
            <a:r>
              <a:rPr lang="x-none" sz="2400" b="1" dirty="0" err="1">
                <a:latin typeface="Palatino Linotype" pitchFamily="18" charset="0"/>
              </a:rPr>
              <a:t>Дивертикули</a:t>
            </a:r>
            <a:r>
              <a:rPr lang="x-none" sz="2400" b="1" dirty="0">
                <a:latin typeface="Palatino Linotype" pitchFamily="18" charset="0"/>
              </a:rPr>
              <a:t> једњака</a:t>
            </a:r>
            <a:br>
              <a:rPr lang="x-none" sz="2400" b="1" dirty="0">
                <a:latin typeface="Palatino Linotype" pitchFamily="18" charset="0"/>
              </a:rPr>
            </a:br>
            <a:r>
              <a:rPr lang="x-none" sz="2400" b="1" dirty="0" err="1">
                <a:latin typeface="Palatino Linotype" pitchFamily="18" charset="0"/>
              </a:rPr>
              <a:t>Diverticuli</a:t>
            </a:r>
            <a:r>
              <a:rPr lang="x-none" sz="2400" b="1" dirty="0">
                <a:latin typeface="Palatino Linotype" pitchFamily="18" charset="0"/>
              </a:rPr>
              <a:t> </a:t>
            </a:r>
            <a:r>
              <a:rPr lang="x-none" sz="2400" b="1" dirty="0" err="1">
                <a:latin typeface="Palatino Linotype" pitchFamily="18" charset="0"/>
              </a:rPr>
              <a:t>oesophagei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8200"/>
            <a:ext cx="9144000" cy="6019800"/>
          </a:xfrm>
        </p:spPr>
        <p:txBody>
          <a:bodyPr>
            <a:normAutofit lnSpcReduction="10000"/>
          </a:bodyPr>
          <a:lstStyle/>
          <a:p>
            <a:pPr>
              <a:lnSpc>
                <a:spcPct val="160000"/>
              </a:lnSpc>
              <a:buFont typeface="Wingdings" pitchFamily="2" charset="2"/>
              <a:buChar char="v"/>
            </a:pPr>
            <a:r>
              <a:rPr lang="x-none" sz="1600" dirty="0" err="1">
                <a:latin typeface="Palatino Linotype" pitchFamily="18" charset="0"/>
              </a:rPr>
              <a:t>Дивертикули</a:t>
            </a:r>
            <a:r>
              <a:rPr lang="x-none" sz="1600" dirty="0">
                <a:latin typeface="Palatino Linotype" pitchFamily="18" charset="0"/>
              </a:rPr>
              <a:t> једњака представљају вретенаста проширења зида као последица њихове слабости, са једне и повећања </a:t>
            </a:r>
            <a:r>
              <a:rPr lang="x-none" sz="1600" dirty="0" err="1">
                <a:latin typeface="Palatino Linotype" pitchFamily="18" charset="0"/>
              </a:rPr>
              <a:t>интралуменског</a:t>
            </a:r>
            <a:r>
              <a:rPr lang="x-none" sz="1600" dirty="0">
                <a:latin typeface="Palatino Linotype" pitchFamily="18" charset="0"/>
              </a:rPr>
              <a:t> притиска или </a:t>
            </a:r>
            <a:r>
              <a:rPr lang="x-none" sz="1600" dirty="0" err="1">
                <a:latin typeface="Palatino Linotype" pitchFamily="18" charset="0"/>
              </a:rPr>
              <a:t>тракције</a:t>
            </a:r>
            <a:r>
              <a:rPr lang="x-none" sz="1600" dirty="0">
                <a:latin typeface="Palatino Linotype" pitchFamily="18" charset="0"/>
              </a:rPr>
              <a:t> околних органа, са друге стране (</a:t>
            </a:r>
            <a:r>
              <a:rPr lang="x-none" sz="1600" dirty="0" err="1">
                <a:latin typeface="Palatino Linotype" pitchFamily="18" charset="0"/>
              </a:rPr>
              <a:t>пулзациони</a:t>
            </a:r>
            <a:r>
              <a:rPr lang="x-none" sz="1600" dirty="0">
                <a:latin typeface="Palatino Linotype" pitchFamily="18" charset="0"/>
              </a:rPr>
              <a:t> или </a:t>
            </a:r>
            <a:r>
              <a:rPr lang="x-none" sz="1600" dirty="0" err="1">
                <a:latin typeface="Palatino Linotype" pitchFamily="18" charset="0"/>
              </a:rPr>
              <a:t>тракциони</a:t>
            </a:r>
            <a:r>
              <a:rPr lang="x-none" sz="1600" dirty="0">
                <a:latin typeface="Palatino Linotype" pitchFamily="18" charset="0"/>
              </a:rPr>
              <a:t> </a:t>
            </a:r>
            <a:r>
              <a:rPr lang="x-none" sz="1600" dirty="0" err="1">
                <a:latin typeface="Palatino Linotype" pitchFamily="18" charset="0"/>
              </a:rPr>
              <a:t>дивертикули</a:t>
            </a:r>
            <a:r>
              <a:rPr lang="x-none" sz="1600" dirty="0">
                <a:latin typeface="Palatino Linotype" pitchFamily="18" charset="0"/>
              </a:rPr>
              <a:t>)</a:t>
            </a:r>
          </a:p>
          <a:p>
            <a:pPr>
              <a:lnSpc>
                <a:spcPct val="160000"/>
              </a:lnSpc>
              <a:buFont typeface="Wingdings" pitchFamily="2" charset="2"/>
              <a:buChar char="v"/>
            </a:pPr>
            <a:r>
              <a:rPr lang="x-none" sz="1600" b="1" dirty="0">
                <a:latin typeface="Palatino Linotype" pitchFamily="18" charset="0"/>
              </a:rPr>
              <a:t>Прави дивертикулуми </a:t>
            </a:r>
            <a:r>
              <a:rPr lang="x-none" sz="1600" dirty="0">
                <a:latin typeface="Palatino Linotype" pitchFamily="18" charset="0"/>
              </a:rPr>
              <a:t>се састоје од свих слојева зида једњака</a:t>
            </a:r>
          </a:p>
          <a:p>
            <a:pPr>
              <a:lnSpc>
                <a:spcPct val="160000"/>
              </a:lnSpc>
              <a:buFont typeface="Wingdings" pitchFamily="2" charset="2"/>
              <a:buChar char="v"/>
            </a:pPr>
            <a:r>
              <a:rPr lang="x-none" sz="1600" b="1" dirty="0">
                <a:latin typeface="Palatino Linotype" pitchFamily="18" charset="0"/>
              </a:rPr>
              <a:t>Код лажних </a:t>
            </a:r>
            <a:r>
              <a:rPr lang="x-none" sz="1600" b="1" dirty="0" err="1">
                <a:latin typeface="Palatino Linotype" pitchFamily="18" charset="0"/>
              </a:rPr>
              <a:t>дивертикула</a:t>
            </a:r>
            <a:r>
              <a:rPr lang="x-none" sz="1600" b="1" dirty="0">
                <a:latin typeface="Palatino Linotype" pitchFamily="18" charset="0"/>
              </a:rPr>
              <a:t> </a:t>
            </a:r>
            <a:r>
              <a:rPr lang="x-none" sz="1600" dirty="0">
                <a:latin typeface="Palatino Linotype" pitchFamily="18" charset="0"/>
              </a:rPr>
              <a:t>недостаје мишићни слој</a:t>
            </a:r>
          </a:p>
          <a:p>
            <a:pPr>
              <a:lnSpc>
                <a:spcPct val="160000"/>
              </a:lnSpc>
              <a:buFont typeface="Wingdings" pitchFamily="2" charset="2"/>
              <a:buChar char="v"/>
            </a:pPr>
            <a:r>
              <a:rPr lang="x-none" sz="1600" dirty="0">
                <a:latin typeface="Palatino Linotype" pitchFamily="18" charset="0"/>
              </a:rPr>
              <a:t>Могу се појавити појединачно или у већем броју </a:t>
            </a:r>
            <a:r>
              <a:rPr lang="en-US" sz="1600" dirty="0">
                <a:latin typeface="Palatino Linotype" pitchFamily="18" charset="0"/>
              </a:rPr>
              <a:t>(</a:t>
            </a:r>
            <a:r>
              <a:rPr lang="x-none" sz="1600" dirty="0">
                <a:latin typeface="Palatino Linotype" pitchFamily="18" charset="0"/>
              </a:rPr>
              <a:t>дивертикулоза</a:t>
            </a:r>
            <a:r>
              <a:rPr lang="en-US" sz="1600" dirty="0">
                <a:latin typeface="Palatino Linotype" pitchFamily="18" charset="0"/>
              </a:rPr>
              <a:t>)</a:t>
            </a:r>
            <a:r>
              <a:rPr lang="x-none" sz="1600" dirty="0">
                <a:latin typeface="Palatino Linotype" pitchFamily="18" charset="0"/>
              </a:rPr>
              <a:t> дуж целог гастроинтестиналног тракта</a:t>
            </a:r>
          </a:p>
          <a:p>
            <a:pPr>
              <a:lnSpc>
                <a:spcPct val="160000"/>
              </a:lnSpc>
              <a:buFont typeface="Wingdings" pitchFamily="2" charset="2"/>
              <a:buChar char="v"/>
            </a:pPr>
            <a:r>
              <a:rPr lang="x-none" sz="1600" dirty="0">
                <a:latin typeface="Palatino Linotype" pitchFamily="18" charset="0"/>
              </a:rPr>
              <a:t>Обично су </a:t>
            </a:r>
            <a:r>
              <a:rPr lang="x-none" sz="1600" dirty="0" err="1">
                <a:latin typeface="Palatino Linotype" pitchFamily="18" charset="0"/>
              </a:rPr>
              <a:t>асимптоматски</a:t>
            </a:r>
            <a:endParaRPr lang="x-none" sz="1600" dirty="0">
              <a:latin typeface="Palatino Linotype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x-none" sz="1600" u="sng" dirty="0">
                <a:latin typeface="Palatino Linotype" pitchFamily="18" charset="0"/>
              </a:rPr>
              <a:t>Према етиолошкој класификацији деле се на</a:t>
            </a:r>
            <a:r>
              <a:rPr lang="en-US" sz="1600" dirty="0">
                <a:latin typeface="Palatino Linotype" pitchFamily="18" charset="0"/>
              </a:rPr>
              <a:t>:</a:t>
            </a:r>
          </a:p>
          <a:p>
            <a:pPr marL="457200" indent="-457200">
              <a:buFont typeface="+mj-lt"/>
              <a:buAutoNum type="arabicPeriod"/>
            </a:pPr>
            <a:r>
              <a:rPr lang="x-none" sz="1600" dirty="0" err="1">
                <a:latin typeface="Palatino Linotype" pitchFamily="18" charset="0"/>
              </a:rPr>
              <a:t>Пулзацијске</a:t>
            </a:r>
            <a:r>
              <a:rPr lang="x-none" sz="1600" dirty="0">
                <a:latin typeface="Palatino Linotype" pitchFamily="18" charset="0"/>
              </a:rPr>
              <a:t>–настају због повећаног </a:t>
            </a:r>
            <a:r>
              <a:rPr lang="x-none" sz="1600" dirty="0" err="1">
                <a:latin typeface="Palatino Linotype" pitchFamily="18" charset="0"/>
              </a:rPr>
              <a:t>интраезофагеалног</a:t>
            </a:r>
            <a:r>
              <a:rPr lang="x-none" sz="1600" dirty="0">
                <a:latin typeface="Palatino Linotype" pitchFamily="18" charset="0"/>
              </a:rPr>
              <a:t> притиска</a:t>
            </a:r>
          </a:p>
          <a:p>
            <a:pPr marL="457200" indent="-457200">
              <a:buFont typeface="+mj-lt"/>
              <a:buAutoNum type="arabicPeriod"/>
            </a:pPr>
            <a:r>
              <a:rPr lang="x-none" sz="1600" dirty="0" err="1">
                <a:latin typeface="Palatino Linotype" pitchFamily="18" charset="0"/>
              </a:rPr>
              <a:t>Тракционе</a:t>
            </a:r>
            <a:r>
              <a:rPr lang="x-none" sz="1600" dirty="0">
                <a:latin typeface="Palatino Linotype" pitchFamily="18" charset="0"/>
              </a:rPr>
              <a:t>–настају повлачењем околног ткива</a:t>
            </a:r>
          </a:p>
          <a:p>
            <a:pPr marL="0" indent="0">
              <a:buNone/>
            </a:pPr>
            <a:endParaRPr lang="x-none" sz="1600" dirty="0">
              <a:latin typeface="Palatino Linotype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x-none" sz="1600" u="sng" dirty="0">
                <a:latin typeface="Palatino Linotype" pitchFamily="18" charset="0"/>
              </a:rPr>
              <a:t>Према анатомској класификацији деле се на</a:t>
            </a:r>
            <a:r>
              <a:rPr lang="en-US" sz="1600" dirty="0">
                <a:latin typeface="Palatino Linotype" pitchFamily="18" charset="0"/>
              </a:rPr>
              <a:t>:</a:t>
            </a:r>
          </a:p>
          <a:p>
            <a:pPr marL="457200" indent="-457200">
              <a:buFont typeface="+mj-lt"/>
              <a:buAutoNum type="arabicPeriod"/>
            </a:pPr>
            <a:r>
              <a:rPr lang="x-none" sz="1600" dirty="0" err="1">
                <a:latin typeface="Palatino Linotype" pitchFamily="18" charset="0"/>
              </a:rPr>
              <a:t>Хипофарингеални</a:t>
            </a:r>
            <a:r>
              <a:rPr lang="x-none" sz="1600" dirty="0">
                <a:latin typeface="Palatino Linotype" pitchFamily="18" charset="0"/>
              </a:rPr>
              <a:t> </a:t>
            </a:r>
            <a:r>
              <a:rPr lang="en-US" sz="1600" dirty="0">
                <a:latin typeface="Palatino Linotype" pitchFamily="18" charset="0"/>
              </a:rPr>
              <a:t>(</a:t>
            </a:r>
            <a:r>
              <a:rPr lang="x-none" sz="1600" dirty="0" err="1">
                <a:latin typeface="Palatino Linotype" pitchFamily="18" charset="0"/>
              </a:rPr>
              <a:t>фарингоезофагеални</a:t>
            </a:r>
            <a:r>
              <a:rPr lang="en-US" sz="1600" dirty="0">
                <a:latin typeface="Palatino Linotype" pitchFamily="18" charset="0"/>
              </a:rPr>
              <a:t>)</a:t>
            </a:r>
            <a:r>
              <a:rPr lang="x-none" sz="1600" dirty="0">
                <a:latin typeface="Palatino Linotype" pitchFamily="18" charset="0"/>
              </a:rPr>
              <a:t>–</a:t>
            </a:r>
            <a:r>
              <a:rPr lang="x-none" sz="1600" dirty="0" err="1">
                <a:latin typeface="Palatino Linotype" pitchFamily="18" charset="0"/>
              </a:rPr>
              <a:t>Zenker</a:t>
            </a:r>
            <a:r>
              <a:rPr lang="x-none" sz="1600" dirty="0">
                <a:latin typeface="Palatino Linotype" pitchFamily="18" charset="0"/>
              </a:rPr>
              <a:t>-ров </a:t>
            </a:r>
            <a:r>
              <a:rPr lang="x-none" sz="1600" dirty="0" err="1">
                <a:latin typeface="Palatino Linotype" pitchFamily="18" charset="0"/>
              </a:rPr>
              <a:t>дивертикулум</a:t>
            </a:r>
            <a:endParaRPr lang="x-none" sz="1600" dirty="0">
              <a:latin typeface="Palatino Linotype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x-none" sz="1600" dirty="0" err="1">
                <a:latin typeface="Palatino Linotype" pitchFamily="18" charset="0"/>
              </a:rPr>
              <a:t>Торакални</a:t>
            </a:r>
            <a:r>
              <a:rPr lang="x-none" sz="1600" dirty="0">
                <a:latin typeface="Palatino Linotype" pitchFamily="18" charset="0"/>
              </a:rPr>
              <a:t> или </a:t>
            </a:r>
            <a:r>
              <a:rPr lang="x-none" sz="1600" dirty="0" err="1">
                <a:latin typeface="Palatino Linotype" pitchFamily="18" charset="0"/>
              </a:rPr>
              <a:t>дивертикулум</a:t>
            </a:r>
            <a:r>
              <a:rPr lang="x-none" sz="1600" dirty="0">
                <a:latin typeface="Palatino Linotype" pitchFamily="18" charset="0"/>
              </a:rPr>
              <a:t> средњег једњака</a:t>
            </a:r>
          </a:p>
          <a:p>
            <a:pPr marL="457200" indent="-457200">
              <a:buFont typeface="+mj-lt"/>
              <a:buAutoNum type="arabicPeriod"/>
            </a:pPr>
            <a:r>
              <a:rPr lang="x-none" sz="1600" dirty="0" err="1">
                <a:latin typeface="Palatino Linotype" pitchFamily="18" charset="0"/>
              </a:rPr>
              <a:t>Епифренични</a:t>
            </a:r>
            <a:r>
              <a:rPr lang="x-none" sz="1600" dirty="0">
                <a:latin typeface="Palatino Linotype" pitchFamily="18" charset="0"/>
              </a:rPr>
              <a:t> или </a:t>
            </a:r>
            <a:r>
              <a:rPr lang="x-none" sz="1600" dirty="0" err="1">
                <a:latin typeface="Palatino Linotype" pitchFamily="18" charset="0"/>
              </a:rPr>
              <a:t>супрадијафрагмални</a:t>
            </a:r>
            <a:endParaRPr lang="x-none" sz="1600" dirty="0">
              <a:latin typeface="Palatino Linotype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x-none" sz="1600" dirty="0" err="1">
                <a:latin typeface="Palatino Linotype" pitchFamily="18" charset="0"/>
              </a:rPr>
              <a:t>Интрамурални</a:t>
            </a:r>
            <a:r>
              <a:rPr lang="x-none" sz="1600" dirty="0">
                <a:latin typeface="Palatino Linotype" pitchFamily="18" charset="0"/>
              </a:rPr>
              <a:t> </a:t>
            </a:r>
            <a:r>
              <a:rPr lang="x-none" sz="1600" dirty="0" err="1">
                <a:latin typeface="Palatino Linotype" pitchFamily="18" charset="0"/>
              </a:rPr>
              <a:t>дивертикули</a:t>
            </a:r>
            <a:r>
              <a:rPr lang="x-none" sz="1600" dirty="0">
                <a:latin typeface="Palatino Linotype" pitchFamily="18" charset="0"/>
              </a:rPr>
              <a:t> једњака</a:t>
            </a:r>
            <a:endParaRPr lang="en-US" sz="1600" dirty="0">
              <a:latin typeface="Palatino Linotype" pitchFamily="18" charset="0"/>
            </a:endParaRPr>
          </a:p>
          <a:p>
            <a:pPr>
              <a:lnSpc>
                <a:spcPct val="160000"/>
              </a:lnSpc>
              <a:buFont typeface="Wingdings" pitchFamily="2" charset="2"/>
              <a:buChar char="v"/>
            </a:pPr>
            <a:endParaRPr lang="x-none" sz="16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396228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x-none" sz="3600" b="1" dirty="0">
                <a:latin typeface="Palatino Linotype" pitchFamily="18" charset="0"/>
              </a:rPr>
              <a:t>Хипофарингеални дивертикулум</a:t>
            </a:r>
            <a:endParaRPr lang="en-US" sz="3600" b="1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219200"/>
            <a:ext cx="9067800" cy="50292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x-none" sz="1800" dirty="0">
                <a:latin typeface="Palatino Linotype" pitchFamily="18" charset="0"/>
              </a:rPr>
              <a:t>Настају због повећаних хипофарингеалних притисака за време гутања због недовољне релаксације горњег </a:t>
            </a:r>
            <a:r>
              <a:rPr lang="x-none" sz="1800" dirty="0" err="1">
                <a:latin typeface="Palatino Linotype" pitchFamily="18" charset="0"/>
              </a:rPr>
              <a:t>езофагеалног</a:t>
            </a:r>
            <a:r>
              <a:rPr lang="x-none" sz="1800" dirty="0">
                <a:latin typeface="Palatino Linotype" pitchFamily="18" charset="0"/>
              </a:rPr>
              <a:t> </a:t>
            </a:r>
            <a:r>
              <a:rPr lang="x-none" sz="1800" dirty="0" err="1">
                <a:latin typeface="Palatino Linotype" pitchFamily="18" charset="0"/>
              </a:rPr>
              <a:t>сфинктера</a:t>
            </a:r>
            <a:endParaRPr lang="en-US" sz="18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1800" b="1" u="sng" dirty="0">
                <a:latin typeface="Palatino Linotype" pitchFamily="18" charset="0"/>
              </a:rPr>
              <a:t>K</a:t>
            </a:r>
            <a:r>
              <a:rPr lang="x-none" sz="1800" b="1" u="sng" dirty="0">
                <a:latin typeface="Palatino Linotype" pitchFamily="18" charset="0"/>
              </a:rPr>
              <a:t>линичка слика</a:t>
            </a:r>
          </a:p>
          <a:p>
            <a:pPr>
              <a:lnSpc>
                <a:spcPct val="150000"/>
              </a:lnSpc>
            </a:pPr>
            <a:r>
              <a:rPr lang="x-none" sz="1800" dirty="0">
                <a:latin typeface="Palatino Linotype" pitchFamily="18" charset="0"/>
              </a:rPr>
              <a:t>У раној фази, док је кесица још мала, болесници се жале на осећај неодређеног надражаја, а касније на осећај запињања у врату на почетку акта гутања</a:t>
            </a:r>
          </a:p>
          <a:p>
            <a:pPr>
              <a:lnSpc>
                <a:spcPct val="150000"/>
              </a:lnSpc>
            </a:pPr>
            <a:r>
              <a:rPr lang="x-none" sz="1800" dirty="0">
                <a:latin typeface="Palatino Linotype" pitchFamily="18" charset="0"/>
              </a:rPr>
              <a:t>Повремено се јавља </a:t>
            </a:r>
            <a:r>
              <a:rPr lang="x-none" sz="1800" dirty="0" err="1">
                <a:latin typeface="Palatino Linotype" pitchFamily="18" charset="0"/>
              </a:rPr>
              <a:t>дисфагија</a:t>
            </a:r>
            <a:endParaRPr lang="x-none" sz="18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800" dirty="0">
                <a:latin typeface="Palatino Linotype" pitchFamily="18" charset="0"/>
              </a:rPr>
              <a:t>Повећањем кесице дивертикулума симптоми почињу да буду израженији јавља се хиперсаливација, регургитација и звук кркљања за време јела</a:t>
            </a:r>
          </a:p>
          <a:p>
            <a:pPr>
              <a:lnSpc>
                <a:spcPct val="150000"/>
              </a:lnSpc>
            </a:pPr>
            <a:r>
              <a:rPr lang="x-none" sz="1800" dirty="0" err="1">
                <a:latin typeface="Palatino Linotype" pitchFamily="18" charset="0"/>
              </a:rPr>
              <a:t>Дисфагија</a:t>
            </a:r>
            <a:r>
              <a:rPr lang="x-none" sz="1800" dirty="0">
                <a:latin typeface="Palatino Linotype" pitchFamily="18" charset="0"/>
              </a:rPr>
              <a:t> је израженија при узимању чврсте хране, а након узете течности може и да се погорша</a:t>
            </a:r>
          </a:p>
          <a:p>
            <a:pPr>
              <a:lnSpc>
                <a:spcPct val="150000"/>
              </a:lnSpc>
            </a:pPr>
            <a:r>
              <a:rPr lang="x-none" sz="1800" dirty="0" err="1">
                <a:latin typeface="Palatino Linotype" pitchFamily="18" charset="0"/>
              </a:rPr>
              <a:t>Надражајни</a:t>
            </a:r>
            <a:r>
              <a:rPr lang="x-none" sz="1800" dirty="0">
                <a:latin typeface="Palatino Linotype" pitchFamily="18" charset="0"/>
              </a:rPr>
              <a:t> кашаљ током оброка и у сну</a:t>
            </a:r>
          </a:p>
          <a:p>
            <a:pPr>
              <a:lnSpc>
                <a:spcPct val="150000"/>
              </a:lnSpc>
            </a:pPr>
            <a:endParaRPr lang="en-US" sz="18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260435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29600" cy="457200"/>
          </a:xfrm>
        </p:spPr>
        <p:txBody>
          <a:bodyPr>
            <a:normAutofit fontScale="90000"/>
          </a:bodyPr>
          <a:lstStyle/>
          <a:p>
            <a:r>
              <a:rPr lang="x-none" sz="2800" b="1" dirty="0">
                <a:latin typeface="Palatino Linotype" pitchFamily="18" charset="0"/>
              </a:rPr>
              <a:t>Хипофарингеални дивертикулум</a:t>
            </a:r>
            <a:endParaRPr lang="en-US" sz="2800" b="1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533400"/>
            <a:ext cx="8229600" cy="49530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x-none" sz="1800" dirty="0">
                <a:latin typeface="Palatino Linotype" pitchFamily="18" charset="0"/>
              </a:rPr>
              <a:t>Већи дивертикулуми доводе до компликација као што су</a:t>
            </a:r>
            <a:r>
              <a:rPr lang="en-US" sz="1800" dirty="0">
                <a:latin typeface="Palatino Linotype" pitchFamily="18" charset="0"/>
              </a:rPr>
              <a:t>: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x-none" sz="1800" dirty="0">
                <a:latin typeface="Palatino Linotype" pitchFamily="18" charset="0"/>
              </a:rPr>
              <a:t>крварење</a:t>
            </a:r>
            <a:endParaRPr lang="en-US" sz="18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800" dirty="0">
                <a:latin typeface="Palatino Linotype" pitchFamily="18" charset="0"/>
              </a:rPr>
              <a:t>o</a:t>
            </a:r>
            <a:r>
              <a:rPr lang="x-none" sz="1800" dirty="0">
                <a:latin typeface="Palatino Linotype" pitchFamily="18" charset="0"/>
              </a:rPr>
              <a:t>пструкција</a:t>
            </a:r>
            <a:endParaRPr lang="en-US" sz="18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x-none" sz="1800" dirty="0">
                <a:latin typeface="Palatino Linotype" pitchFamily="18" charset="0"/>
              </a:rPr>
              <a:t>запаљење</a:t>
            </a:r>
            <a:endParaRPr lang="en-US" sz="18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x-none" sz="1800" dirty="0">
                <a:latin typeface="Palatino Linotype" pitchFamily="18" charset="0"/>
              </a:rPr>
              <a:t>фистуле</a:t>
            </a:r>
            <a:endParaRPr lang="en-US" sz="18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x-none" sz="1800" dirty="0">
                <a:latin typeface="Palatino Linotype" pitchFamily="18" charset="0"/>
              </a:rPr>
              <a:t>карцином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x-none" sz="1800" dirty="0">
                <a:latin typeface="Palatino Linotype" pitchFamily="18" charset="0"/>
              </a:rPr>
              <a:t>рецидивантна запаљења плућа   </a:t>
            </a:r>
            <a:endParaRPr lang="en-US" sz="1800" dirty="0">
              <a:latin typeface="Palatino Linotype" pitchFamily="18" charset="0"/>
            </a:endParaRPr>
          </a:p>
        </p:txBody>
      </p:sp>
      <p:pic>
        <p:nvPicPr>
          <p:cNvPr id="4" name="Picture 3" descr="http://www.ymed.ro/images/2013/03/Diverticulul-de-Pulsiune-Faringo-Esofagian-Zenker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1752600"/>
            <a:ext cx="2590800" cy="1969293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6824" y="3730992"/>
            <a:ext cx="9137176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b="1" u="sng" dirty="0">
                <a:latin typeface="Palatino Linotype" pitchFamily="18" charset="0"/>
              </a:rPr>
              <a:t>Дијагноза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Поставља се </a:t>
            </a:r>
            <a:r>
              <a:rPr lang="x-none" b="1" dirty="0" err="1">
                <a:latin typeface="Palatino Linotype" pitchFamily="18" charset="0"/>
              </a:rPr>
              <a:t>радиолошким</a:t>
            </a:r>
            <a:r>
              <a:rPr lang="x-none" b="1" dirty="0">
                <a:latin typeface="Palatino Linotype" pitchFamily="18" charset="0"/>
              </a:rPr>
              <a:t> прегледом</a:t>
            </a:r>
            <a:r>
              <a:rPr lang="x-none" dirty="0">
                <a:latin typeface="Palatino Linotype" pitchFamily="18" charset="0"/>
              </a:rPr>
              <a:t> с контрастом и освртом на акт гутања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Код већих </a:t>
            </a:r>
            <a:r>
              <a:rPr lang="x-none" dirty="0" err="1">
                <a:latin typeface="Palatino Linotype" pitchFamily="18" charset="0"/>
              </a:rPr>
              <a:t>дивертикулума</a:t>
            </a:r>
            <a:r>
              <a:rPr lang="x-none" dirty="0">
                <a:latin typeface="Palatino Linotype" pitchFamily="18" charset="0"/>
              </a:rPr>
              <a:t> потребно је урадити и </a:t>
            </a:r>
            <a:r>
              <a:rPr lang="x-none" b="1" dirty="0">
                <a:latin typeface="Palatino Linotype" pitchFamily="18" charset="0"/>
              </a:rPr>
              <a:t>СТ грудног коша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x-none" b="1" dirty="0" err="1">
                <a:latin typeface="Palatino Linotype" pitchFamily="18" charset="0"/>
              </a:rPr>
              <a:t>Ендоскопски</a:t>
            </a:r>
            <a:r>
              <a:rPr lang="x-none" b="1" dirty="0">
                <a:latin typeface="Palatino Linotype" pitchFamily="18" charset="0"/>
              </a:rPr>
              <a:t> преглед </a:t>
            </a:r>
          </a:p>
          <a:p>
            <a:pPr>
              <a:lnSpc>
                <a:spcPct val="150000"/>
              </a:lnSpc>
            </a:pPr>
            <a:r>
              <a:rPr lang="x-none" b="1" u="sng" dirty="0">
                <a:latin typeface="Palatino Linotype" pitchFamily="18" charset="0"/>
              </a:rPr>
              <a:t>Лечење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Мали, </a:t>
            </a:r>
            <a:r>
              <a:rPr lang="x-none" dirty="0" err="1">
                <a:latin typeface="Palatino Linotype" pitchFamily="18" charset="0"/>
              </a:rPr>
              <a:t>асимптоматски</a:t>
            </a:r>
            <a:r>
              <a:rPr lang="x-none" dirty="0">
                <a:latin typeface="Palatino Linotype" pitchFamily="18" charset="0"/>
              </a:rPr>
              <a:t>, случајно откривени не захтевају терапију, храну треба темељно сажвакати, јести мање оброке с доста течности, хируршко лечење</a:t>
            </a:r>
          </a:p>
        </p:txBody>
      </p:sp>
    </p:spTree>
    <p:extLst>
      <p:ext uri="{BB962C8B-B14F-4D97-AF65-F5344CB8AC3E}">
        <p14:creationId xmlns:p14="http://schemas.microsoft.com/office/powerpoint/2010/main" val="89618860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9067800" cy="1143000"/>
          </a:xfrm>
        </p:spPr>
        <p:txBody>
          <a:bodyPr>
            <a:normAutofit/>
          </a:bodyPr>
          <a:lstStyle/>
          <a:p>
            <a:r>
              <a:rPr lang="x-none" sz="2400" b="1" dirty="0">
                <a:latin typeface="Palatino Linotype" pitchFamily="18" charset="0"/>
              </a:rPr>
              <a:t>Торакални дивертикулуми  или дивертикулуми средњег једњака</a:t>
            </a:r>
            <a:endParaRPr lang="en-US" sz="2400" b="1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90600"/>
            <a:ext cx="8229600" cy="5334000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2200" dirty="0">
                <a:latin typeface="Palatino Linotype" pitchFamily="18" charset="0"/>
              </a:rPr>
              <a:t>То су тракциони, прави, углавном стечени </a:t>
            </a:r>
            <a:r>
              <a:rPr lang="x-none" sz="2200" dirty="0" err="1">
                <a:latin typeface="Palatino Linotype" pitchFamily="18" charset="0"/>
              </a:rPr>
              <a:t>дивертикулуми</a:t>
            </a:r>
            <a:endParaRPr lang="x-none" sz="22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2200" dirty="0">
                <a:latin typeface="Palatino Linotype" pitchFamily="18" charset="0"/>
              </a:rPr>
              <a:t>Настају због различитих поремећаја мотилитета једњака</a:t>
            </a:r>
            <a:r>
              <a:rPr lang="en-US" sz="2200" dirty="0">
                <a:latin typeface="Palatino Linotype" pitchFamily="18" charset="0"/>
              </a:rPr>
              <a:t>:</a:t>
            </a:r>
          </a:p>
          <a:p>
            <a:pPr marL="457200" indent="-45720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2200" dirty="0">
                <a:latin typeface="Palatino Linotype" pitchFamily="18" charset="0"/>
              </a:rPr>
              <a:t>A</a:t>
            </a:r>
            <a:r>
              <a:rPr lang="x-none" sz="2200" dirty="0">
                <a:latin typeface="Palatino Linotype" pitchFamily="18" charset="0"/>
              </a:rPr>
              <a:t>халазије</a:t>
            </a:r>
          </a:p>
          <a:p>
            <a:pPr marL="457200" indent="-457200">
              <a:lnSpc>
                <a:spcPct val="150000"/>
              </a:lnSpc>
              <a:buFont typeface="Wingdings" pitchFamily="2" charset="2"/>
              <a:buChar char="ü"/>
            </a:pPr>
            <a:r>
              <a:rPr lang="x-none" sz="2200" dirty="0">
                <a:latin typeface="Palatino Linotype" pitchFamily="18" charset="0"/>
              </a:rPr>
              <a:t>Дифузног езофагеалног спазма</a:t>
            </a:r>
          </a:p>
          <a:p>
            <a:pPr marL="457200" indent="-457200">
              <a:lnSpc>
                <a:spcPct val="150000"/>
              </a:lnSpc>
              <a:buFont typeface="Wingdings" pitchFamily="2" charset="2"/>
              <a:buChar char="ü"/>
            </a:pPr>
            <a:r>
              <a:rPr lang="x-none" sz="2200" dirty="0">
                <a:latin typeface="Palatino Linotype" pitchFamily="18" charset="0"/>
              </a:rPr>
              <a:t>Хипертензије доњег </a:t>
            </a:r>
            <a:r>
              <a:rPr lang="x-none" sz="2200" dirty="0" err="1">
                <a:latin typeface="Palatino Linotype" pitchFamily="18" charset="0"/>
              </a:rPr>
              <a:t>езофагеалног</a:t>
            </a:r>
            <a:r>
              <a:rPr lang="x-none" sz="2200" dirty="0">
                <a:latin typeface="Palatino Linotype" pitchFamily="18" charset="0"/>
              </a:rPr>
              <a:t> </a:t>
            </a:r>
            <a:r>
              <a:rPr lang="x-none" sz="2200" dirty="0" err="1">
                <a:latin typeface="Palatino Linotype" pitchFamily="18" charset="0"/>
              </a:rPr>
              <a:t>сфинктера</a:t>
            </a:r>
            <a:endParaRPr lang="x-none" sz="22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2200" dirty="0">
                <a:latin typeface="Palatino Linotype" pitchFamily="18" charset="0"/>
              </a:rPr>
              <a:t>Други механизми</a:t>
            </a:r>
            <a:r>
              <a:rPr lang="en-US" sz="2200" dirty="0">
                <a:latin typeface="Palatino Linotype" pitchFamily="18" charset="0"/>
              </a:rPr>
              <a:t>:</a:t>
            </a:r>
            <a:endParaRPr lang="x-none" sz="2200" dirty="0">
              <a:latin typeface="Palatino Linotype" pitchFamily="18" charset="0"/>
            </a:endParaRPr>
          </a:p>
          <a:p>
            <a:pPr marL="457200" indent="-457200">
              <a:lnSpc>
                <a:spcPct val="150000"/>
              </a:lnSpc>
              <a:buFont typeface="Wingdings" pitchFamily="2" charset="2"/>
              <a:buChar char="Ø"/>
            </a:pPr>
            <a:r>
              <a:rPr lang="x-none" sz="2200" dirty="0">
                <a:latin typeface="Palatino Linotype" pitchFamily="18" charset="0"/>
              </a:rPr>
              <a:t>Повлалачење једњака хроничним запаљењем у </a:t>
            </a:r>
            <a:r>
              <a:rPr lang="x-none" sz="2200" dirty="0" err="1">
                <a:latin typeface="Palatino Linotype" pitchFamily="18" charset="0"/>
              </a:rPr>
              <a:t>медијастинуму</a:t>
            </a:r>
            <a:endParaRPr lang="x-none" sz="22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2200" dirty="0">
                <a:latin typeface="Palatino Linotype" pitchFamily="18" charset="0"/>
              </a:rPr>
              <a:t>Дивертикулуми средњег једњака углавном протичу </a:t>
            </a:r>
            <a:r>
              <a:rPr lang="x-none" sz="2200" dirty="0" err="1">
                <a:latin typeface="Palatino Linotype" pitchFamily="18" charset="0"/>
              </a:rPr>
              <a:t>асимптоматски</a:t>
            </a:r>
            <a:endParaRPr lang="x-none" sz="22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2200" dirty="0">
                <a:latin typeface="Palatino Linotype" pitchFamily="18" charset="0"/>
              </a:rPr>
              <a:t>Већи </a:t>
            </a:r>
            <a:r>
              <a:rPr lang="x-none" sz="2200" dirty="0" err="1">
                <a:latin typeface="Palatino Linotype" pitchFamily="18" charset="0"/>
              </a:rPr>
              <a:t>дивертикулуми</a:t>
            </a:r>
            <a:r>
              <a:rPr lang="x-none" sz="2200" dirty="0">
                <a:latin typeface="Palatino Linotype" pitchFamily="18" charset="0"/>
              </a:rPr>
              <a:t> доводе до задржавања и враћања несварене хране, што може изазвати кашаљ или запаљења плућа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2200" dirty="0">
                <a:latin typeface="Palatino Linotype" pitchFamily="18" charset="0"/>
              </a:rPr>
              <a:t>У </a:t>
            </a:r>
            <a:r>
              <a:rPr lang="x-none" sz="2200" dirty="0" err="1">
                <a:latin typeface="Palatino Linotype" pitchFamily="18" charset="0"/>
              </a:rPr>
              <a:t>дивертикулуму</a:t>
            </a:r>
            <a:r>
              <a:rPr lang="x-none" sz="2200" dirty="0">
                <a:latin typeface="Palatino Linotype" pitchFamily="18" charset="0"/>
              </a:rPr>
              <a:t> може настати </a:t>
            </a:r>
            <a:r>
              <a:rPr lang="x-none" sz="2200" dirty="0" err="1">
                <a:latin typeface="Palatino Linotype" pitchFamily="18" charset="0"/>
              </a:rPr>
              <a:t>улкус</a:t>
            </a:r>
            <a:r>
              <a:rPr lang="x-none" sz="2200" dirty="0">
                <a:latin typeface="Palatino Linotype" pitchFamily="18" charset="0"/>
              </a:rPr>
              <a:t> с компликацијама као што су  крварење или перфорација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2200" dirty="0">
                <a:latin typeface="Palatino Linotype" pitchFamily="18" charset="0"/>
              </a:rPr>
              <a:t>Дијагноза се поставља при </a:t>
            </a:r>
            <a:r>
              <a:rPr lang="x-none" sz="2200" dirty="0" err="1">
                <a:latin typeface="Palatino Linotype" pitchFamily="18" charset="0"/>
              </a:rPr>
              <a:t>ендоскопском</a:t>
            </a:r>
            <a:r>
              <a:rPr lang="x-none" sz="2200" dirty="0">
                <a:latin typeface="Palatino Linotype" pitchFamily="18" charset="0"/>
              </a:rPr>
              <a:t> прегледу као случајни, узгредни  налаз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2200" dirty="0">
                <a:latin typeface="Palatino Linotype" pitchFamily="18" charset="0"/>
              </a:rPr>
              <a:t>Лечење је усмерено на лечење поремећаја </a:t>
            </a:r>
            <a:r>
              <a:rPr lang="x-none" sz="2200" dirty="0" err="1">
                <a:latin typeface="Palatino Linotype" pitchFamily="18" charset="0"/>
              </a:rPr>
              <a:t>мотилитета</a:t>
            </a:r>
            <a:r>
              <a:rPr lang="x-none" sz="2200" dirty="0">
                <a:latin typeface="Palatino Linotype" pitchFamily="18" charset="0"/>
              </a:rPr>
              <a:t>, који је и одговоран за настанак </a:t>
            </a:r>
            <a:r>
              <a:rPr lang="x-none" sz="2200" dirty="0" err="1">
                <a:latin typeface="Palatino Linotype" pitchFamily="18" charset="0"/>
              </a:rPr>
              <a:t>дивертикулума</a:t>
            </a:r>
            <a:endParaRPr lang="x-none" sz="2200" dirty="0">
              <a:latin typeface="Palatino Linotype" pitchFamily="18" charset="0"/>
            </a:endParaRPr>
          </a:p>
          <a:p>
            <a:pPr>
              <a:lnSpc>
                <a:spcPct val="160000"/>
              </a:lnSpc>
              <a:buFont typeface="Wingdings" pitchFamily="2" charset="2"/>
              <a:buChar char="v"/>
            </a:pPr>
            <a:r>
              <a:rPr lang="x-none" sz="2200" dirty="0">
                <a:latin typeface="Palatino Linotype" pitchFamily="18" charset="0"/>
              </a:rPr>
              <a:t>У случајевима тешке </a:t>
            </a:r>
            <a:r>
              <a:rPr lang="x-none" sz="2200" dirty="0" err="1">
                <a:latin typeface="Palatino Linotype" pitchFamily="18" charset="0"/>
              </a:rPr>
              <a:t>дисфагије</a:t>
            </a:r>
            <a:r>
              <a:rPr lang="x-none" sz="2200" dirty="0">
                <a:latin typeface="Palatino Linotype" pitchFamily="18" charset="0"/>
              </a:rPr>
              <a:t>-хирургија</a:t>
            </a:r>
            <a:endParaRPr lang="en-US" sz="22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endParaRPr lang="en-US" sz="18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437148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839200" cy="487362"/>
          </a:xfrm>
        </p:spPr>
        <p:txBody>
          <a:bodyPr>
            <a:noAutofit/>
          </a:bodyPr>
          <a:lstStyle/>
          <a:p>
            <a:r>
              <a:rPr lang="x-none" sz="2400" b="1" dirty="0">
                <a:latin typeface="Palatino Linotype" pitchFamily="18" charset="0"/>
              </a:rPr>
              <a:t>Епифренични или супрадијафрагмални </a:t>
            </a:r>
            <a:br>
              <a:rPr lang="x-none" sz="2400" b="1" dirty="0">
                <a:latin typeface="Palatino Linotype" pitchFamily="18" charset="0"/>
              </a:rPr>
            </a:br>
            <a:r>
              <a:rPr lang="x-none" sz="2400" b="1" dirty="0">
                <a:latin typeface="Palatino Linotype" pitchFamily="18" charset="0"/>
              </a:rPr>
              <a:t>дивертикулуми</a:t>
            </a:r>
            <a:endParaRPr lang="en-US" sz="2400" b="1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62000"/>
            <a:ext cx="9144000" cy="51054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x-none" sz="1400" dirty="0">
                <a:latin typeface="Palatino Linotype" pitchFamily="18" charset="0"/>
              </a:rPr>
              <a:t>Смештени су у дисталних 10 центиметара једњака, непосредно изнад доњег </a:t>
            </a:r>
            <a:r>
              <a:rPr lang="x-none" sz="1400" dirty="0" err="1">
                <a:latin typeface="Palatino Linotype" pitchFamily="18" charset="0"/>
              </a:rPr>
              <a:t>езофагеалног</a:t>
            </a:r>
            <a:r>
              <a:rPr lang="x-none" sz="1400" dirty="0">
                <a:latin typeface="Palatino Linotype" pitchFamily="18" charset="0"/>
              </a:rPr>
              <a:t> </a:t>
            </a:r>
            <a:r>
              <a:rPr lang="x-none" sz="1400" dirty="0" err="1">
                <a:latin typeface="Palatino Linotype" pitchFamily="18" charset="0"/>
              </a:rPr>
              <a:t>сфинктера</a:t>
            </a:r>
            <a:endParaRPr lang="x-none" sz="14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400" dirty="0">
                <a:latin typeface="Palatino Linotype" pitchFamily="18" charset="0"/>
              </a:rPr>
              <a:t>Настају због појачане моторике и поремећаја релаксације доњег </a:t>
            </a:r>
            <a:r>
              <a:rPr lang="x-none" sz="1400" dirty="0" err="1">
                <a:latin typeface="Palatino Linotype" pitchFamily="18" charset="0"/>
              </a:rPr>
              <a:t>езофагеалног</a:t>
            </a:r>
            <a:r>
              <a:rPr lang="x-none" sz="1400" dirty="0">
                <a:latin typeface="Palatino Linotype" pitchFamily="18" charset="0"/>
              </a:rPr>
              <a:t> </a:t>
            </a:r>
            <a:r>
              <a:rPr lang="x-none" sz="1400" dirty="0" err="1">
                <a:latin typeface="Palatino Linotype" pitchFamily="18" charset="0"/>
              </a:rPr>
              <a:t>сфинктера</a:t>
            </a:r>
            <a:endParaRPr lang="x-none" sz="14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400" dirty="0">
                <a:latin typeface="Palatino Linotype" pitchFamily="18" charset="0"/>
              </a:rPr>
              <a:t>Рефлуксни езофагитис доприноси њиховом настанку</a:t>
            </a:r>
          </a:p>
          <a:p>
            <a:pPr>
              <a:lnSpc>
                <a:spcPct val="150000"/>
              </a:lnSpc>
            </a:pPr>
            <a:r>
              <a:rPr lang="x-none" sz="1400" dirty="0">
                <a:latin typeface="Palatino Linotype" pitchFamily="18" charset="0"/>
              </a:rPr>
              <a:t>Обично протичу асимптоматски, ретко се јавља </a:t>
            </a:r>
            <a:r>
              <a:rPr lang="x-none" sz="1400" dirty="0" err="1">
                <a:latin typeface="Palatino Linotype" pitchFamily="18" charset="0"/>
              </a:rPr>
              <a:t>карцином</a:t>
            </a:r>
            <a:endParaRPr lang="x-none" sz="14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400" dirty="0">
                <a:latin typeface="Palatino Linotype" pitchFamily="18" charset="0"/>
              </a:rPr>
              <a:t>Дијагноза се поставља радиографијом плућа, где се дивертикулуми виде као маса с нивоима ваздух</a:t>
            </a:r>
            <a:r>
              <a:rPr lang="en-US" sz="1400" dirty="0">
                <a:latin typeface="Palatino Linotype" pitchFamily="18" charset="0"/>
              </a:rPr>
              <a:t>/</a:t>
            </a:r>
            <a:r>
              <a:rPr lang="x-none" sz="1400" dirty="0">
                <a:latin typeface="Palatino Linotype" pitchFamily="18" charset="0"/>
              </a:rPr>
              <a:t>течност</a:t>
            </a:r>
          </a:p>
          <a:p>
            <a:pPr>
              <a:lnSpc>
                <a:spcPct val="150000"/>
              </a:lnSpc>
            </a:pPr>
            <a:r>
              <a:rPr lang="x-none" sz="1400" dirty="0">
                <a:latin typeface="Palatino Linotype" pitchFamily="18" charset="0"/>
              </a:rPr>
              <a:t>Ендоскопски преглед је индикован када се сумња на </a:t>
            </a:r>
            <a:r>
              <a:rPr lang="x-none" sz="1400" dirty="0" err="1">
                <a:latin typeface="Palatino Linotype" pitchFamily="18" charset="0"/>
              </a:rPr>
              <a:t>карцином</a:t>
            </a:r>
            <a:endParaRPr lang="x-none" sz="14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400" dirty="0">
                <a:latin typeface="Palatino Linotype" pitchFamily="18" charset="0"/>
              </a:rPr>
              <a:t>Лечење је хируршко код </a:t>
            </a:r>
            <a:r>
              <a:rPr lang="x-none" sz="1400" dirty="0" err="1">
                <a:latin typeface="Palatino Linotype" pitchFamily="18" charset="0"/>
              </a:rPr>
              <a:t>симптоматских</a:t>
            </a:r>
            <a:r>
              <a:rPr lang="x-none" sz="1400" dirty="0">
                <a:latin typeface="Palatino Linotype" pitchFamily="18" charset="0"/>
              </a:rPr>
              <a:t> </a:t>
            </a:r>
            <a:r>
              <a:rPr lang="x-none" sz="1400" dirty="0" err="1">
                <a:latin typeface="Palatino Linotype" pitchFamily="18" charset="0"/>
              </a:rPr>
              <a:t>дивертикулума</a:t>
            </a:r>
            <a:endParaRPr lang="x-none" sz="1400" dirty="0">
              <a:latin typeface="Palatino Linotype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9848" y="3657600"/>
            <a:ext cx="9067800" cy="29392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x-none" sz="2400" b="1" dirty="0" err="1">
                <a:latin typeface="Palatino Linotype" pitchFamily="18" charset="0"/>
              </a:rPr>
              <a:t>Интрамурални</a:t>
            </a:r>
            <a:r>
              <a:rPr lang="x-none" sz="2400" b="1" dirty="0">
                <a:latin typeface="Palatino Linotype" pitchFamily="18" charset="0"/>
              </a:rPr>
              <a:t> </a:t>
            </a:r>
            <a:r>
              <a:rPr lang="x-none" sz="2400" b="1" dirty="0" err="1">
                <a:latin typeface="Palatino Linotype" pitchFamily="18" charset="0"/>
              </a:rPr>
              <a:t>псеудодивертикулуми</a:t>
            </a:r>
            <a:endParaRPr lang="x-none" sz="2400" b="1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400" dirty="0">
                <a:latin typeface="Palatino Linotype" pitchFamily="18" charset="0"/>
              </a:rPr>
              <a:t>Долази до стварања малих </a:t>
            </a:r>
            <a:r>
              <a:rPr lang="x-none" sz="1400" dirty="0" err="1">
                <a:latin typeface="Palatino Linotype" pitchFamily="18" charset="0"/>
              </a:rPr>
              <a:t>псеудодивертикулума</a:t>
            </a:r>
            <a:r>
              <a:rPr lang="x-none" sz="1400" dirty="0">
                <a:latin typeface="Palatino Linotype" pitchFamily="18" charset="0"/>
              </a:rPr>
              <a:t> у зиду једњака који настају </a:t>
            </a:r>
            <a:r>
              <a:rPr lang="x-none" sz="1400" dirty="0" err="1">
                <a:latin typeface="Palatino Linotype" pitchFamily="18" charset="0"/>
              </a:rPr>
              <a:t>дилатацијом</a:t>
            </a:r>
            <a:r>
              <a:rPr lang="x-none" sz="1400" dirty="0">
                <a:latin typeface="Palatino Linotype" pitchFamily="18" charset="0"/>
              </a:rPr>
              <a:t> изводних канала </a:t>
            </a:r>
            <a:r>
              <a:rPr lang="x-none" sz="1400" dirty="0" err="1">
                <a:latin typeface="Palatino Linotype" pitchFamily="18" charset="0"/>
              </a:rPr>
              <a:t>субмукозних</a:t>
            </a:r>
            <a:r>
              <a:rPr lang="x-none" sz="1400" dirty="0">
                <a:latin typeface="Palatino Linotype" pitchFamily="18" charset="0"/>
              </a:rPr>
              <a:t> жлезда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400" dirty="0">
                <a:latin typeface="Palatino Linotype" pitchFamily="18" charset="0"/>
              </a:rPr>
              <a:t>Етиологија није позната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400" dirty="0">
                <a:latin typeface="Palatino Linotype" pitchFamily="18" charset="0"/>
              </a:rPr>
              <a:t>Неки болесници су имали корозивну повреду једњака, а код 50% је нађена </a:t>
            </a:r>
            <a:r>
              <a:rPr lang="x-none" sz="1400" dirty="0" err="1">
                <a:latin typeface="Palatino Linotype" pitchFamily="18" charset="0"/>
              </a:rPr>
              <a:t>кандидијаза</a:t>
            </a:r>
            <a:endParaRPr lang="x-none" sz="1400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400" dirty="0">
                <a:latin typeface="Palatino Linotype" pitchFamily="18" charset="0"/>
              </a:rPr>
              <a:t>Клиничком сликом  доминира </a:t>
            </a:r>
            <a:r>
              <a:rPr lang="x-none" sz="1400" dirty="0" err="1">
                <a:latin typeface="Palatino Linotype" pitchFamily="18" charset="0"/>
              </a:rPr>
              <a:t>дисфагија</a:t>
            </a:r>
            <a:r>
              <a:rPr lang="x-none" sz="1400" dirty="0">
                <a:latin typeface="Palatino Linotype" pitchFamily="18" charset="0"/>
              </a:rPr>
              <a:t> и горушица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400" dirty="0">
                <a:latin typeface="Palatino Linotype" pitchFamily="18" charset="0"/>
              </a:rPr>
              <a:t>Дијагноза се поставља </a:t>
            </a:r>
            <a:r>
              <a:rPr lang="x-none" sz="1400" dirty="0" err="1">
                <a:latin typeface="Palatino Linotype" pitchFamily="18" charset="0"/>
              </a:rPr>
              <a:t>ендоскопским</a:t>
            </a:r>
            <a:r>
              <a:rPr lang="x-none" sz="1400" dirty="0">
                <a:latin typeface="Palatino Linotype" pitchFamily="18" charset="0"/>
              </a:rPr>
              <a:t> и </a:t>
            </a:r>
            <a:r>
              <a:rPr lang="x-none" sz="1400" dirty="0" err="1">
                <a:latin typeface="Palatino Linotype" pitchFamily="18" charset="0"/>
              </a:rPr>
              <a:t>радиографским</a:t>
            </a:r>
            <a:r>
              <a:rPr lang="x-none" sz="1400" dirty="0">
                <a:latin typeface="Palatino Linotype" pitchFamily="18" charset="0"/>
              </a:rPr>
              <a:t> прегледом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400" dirty="0">
                <a:latin typeface="Palatino Linotype" pitchFamily="18" charset="0"/>
              </a:rPr>
              <a:t>Лечење</a:t>
            </a:r>
            <a:r>
              <a:rPr lang="en-US" sz="1400" dirty="0">
                <a:latin typeface="Palatino Linotype" pitchFamily="18" charset="0"/>
              </a:rPr>
              <a:t>:</a:t>
            </a:r>
            <a:r>
              <a:rPr lang="x-none" sz="1400" dirty="0">
                <a:latin typeface="Palatino Linotype" pitchFamily="18" charset="0"/>
              </a:rPr>
              <a:t> </a:t>
            </a:r>
            <a:r>
              <a:rPr lang="x-none" sz="1400" dirty="0" err="1">
                <a:latin typeface="Palatino Linotype" pitchFamily="18" charset="0"/>
              </a:rPr>
              <a:t>смањењ</a:t>
            </a:r>
            <a:r>
              <a:rPr lang="en-US" sz="1400" dirty="0">
                <a:latin typeface="Palatino Linotype" pitchFamily="18" charset="0"/>
              </a:rPr>
              <a:t>e</a:t>
            </a:r>
            <a:r>
              <a:rPr lang="x-none" sz="1400" dirty="0">
                <a:latin typeface="Palatino Linotype" pitchFamily="18" charset="0"/>
              </a:rPr>
              <a:t> тегоба код </a:t>
            </a:r>
            <a:r>
              <a:rPr lang="x-none" sz="1400" dirty="0" err="1">
                <a:latin typeface="Palatino Linotype" pitchFamily="18" charset="0"/>
              </a:rPr>
              <a:t>езофагитиса</a:t>
            </a:r>
            <a:r>
              <a:rPr lang="x-none" sz="1400" dirty="0">
                <a:latin typeface="Palatino Linotype" pitchFamily="18" charset="0"/>
              </a:rPr>
              <a:t>, </a:t>
            </a:r>
            <a:r>
              <a:rPr lang="x-none" sz="1400" dirty="0" err="1">
                <a:latin typeface="Palatino Linotype" pitchFamily="18" charset="0"/>
              </a:rPr>
              <a:t>дилатација</a:t>
            </a:r>
            <a:r>
              <a:rPr lang="x-none" sz="1400" dirty="0">
                <a:latin typeface="Palatino Linotype" pitchFamily="18" charset="0"/>
              </a:rPr>
              <a:t> </a:t>
            </a:r>
            <a:r>
              <a:rPr lang="x-none" sz="1400" dirty="0" err="1">
                <a:latin typeface="Palatino Linotype" pitchFamily="18" charset="0"/>
              </a:rPr>
              <a:t>стриктура</a:t>
            </a:r>
            <a:r>
              <a:rPr lang="x-none" sz="1400" dirty="0">
                <a:latin typeface="Palatino Linotype" pitchFamily="18" charset="0"/>
              </a:rPr>
              <a:t>, лечење </a:t>
            </a:r>
            <a:r>
              <a:rPr lang="x-none" sz="1400" dirty="0" err="1">
                <a:latin typeface="Palatino Linotype" pitchFamily="18" charset="0"/>
              </a:rPr>
              <a:t>кандидијазе</a:t>
            </a:r>
            <a:endParaRPr lang="en-US" sz="1400" dirty="0">
              <a:latin typeface="Palatino Linotype" pitchFamily="18" charset="0"/>
            </a:endParaRPr>
          </a:p>
          <a:p>
            <a:endParaRPr lang="x-none" sz="1400" dirty="0"/>
          </a:p>
        </p:txBody>
      </p:sp>
    </p:spTree>
    <p:extLst>
      <p:ext uri="{BB962C8B-B14F-4D97-AF65-F5344CB8AC3E}">
        <p14:creationId xmlns:p14="http://schemas.microsoft.com/office/powerpoint/2010/main" val="39469614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38100"/>
            <a:ext cx="8991600" cy="66018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Узроци </a:t>
            </a:r>
            <a:r>
              <a:rPr lang="x-none" b="1" dirty="0" err="1">
                <a:latin typeface="Palatino Linotype" pitchFamily="18" charset="0"/>
              </a:rPr>
              <a:t>ахализије</a:t>
            </a:r>
            <a:r>
              <a:rPr lang="x-none" b="1" dirty="0">
                <a:latin typeface="Palatino Linotype" pitchFamily="18" charset="0"/>
              </a:rPr>
              <a:t>: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b="1" dirty="0">
                <a:latin typeface="Palatino Linotype" pitchFamily="18" charset="0"/>
              </a:rPr>
              <a:t>Наследни фактор</a:t>
            </a:r>
            <a:r>
              <a:rPr lang="x-none" dirty="0">
                <a:latin typeface="Palatino Linotype" pitchFamily="18" charset="0"/>
              </a:rPr>
              <a:t>-2% болесника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b="1" dirty="0" err="1">
                <a:latin typeface="Palatino Linotype" pitchFamily="18" charset="0"/>
              </a:rPr>
              <a:t>Аутоимунска</a:t>
            </a:r>
            <a:r>
              <a:rPr lang="x-none" b="1" dirty="0">
                <a:latin typeface="Palatino Linotype" pitchFamily="18" charset="0"/>
              </a:rPr>
              <a:t> етиологија-</a:t>
            </a:r>
            <a:r>
              <a:rPr lang="x-none" dirty="0" err="1">
                <a:latin typeface="Palatino Linotype" pitchFamily="18" charset="0"/>
              </a:rPr>
              <a:t>моноцитна</a:t>
            </a:r>
            <a:r>
              <a:rPr lang="x-none" dirty="0">
                <a:latin typeface="Palatino Linotype" pitchFamily="18" charset="0"/>
              </a:rPr>
              <a:t> инфилтрација </a:t>
            </a:r>
            <a:r>
              <a:rPr lang="x-none" dirty="0" err="1">
                <a:latin typeface="Palatino Linotype" pitchFamily="18" charset="0"/>
              </a:rPr>
              <a:t>меинтеричког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плексуса</a:t>
            </a: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b="1" dirty="0">
                <a:latin typeface="Palatino Linotype" pitchFamily="18" charset="0"/>
              </a:rPr>
              <a:t>Инфективни фактори-</a:t>
            </a:r>
            <a:r>
              <a:rPr lang="x-none" dirty="0" err="1">
                <a:latin typeface="Palatino Linotype" pitchFamily="18" charset="0"/>
              </a:rPr>
              <a:t>особађање</a:t>
            </a:r>
            <a:r>
              <a:rPr lang="x-none" dirty="0">
                <a:latin typeface="Palatino Linotype" pitchFamily="18" charset="0"/>
              </a:rPr>
              <a:t> гама </a:t>
            </a:r>
            <a:r>
              <a:rPr lang="x-none" dirty="0" err="1">
                <a:latin typeface="Palatino Linotype" pitchFamily="18" charset="0"/>
              </a:rPr>
              <a:t>интреферона</a:t>
            </a:r>
            <a:r>
              <a:rPr lang="x-none" dirty="0">
                <a:latin typeface="Palatino Linotype" pitchFamily="18" charset="0"/>
              </a:rPr>
              <a:t> који индукује патолошку </a:t>
            </a:r>
            <a:r>
              <a:rPr lang="x-none" dirty="0" err="1">
                <a:latin typeface="Palatino Linotype" pitchFamily="18" charset="0"/>
              </a:rPr>
              <a:t>екпресију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антигена</a:t>
            </a:r>
            <a:r>
              <a:rPr lang="x-none" dirty="0">
                <a:latin typeface="Palatino Linotype" pitchFamily="18" charset="0"/>
              </a:rPr>
              <a:t> на нервно ткиво. </a:t>
            </a:r>
            <a:r>
              <a:rPr lang="x-none" dirty="0" err="1">
                <a:latin typeface="Palatino Linotype" pitchFamily="18" charset="0"/>
              </a:rPr>
              <a:t>Антиген</a:t>
            </a:r>
            <a:r>
              <a:rPr lang="x-none" dirty="0">
                <a:latin typeface="Palatino Linotype" pitchFamily="18" charset="0"/>
              </a:rPr>
              <a:t>: </a:t>
            </a:r>
            <a:r>
              <a:rPr lang="x-none" dirty="0" err="1">
                <a:latin typeface="Palatino Linotype" pitchFamily="18" charset="0"/>
              </a:rPr>
              <a:t>varicella</a:t>
            </a:r>
            <a:r>
              <a:rPr lang="x-none" dirty="0">
                <a:latin typeface="Palatino Linotype" pitchFamily="18" charset="0"/>
              </a:rPr>
              <a:t>-</a:t>
            </a:r>
            <a:r>
              <a:rPr lang="x-none" dirty="0" err="1">
                <a:latin typeface="Palatino Linotype" pitchFamily="18" charset="0"/>
              </a:rPr>
              <a:t>zoster</a:t>
            </a:r>
            <a:r>
              <a:rPr lang="x-none" dirty="0">
                <a:latin typeface="Palatino Linotype" pitchFamily="18" charset="0"/>
              </a:rPr>
              <a:t> (</a:t>
            </a:r>
            <a:r>
              <a:rPr lang="x-none" dirty="0" err="1">
                <a:latin typeface="Palatino Linotype" pitchFamily="18" charset="0"/>
              </a:rPr>
              <a:t>титар</a:t>
            </a:r>
            <a:r>
              <a:rPr lang="x-none" dirty="0">
                <a:latin typeface="Palatino Linotype" pitchFamily="18" charset="0"/>
              </a:rPr>
              <a:t> значајно виши код болесника са </a:t>
            </a:r>
            <a:r>
              <a:rPr lang="x-none" dirty="0" err="1">
                <a:latin typeface="Palatino Linotype" pitchFamily="18" charset="0"/>
              </a:rPr>
              <a:t>ахалазијом</a:t>
            </a:r>
            <a:r>
              <a:rPr lang="x-none" dirty="0">
                <a:latin typeface="Palatino Linotype" pitchFamily="18" charset="0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b="1" dirty="0">
                <a:latin typeface="Palatino Linotype" pitchFamily="18" charset="0"/>
              </a:rPr>
              <a:t>Неуролошке болести-</a:t>
            </a:r>
            <a:r>
              <a:rPr lang="x-none" dirty="0" err="1">
                <a:latin typeface="Palatino Linotype" pitchFamily="18" charset="0"/>
              </a:rPr>
              <a:t>Паркинсонизам</a:t>
            </a: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endParaRPr lang="x-none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Клиничка слика: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Постепено, 2 године до појаве тегоба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 err="1">
                <a:latin typeface="Palatino Linotype" pitchFamily="18" charset="0"/>
              </a:rPr>
              <a:t>Дисфагија</a:t>
            </a:r>
            <a:r>
              <a:rPr lang="x-none" dirty="0">
                <a:latin typeface="Palatino Linotype" pitchFamily="18" charset="0"/>
              </a:rPr>
              <a:t> (на чврсту храну и у различитом степену на течну), </a:t>
            </a:r>
            <a:r>
              <a:rPr lang="x-none" dirty="0" err="1">
                <a:latin typeface="Palatino Linotype" pitchFamily="18" charset="0"/>
              </a:rPr>
              <a:t>регургитација</a:t>
            </a:r>
            <a:r>
              <a:rPr lang="x-none" dirty="0">
                <a:latin typeface="Palatino Linotype" pitchFamily="18" charset="0"/>
              </a:rPr>
              <a:t>, болови у грудима, горушица, губитак у телесној тежини, </a:t>
            </a:r>
            <a:r>
              <a:rPr lang="x-none" dirty="0" err="1">
                <a:latin typeface="Palatino Linotype" pitchFamily="18" charset="0"/>
              </a:rPr>
              <a:t>аспирацијске</a:t>
            </a:r>
            <a:r>
              <a:rPr lang="x-none" dirty="0">
                <a:latin typeface="Palatino Linotype" pitchFamily="18" charset="0"/>
              </a:rPr>
              <a:t> пнеумоније, уношење веће количине течности у току оброка, специфични </a:t>
            </a:r>
            <a:r>
              <a:rPr lang="x-none" dirty="0" err="1">
                <a:latin typeface="Palatino Linotype" pitchFamily="18" charset="0"/>
              </a:rPr>
              <a:t>маневри</a:t>
            </a:r>
            <a:r>
              <a:rPr lang="x-none" dirty="0">
                <a:latin typeface="Palatino Linotype" pitchFamily="18" charset="0"/>
              </a:rPr>
              <a:t> (</a:t>
            </a:r>
            <a:r>
              <a:rPr lang="x-none" dirty="0" err="1">
                <a:latin typeface="Palatino Linotype" pitchFamily="18" charset="0"/>
              </a:rPr>
              <a:t>изравњавање</a:t>
            </a:r>
            <a:r>
              <a:rPr lang="x-none" dirty="0">
                <a:latin typeface="Palatino Linotype" pitchFamily="18" charset="0"/>
              </a:rPr>
              <a:t> леђа, подизање руку изнад главе, устајање у току оброка), </a:t>
            </a:r>
            <a:r>
              <a:rPr lang="x-none" dirty="0" err="1">
                <a:latin typeface="Palatino Linotype" pitchFamily="18" charset="0"/>
              </a:rPr>
              <a:t>диспнеја</a:t>
            </a:r>
            <a:r>
              <a:rPr lang="x-none" dirty="0">
                <a:latin typeface="Palatino Linotype" pitchFamily="18" charset="0"/>
              </a:rPr>
              <a:t> и </a:t>
            </a:r>
            <a:r>
              <a:rPr lang="x-none" dirty="0" err="1">
                <a:latin typeface="Palatino Linotype" pitchFamily="18" charset="0"/>
              </a:rPr>
              <a:t>стридор</a:t>
            </a:r>
            <a:r>
              <a:rPr lang="x-none" dirty="0">
                <a:latin typeface="Palatino Linotype" pitchFamily="18" charset="0"/>
              </a:rPr>
              <a:t> (компресија душника </a:t>
            </a:r>
            <a:r>
              <a:rPr lang="x-none" dirty="0" err="1">
                <a:latin typeface="Palatino Linotype" pitchFamily="18" charset="0"/>
              </a:rPr>
              <a:t>дилатираним</a:t>
            </a:r>
            <a:r>
              <a:rPr lang="x-none" dirty="0">
                <a:latin typeface="Palatino Linotype" pitchFamily="18" charset="0"/>
              </a:rPr>
              <a:t> једњаком)</a:t>
            </a:r>
          </a:p>
          <a:p>
            <a:pPr marL="285750" indent="-285750">
              <a:buFont typeface="Wingdings" pitchFamily="2" charset="2"/>
              <a:buChar char="v"/>
            </a:pP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106146442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x-none" sz="4000" b="1" dirty="0" err="1">
                <a:latin typeface="Palatino Linotype" pitchFamily="18" charset="0"/>
              </a:rPr>
              <a:t>Mallory</a:t>
            </a:r>
            <a:r>
              <a:rPr lang="x-none" sz="4000" b="1" dirty="0">
                <a:latin typeface="Palatino Linotype" pitchFamily="18" charset="0"/>
              </a:rPr>
              <a:t>-</a:t>
            </a:r>
            <a:r>
              <a:rPr lang="x-none" sz="4000" b="1" dirty="0" err="1">
                <a:latin typeface="Palatino Linotype" pitchFamily="18" charset="0"/>
              </a:rPr>
              <a:t>Weissov</a:t>
            </a:r>
            <a:r>
              <a:rPr lang="x-none" sz="4000" b="1" dirty="0">
                <a:latin typeface="Palatino Linotype" pitchFamily="18" charset="0"/>
              </a:rPr>
              <a:t> синдром</a:t>
            </a:r>
            <a:br>
              <a:rPr lang="x-none" sz="4000" b="1" dirty="0">
                <a:latin typeface="Palatino Linotype" pitchFamily="18" charset="0"/>
              </a:rPr>
            </a:br>
            <a:r>
              <a:rPr lang="x-none" sz="4000" b="1" dirty="0" err="1">
                <a:latin typeface="Palatino Linotype" pitchFamily="18" charset="0"/>
              </a:rPr>
              <a:t>Syndroma</a:t>
            </a:r>
            <a:r>
              <a:rPr lang="x-none" sz="4000" b="1" dirty="0">
                <a:latin typeface="Palatino Linotype" pitchFamily="18" charset="0"/>
              </a:rPr>
              <a:t> </a:t>
            </a:r>
            <a:r>
              <a:rPr lang="x-none" sz="4000" b="1" dirty="0" err="1">
                <a:latin typeface="Palatino Linotype" pitchFamily="18" charset="0"/>
              </a:rPr>
              <a:t>Mallory</a:t>
            </a:r>
            <a:r>
              <a:rPr lang="x-none" sz="4000" b="1" dirty="0">
                <a:latin typeface="Palatino Linotype" pitchFamily="18" charset="0"/>
              </a:rPr>
              <a:t>-</a:t>
            </a:r>
            <a:r>
              <a:rPr lang="x-none" sz="4000" b="1" dirty="0" err="1">
                <a:latin typeface="Palatino Linotype" pitchFamily="18" charset="0"/>
              </a:rPr>
              <a:t>Weis</a:t>
            </a:r>
            <a:endParaRPr lang="x-none" sz="4000" b="1" dirty="0">
              <a:latin typeface="Palatino Linotype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x-none" b="1" dirty="0" err="1">
                <a:solidFill>
                  <a:schemeClr val="tx1"/>
                </a:solidFill>
                <a:latin typeface="Palatino Linotype" pitchFamily="18" charset="0"/>
              </a:rPr>
              <a:t>Доц</a:t>
            </a:r>
            <a:r>
              <a:rPr lang="x-none" b="1" dirty="0">
                <a:solidFill>
                  <a:schemeClr val="tx1"/>
                </a:solidFill>
                <a:latin typeface="Palatino Linotype" pitchFamily="18" charset="0"/>
              </a:rPr>
              <a:t>. др Наташа Здравковић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2700" y="76200"/>
            <a:ext cx="694944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4900744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76200" y="228600"/>
            <a:ext cx="891540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x-none" b="1" dirty="0" err="1">
                <a:latin typeface="Palatino Linotype" pitchFamily="18" charset="0"/>
              </a:rPr>
              <a:t>Mallory</a:t>
            </a:r>
            <a:r>
              <a:rPr lang="x-none" b="1" dirty="0">
                <a:latin typeface="Palatino Linotype" pitchFamily="18" charset="0"/>
              </a:rPr>
              <a:t>-</a:t>
            </a:r>
            <a:r>
              <a:rPr lang="x-none" b="1" dirty="0" err="1">
                <a:latin typeface="Palatino Linotype" pitchFamily="18" charset="0"/>
              </a:rPr>
              <a:t>Weissov</a:t>
            </a:r>
            <a:r>
              <a:rPr lang="x-none" b="1" dirty="0">
                <a:latin typeface="Palatino Linotype" pitchFamily="18" charset="0"/>
              </a:rPr>
              <a:t> синдром </a:t>
            </a:r>
            <a:r>
              <a:rPr lang="x-none" dirty="0">
                <a:latin typeface="Palatino Linotype" pitchFamily="18" charset="0"/>
              </a:rPr>
              <a:t>представља присуство напрслина на зиду једњака, обично локализоване у пределу </a:t>
            </a:r>
            <a:r>
              <a:rPr lang="x-none" dirty="0" err="1">
                <a:latin typeface="Palatino Linotype" pitchFamily="18" charset="0"/>
              </a:rPr>
              <a:t>гастроезофагеалног</a:t>
            </a:r>
            <a:r>
              <a:rPr lang="x-none" dirty="0">
                <a:latin typeface="Palatino Linotype" pitchFamily="18" charset="0"/>
              </a:rPr>
              <a:t> споја, паралелно са уздужном осовином једњака</a:t>
            </a:r>
          </a:p>
          <a:p>
            <a:endParaRPr lang="x-none" dirty="0">
              <a:latin typeface="Palatino Linotype" pitchFamily="18" charset="0"/>
            </a:endParaRPr>
          </a:p>
          <a:p>
            <a:r>
              <a:rPr lang="x-none" b="1" dirty="0">
                <a:latin typeface="Palatino Linotype" pitchFamily="18" charset="0"/>
              </a:rPr>
              <a:t>ЕТИОЛОГИЈА: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стално повраћање (често код алкохоличара)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упорно подригивање и штуцање</a:t>
            </a:r>
          </a:p>
          <a:p>
            <a:endParaRPr lang="x-none" dirty="0">
              <a:latin typeface="Palatino Linotype" pitchFamily="18" charset="0"/>
            </a:endParaRPr>
          </a:p>
          <a:p>
            <a:r>
              <a:rPr lang="x-none" b="1" dirty="0">
                <a:latin typeface="Palatino Linotype" pitchFamily="18" charset="0"/>
              </a:rPr>
              <a:t>КЛИНИЧКО ИСПОЉАВАЊЕ: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слабије или јаче крварење (чешће)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болови испод грудне кости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гађење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подригивање</a:t>
            </a:r>
          </a:p>
          <a:p>
            <a:endParaRPr lang="x-none" dirty="0">
              <a:latin typeface="Palatino Linotype" pitchFamily="18" charset="0"/>
            </a:endParaRPr>
          </a:p>
          <a:p>
            <a:r>
              <a:rPr lang="x-none" b="1" dirty="0">
                <a:latin typeface="Palatino Linotype" pitchFamily="18" charset="0"/>
              </a:rPr>
              <a:t>ДИЈАГНОЗА: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x-none" dirty="0" err="1">
                <a:latin typeface="Palatino Linotype" pitchFamily="18" charset="0"/>
              </a:rPr>
              <a:t>ендоскопским</a:t>
            </a:r>
            <a:r>
              <a:rPr lang="x-none" dirty="0">
                <a:latin typeface="Palatino Linotype" pitchFamily="18" charset="0"/>
              </a:rPr>
              <a:t> прегледом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x-none" dirty="0" err="1">
                <a:latin typeface="Palatino Linotype" pitchFamily="18" charset="0"/>
              </a:rPr>
              <a:t>артериографијом</a:t>
            </a:r>
            <a:endParaRPr lang="x-none" dirty="0">
              <a:latin typeface="Palatino Linotype" pitchFamily="18" charset="0"/>
            </a:endParaRPr>
          </a:p>
          <a:p>
            <a:endParaRPr lang="x-none" dirty="0">
              <a:latin typeface="Palatino Linotype" pitchFamily="18" charset="0"/>
            </a:endParaRPr>
          </a:p>
          <a:p>
            <a:r>
              <a:rPr lang="x-none" b="1" dirty="0">
                <a:latin typeface="Palatino Linotype" pitchFamily="18" charset="0"/>
              </a:rPr>
              <a:t>ТЕРАПИЈА: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x-none" dirty="0" err="1">
                <a:latin typeface="Palatino Linotype" pitchFamily="18" charset="0"/>
              </a:rPr>
              <a:t>интравенска</a:t>
            </a:r>
            <a:r>
              <a:rPr lang="x-none" dirty="0">
                <a:latin typeface="Palatino Linotype" pitchFamily="18" charset="0"/>
              </a:rPr>
              <a:t> примена ИПП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x-none" dirty="0" err="1">
                <a:latin typeface="Palatino Linotype" pitchFamily="18" charset="0"/>
              </a:rPr>
              <a:t>трансендоскопска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ињекциона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хемостаза</a:t>
            </a:r>
            <a:endParaRPr lang="x-none" dirty="0">
              <a:latin typeface="Palatino Linotype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хирургија(лигатуре)</a:t>
            </a: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308587814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x-none" sz="3200" b="1" dirty="0">
                <a:latin typeface="Palatino Linotype" pitchFamily="18" charset="0"/>
              </a:rPr>
              <a:t>ТУМОРИ ЈЕДЊАКА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x-none" b="1" dirty="0" err="1">
                <a:solidFill>
                  <a:schemeClr val="tx1"/>
                </a:solidFill>
                <a:latin typeface="Palatino Linotype" pitchFamily="18" charset="0"/>
              </a:rPr>
              <a:t>Доц</a:t>
            </a:r>
            <a:r>
              <a:rPr lang="x-none" b="1" dirty="0">
                <a:solidFill>
                  <a:schemeClr val="tx1"/>
                </a:solidFill>
                <a:latin typeface="Palatino Linotype" pitchFamily="18" charset="0"/>
              </a:rPr>
              <a:t>. др Наташа Здравковић</a:t>
            </a:r>
          </a:p>
          <a:p>
            <a:endParaRPr lang="x-none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2700" y="76200"/>
            <a:ext cx="694944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5990402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228600"/>
            <a:ext cx="444544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sz="2800" b="1" dirty="0">
                <a:latin typeface="Palatino Linotype" pitchFamily="18" charset="0"/>
              </a:rPr>
              <a:t>Подела тумора једњака</a:t>
            </a:r>
          </a:p>
          <a:p>
            <a:endParaRPr lang="x-none" dirty="0"/>
          </a:p>
          <a:p>
            <a:endParaRPr lang="x-none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1776539"/>
              </p:ext>
            </p:extLst>
          </p:nvPr>
        </p:nvGraphicFramePr>
        <p:xfrm>
          <a:off x="1524000" y="1397000"/>
          <a:ext cx="6096000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x-none" dirty="0">
                          <a:latin typeface="Palatino Linotype" pitchFamily="18" charset="0"/>
                        </a:rPr>
                        <a:t>Малигни тумори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dirty="0" err="1">
                          <a:latin typeface="Palatino Linotype" pitchFamily="18" charset="0"/>
                        </a:rPr>
                        <a:t>Бенигни</a:t>
                      </a:r>
                      <a:r>
                        <a:rPr lang="x-none" dirty="0">
                          <a:latin typeface="Palatino Linotype" pitchFamily="18" charset="0"/>
                        </a:rPr>
                        <a:t> тумори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 err="1">
                          <a:latin typeface="Palatino Linotype" pitchFamily="18" charset="0"/>
                        </a:rPr>
                        <a:t>Планоцелуларни</a:t>
                      </a:r>
                      <a:r>
                        <a:rPr lang="x-none" dirty="0">
                          <a:latin typeface="Palatino Linotype" pitchFamily="18" charset="0"/>
                        </a:rPr>
                        <a:t> </a:t>
                      </a:r>
                      <a:r>
                        <a:rPr lang="x-none" dirty="0" err="1">
                          <a:latin typeface="Palatino Linotype" pitchFamily="18" charset="0"/>
                        </a:rPr>
                        <a:t>карцином</a:t>
                      </a:r>
                      <a:endParaRPr lang="x-none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dirty="0" err="1">
                          <a:latin typeface="Palatino Linotype" pitchFamily="18" charset="0"/>
                        </a:rPr>
                        <a:t>Планоцелуларни</a:t>
                      </a:r>
                      <a:r>
                        <a:rPr lang="x-none" dirty="0">
                          <a:latin typeface="Palatino Linotype" pitchFamily="18" charset="0"/>
                        </a:rPr>
                        <a:t> </a:t>
                      </a:r>
                      <a:r>
                        <a:rPr lang="x-none" dirty="0" err="1">
                          <a:latin typeface="Palatino Linotype" pitchFamily="18" charset="0"/>
                        </a:rPr>
                        <a:t>папиломи</a:t>
                      </a:r>
                      <a:endParaRPr lang="x-none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 err="1">
                          <a:latin typeface="Palatino Linotype" pitchFamily="18" charset="0"/>
                        </a:rPr>
                        <a:t>Аденокарцином</a:t>
                      </a:r>
                      <a:endParaRPr lang="x-none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dirty="0" err="1">
                          <a:latin typeface="Palatino Linotype" pitchFamily="18" charset="0"/>
                        </a:rPr>
                        <a:t>Сумбукозни</a:t>
                      </a:r>
                      <a:r>
                        <a:rPr lang="x-none" dirty="0">
                          <a:latin typeface="Palatino Linotype" pitchFamily="18" charset="0"/>
                        </a:rPr>
                        <a:t> тумори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 err="1">
                          <a:latin typeface="Palatino Linotype" pitchFamily="18" charset="0"/>
                        </a:rPr>
                        <a:t>Епителни</a:t>
                      </a:r>
                      <a:r>
                        <a:rPr lang="x-none" dirty="0">
                          <a:latin typeface="Palatino Linotype" pitchFamily="18" charset="0"/>
                        </a:rPr>
                        <a:t> тумори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x-none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 err="1">
                          <a:latin typeface="Palatino Linotype" pitchFamily="18" charset="0"/>
                        </a:rPr>
                        <a:t>Метастатски</a:t>
                      </a:r>
                      <a:r>
                        <a:rPr lang="x-none" dirty="0">
                          <a:latin typeface="Palatino Linotype" pitchFamily="18" charset="0"/>
                        </a:rPr>
                        <a:t> тумори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x-none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" name="Left Brace 3"/>
          <p:cNvSpPr/>
          <p:nvPr/>
        </p:nvSpPr>
        <p:spPr>
          <a:xfrm>
            <a:off x="1408817" y="1752600"/>
            <a:ext cx="155448" cy="9144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5" name="TextBox 4"/>
          <p:cNvSpPr txBox="1"/>
          <p:nvPr/>
        </p:nvSpPr>
        <p:spPr>
          <a:xfrm>
            <a:off x="864627" y="1961634"/>
            <a:ext cx="609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dirty="0">
                <a:latin typeface="Palatino Linotype" pitchFamily="18" charset="0"/>
              </a:rPr>
              <a:t>95%</a:t>
            </a:r>
          </a:p>
        </p:txBody>
      </p:sp>
    </p:spTree>
    <p:extLst>
      <p:ext uri="{BB962C8B-B14F-4D97-AF65-F5344CB8AC3E}">
        <p14:creationId xmlns:p14="http://schemas.microsoft.com/office/powerpoint/2010/main" val="150026924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8915400" cy="66479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b="1" dirty="0">
                <a:solidFill>
                  <a:srgbClr val="FF0000"/>
                </a:solidFill>
                <a:latin typeface="Palatino Linotype" pitchFamily="18" charset="0"/>
              </a:rPr>
              <a:t>ПЛАНОЦЕЛУЛАРНИ КАРЦИНОМ</a:t>
            </a:r>
          </a:p>
          <a:p>
            <a:pPr>
              <a:lnSpc>
                <a:spcPct val="150000"/>
              </a:lnSpc>
            </a:pPr>
            <a:r>
              <a:rPr lang="x-none" sz="1600" b="1" dirty="0">
                <a:latin typeface="Palatino Linotype" pitchFamily="18" charset="0"/>
              </a:rPr>
              <a:t>Етиологија: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>
                <a:latin typeface="Palatino Linotype" pitchFamily="18" charset="0"/>
              </a:rPr>
              <a:t>Конзумирање </a:t>
            </a:r>
            <a:r>
              <a:rPr lang="x-none" sz="1600" dirty="0" err="1">
                <a:latin typeface="Palatino Linotype" pitchFamily="18" charset="0"/>
              </a:rPr>
              <a:t>нитрозоамина</a:t>
            </a:r>
            <a:r>
              <a:rPr lang="x-none" sz="1600" dirty="0">
                <a:latin typeface="Palatino Linotype" pitchFamily="18" charset="0"/>
              </a:rPr>
              <a:t> и недостатак воћа и поврћа у исхрани, </a:t>
            </a:r>
            <a:r>
              <a:rPr lang="x-none" sz="1600" dirty="0" err="1">
                <a:latin typeface="Palatino Linotype" pitchFamily="18" charset="0"/>
              </a:rPr>
              <a:t>алокохолизам</a:t>
            </a:r>
            <a:r>
              <a:rPr lang="x-none" sz="1600" dirty="0">
                <a:latin typeface="Palatino Linotype" pitchFamily="18" charset="0"/>
              </a:rPr>
              <a:t>  (дозна зависност) и пушење (дуван садржи веће количине </a:t>
            </a:r>
            <a:r>
              <a:rPr lang="x-none" sz="1600" dirty="0" err="1">
                <a:latin typeface="Palatino Linotype" pitchFamily="18" charset="0"/>
              </a:rPr>
              <a:t>нитрозоамина</a:t>
            </a:r>
            <a:r>
              <a:rPr lang="x-none" sz="1600" dirty="0">
                <a:latin typeface="Palatino Linotype" pitchFamily="18" charset="0"/>
              </a:rPr>
              <a:t>), конзумирање животињских мати, свињетине, маслаца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 err="1">
                <a:latin typeface="Palatino Linotype" pitchFamily="18" charset="0"/>
              </a:rPr>
              <a:t>Линолеинска</a:t>
            </a:r>
            <a:r>
              <a:rPr lang="x-none" sz="1600" dirty="0">
                <a:latin typeface="Palatino Linotype" pitchFamily="18" charset="0"/>
              </a:rPr>
              <a:t> киселина у </a:t>
            </a:r>
            <a:r>
              <a:rPr lang="x-none" sz="1600" dirty="0" err="1">
                <a:latin typeface="Palatino Linotype" pitchFamily="18" charset="0"/>
              </a:rPr>
              <a:t>цералијама</a:t>
            </a:r>
            <a:r>
              <a:rPr lang="x-none" sz="1600" dirty="0">
                <a:latin typeface="Palatino Linotype" pitchFamily="18" charset="0"/>
              </a:rPr>
              <a:t> (</a:t>
            </a:r>
            <a:r>
              <a:rPr lang="x-none" sz="1600" dirty="0" err="1">
                <a:latin typeface="Palatino Linotype" pitchFamily="18" charset="0"/>
              </a:rPr>
              <a:t>прекурсор</a:t>
            </a:r>
            <a:r>
              <a:rPr lang="x-none" sz="1600" dirty="0">
                <a:latin typeface="Palatino Linotype" pitchFamily="18" charset="0"/>
              </a:rPr>
              <a:t> синтезе желудачних </a:t>
            </a:r>
            <a:r>
              <a:rPr lang="x-none" sz="1600" dirty="0" err="1">
                <a:latin typeface="Palatino Linotype" pitchFamily="18" charset="0"/>
              </a:rPr>
              <a:t>простагландина</a:t>
            </a:r>
            <a:r>
              <a:rPr lang="x-none" sz="1600" dirty="0">
                <a:latin typeface="Palatino Linotype" pitchFamily="18" charset="0"/>
              </a:rPr>
              <a:t> Е2..</a:t>
            </a:r>
            <a:r>
              <a:rPr lang="x-none" sz="1600" dirty="0" err="1">
                <a:latin typeface="Palatino Linotype" pitchFamily="18" charset="0"/>
              </a:rPr>
              <a:t>релаксирају</a:t>
            </a:r>
            <a:r>
              <a:rPr lang="x-none" sz="1600" dirty="0">
                <a:latin typeface="Palatino Linotype" pitchFamily="18" charset="0"/>
              </a:rPr>
              <a:t> </a:t>
            </a:r>
            <a:r>
              <a:rPr lang="x-none" sz="1600" dirty="0" err="1">
                <a:latin typeface="Palatino Linotype" pitchFamily="18" charset="0"/>
              </a:rPr>
              <a:t>пилорус</a:t>
            </a:r>
            <a:r>
              <a:rPr lang="x-none" sz="1600" dirty="0">
                <a:latin typeface="Palatino Linotype" pitchFamily="18" charset="0"/>
              </a:rPr>
              <a:t> и смањују тонус доњег </a:t>
            </a:r>
            <a:r>
              <a:rPr lang="x-none" sz="1600" dirty="0" err="1">
                <a:latin typeface="Palatino Linotype" pitchFamily="18" charset="0"/>
              </a:rPr>
              <a:t>сфинктера</a:t>
            </a:r>
            <a:r>
              <a:rPr lang="x-none" sz="1600" dirty="0">
                <a:latin typeface="Palatino Linotype" pitchFamily="18" charset="0"/>
              </a:rPr>
              <a:t> једњака…</a:t>
            </a:r>
            <a:r>
              <a:rPr lang="x-none" sz="1600" dirty="0" err="1">
                <a:latin typeface="Palatino Linotype" pitchFamily="18" charset="0"/>
              </a:rPr>
              <a:t>рефлукс</a:t>
            </a:r>
            <a:r>
              <a:rPr lang="x-none" sz="1600" dirty="0">
                <a:latin typeface="Palatino Linotype" pitchFamily="18" charset="0"/>
              </a:rPr>
              <a:t> садржаја из дванаестопалачног црева и желуца и једњак…</a:t>
            </a:r>
            <a:r>
              <a:rPr lang="x-none" sz="1600" dirty="0" err="1">
                <a:latin typeface="Palatino Linotype" pitchFamily="18" charset="0"/>
              </a:rPr>
              <a:t>диспластичне</a:t>
            </a:r>
            <a:r>
              <a:rPr lang="x-none" sz="1600" dirty="0">
                <a:latin typeface="Palatino Linotype" pitchFamily="18" charset="0"/>
              </a:rPr>
              <a:t> промене…</a:t>
            </a:r>
            <a:r>
              <a:rPr lang="x-none" sz="1600" dirty="0" err="1">
                <a:latin typeface="Palatino Linotype" pitchFamily="18" charset="0"/>
              </a:rPr>
              <a:t>карцином</a:t>
            </a:r>
            <a:r>
              <a:rPr lang="x-none" sz="1600" dirty="0">
                <a:latin typeface="Palatino Linotype" pitchFamily="18" charset="0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 err="1">
                <a:latin typeface="Palatino Linotype" pitchFamily="18" charset="0"/>
              </a:rPr>
              <a:t>Ахалазија</a:t>
            </a:r>
            <a:r>
              <a:rPr lang="x-none" sz="1600" dirty="0">
                <a:latin typeface="Palatino Linotype" pitchFamily="18" charset="0"/>
              </a:rPr>
              <a:t> и </a:t>
            </a:r>
            <a:r>
              <a:rPr lang="x-none" sz="1600" dirty="0" err="1">
                <a:latin typeface="Palatino Linotype" pitchFamily="18" charset="0"/>
              </a:rPr>
              <a:t>стриктуре</a:t>
            </a:r>
            <a:r>
              <a:rPr lang="x-none" sz="1600" dirty="0">
                <a:latin typeface="Palatino Linotype" pitchFamily="18" charset="0"/>
              </a:rPr>
              <a:t> једњака (корозивним средствима)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>
                <a:latin typeface="Palatino Linotype" pitchFamily="18" charset="0"/>
              </a:rPr>
              <a:t>Хронични </a:t>
            </a:r>
            <a:r>
              <a:rPr lang="x-none" sz="1600" dirty="0" err="1">
                <a:latin typeface="Palatino Linotype" pitchFamily="18" charset="0"/>
              </a:rPr>
              <a:t>езофагитиси</a:t>
            </a:r>
            <a:endParaRPr lang="x-none" sz="1600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 err="1">
                <a:latin typeface="Palatino Linotype" pitchFamily="18" charset="0"/>
              </a:rPr>
              <a:t>Plummer</a:t>
            </a:r>
            <a:r>
              <a:rPr lang="x-none" sz="1600" dirty="0">
                <a:latin typeface="Palatino Linotype" pitchFamily="18" charset="0"/>
              </a:rPr>
              <a:t>-</a:t>
            </a:r>
            <a:r>
              <a:rPr lang="x-none" sz="1600" dirty="0" err="1">
                <a:latin typeface="Palatino Linotype" pitchFamily="18" charset="0"/>
              </a:rPr>
              <a:t>Vinsonov</a:t>
            </a:r>
            <a:r>
              <a:rPr lang="x-none" sz="1600" dirty="0">
                <a:latin typeface="Palatino Linotype" pitchFamily="18" charset="0"/>
              </a:rPr>
              <a:t> синдром или  </a:t>
            </a:r>
            <a:r>
              <a:rPr lang="x-none" sz="1600" dirty="0" err="1">
                <a:latin typeface="Palatino Linotype" pitchFamily="18" charset="0"/>
              </a:rPr>
              <a:t>Patterson</a:t>
            </a:r>
            <a:r>
              <a:rPr lang="x-none" sz="1600" dirty="0">
                <a:latin typeface="Palatino Linotype" pitchFamily="18" charset="0"/>
              </a:rPr>
              <a:t>-</a:t>
            </a:r>
            <a:r>
              <a:rPr lang="x-none" sz="1600" dirty="0" err="1">
                <a:latin typeface="Palatino Linotype" pitchFamily="18" charset="0"/>
              </a:rPr>
              <a:t>Kellyjev</a:t>
            </a:r>
            <a:r>
              <a:rPr lang="x-none" sz="1600" dirty="0">
                <a:latin typeface="Palatino Linotype" pitchFamily="18" charset="0"/>
              </a:rPr>
              <a:t> синдром (</a:t>
            </a:r>
            <a:r>
              <a:rPr lang="x-none" sz="1600" dirty="0" err="1">
                <a:latin typeface="Palatino Linotype" pitchFamily="18" charset="0"/>
              </a:rPr>
              <a:t>ангуларни</a:t>
            </a:r>
            <a:r>
              <a:rPr lang="x-none" sz="1600" dirty="0">
                <a:latin typeface="Palatino Linotype" pitchFamily="18" charset="0"/>
              </a:rPr>
              <a:t> </a:t>
            </a:r>
            <a:r>
              <a:rPr lang="x-none" sz="1600" dirty="0" err="1">
                <a:latin typeface="Palatino Linotype" pitchFamily="18" charset="0"/>
              </a:rPr>
              <a:t>стоматитис</a:t>
            </a:r>
            <a:r>
              <a:rPr lang="x-none" sz="1600" dirty="0">
                <a:latin typeface="Palatino Linotype" pitchFamily="18" charset="0"/>
              </a:rPr>
              <a:t>, конкавни нокти, опне на једњаку)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 err="1">
                <a:latin typeface="Palatino Linotype" pitchFamily="18" charset="0"/>
              </a:rPr>
              <a:t>Тилоза</a:t>
            </a:r>
            <a:r>
              <a:rPr lang="x-none" sz="1600" dirty="0">
                <a:latin typeface="Palatino Linotype" pitchFamily="18" charset="0"/>
              </a:rPr>
              <a:t>-</a:t>
            </a:r>
            <a:r>
              <a:rPr lang="x-none" sz="1600" dirty="0" err="1">
                <a:latin typeface="Palatino Linotype" pitchFamily="18" charset="0"/>
              </a:rPr>
              <a:t>аутозомно</a:t>
            </a:r>
            <a:r>
              <a:rPr lang="x-none" sz="1600" dirty="0">
                <a:latin typeface="Palatino Linotype" pitchFamily="18" charset="0"/>
              </a:rPr>
              <a:t> доминантна болест (</a:t>
            </a:r>
            <a:r>
              <a:rPr lang="x-none" sz="1600" dirty="0" err="1">
                <a:latin typeface="Palatino Linotype" pitchFamily="18" charset="0"/>
              </a:rPr>
              <a:t>хиперкератоза</a:t>
            </a:r>
            <a:r>
              <a:rPr lang="x-none" sz="1600" dirty="0">
                <a:latin typeface="Palatino Linotype" pitchFamily="18" charset="0"/>
              </a:rPr>
              <a:t> </a:t>
            </a:r>
            <a:r>
              <a:rPr lang="x-none" sz="1600" dirty="0" err="1">
                <a:latin typeface="Palatino Linotype" pitchFamily="18" charset="0"/>
              </a:rPr>
              <a:t>дланова</a:t>
            </a:r>
            <a:r>
              <a:rPr lang="x-none" sz="1600" dirty="0">
                <a:latin typeface="Palatino Linotype" pitchFamily="18" charset="0"/>
              </a:rPr>
              <a:t> и стопала), </a:t>
            </a:r>
            <a:r>
              <a:rPr lang="x-none" sz="1600" dirty="0" err="1">
                <a:latin typeface="Palatino Linotype" pitchFamily="18" charset="0"/>
              </a:rPr>
              <a:t>ендоскопско</a:t>
            </a:r>
            <a:r>
              <a:rPr lang="x-none" sz="1600" dirty="0">
                <a:latin typeface="Palatino Linotype" pitchFamily="18" charset="0"/>
              </a:rPr>
              <a:t> праћење чланова породице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>
                <a:latin typeface="Palatino Linotype" pitchFamily="18" charset="0"/>
              </a:rPr>
              <a:t>Хумани </a:t>
            </a:r>
            <a:r>
              <a:rPr lang="x-none" sz="1600" dirty="0" err="1">
                <a:latin typeface="Palatino Linotype" pitchFamily="18" charset="0"/>
              </a:rPr>
              <a:t>папилома</a:t>
            </a:r>
            <a:r>
              <a:rPr lang="x-none" sz="1600" dirty="0">
                <a:latin typeface="Palatino Linotype" pitchFamily="18" charset="0"/>
              </a:rPr>
              <a:t> вируси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 err="1">
                <a:latin typeface="Palatino Linotype" pitchFamily="18" charset="0"/>
              </a:rPr>
              <a:t>Планоцелуларни</a:t>
            </a:r>
            <a:r>
              <a:rPr lang="x-none" sz="1600" dirty="0">
                <a:latin typeface="Palatino Linotype" pitchFamily="18" charset="0"/>
              </a:rPr>
              <a:t> </a:t>
            </a:r>
            <a:r>
              <a:rPr lang="x-none" sz="1600" dirty="0" err="1">
                <a:latin typeface="Palatino Linotype" pitchFamily="18" charset="0"/>
              </a:rPr>
              <a:t>карцином</a:t>
            </a:r>
            <a:r>
              <a:rPr lang="x-none" sz="1600" dirty="0">
                <a:latin typeface="Palatino Linotype" pitchFamily="18" charset="0"/>
              </a:rPr>
              <a:t> главе и врата (1-6% удружени са </a:t>
            </a:r>
            <a:r>
              <a:rPr lang="x-none" sz="1600" dirty="0" err="1">
                <a:latin typeface="Palatino Linotype" pitchFamily="18" charset="0"/>
              </a:rPr>
              <a:t>планоцелуларним</a:t>
            </a:r>
            <a:r>
              <a:rPr lang="x-none" sz="1600" dirty="0">
                <a:latin typeface="Palatino Linotype" pitchFamily="18" charset="0"/>
              </a:rPr>
              <a:t> карциномом једњака)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>
                <a:latin typeface="Palatino Linotype" pitchFamily="18" charset="0"/>
              </a:rPr>
              <a:t>Након </a:t>
            </a:r>
            <a:r>
              <a:rPr lang="x-none" sz="1600" dirty="0" err="1">
                <a:latin typeface="Palatino Linotype" pitchFamily="18" charset="0"/>
              </a:rPr>
              <a:t>склерозације</a:t>
            </a:r>
            <a:r>
              <a:rPr lang="x-none" sz="1600" dirty="0">
                <a:latin typeface="Palatino Linotype" pitchFamily="18" charset="0"/>
              </a:rPr>
              <a:t> </a:t>
            </a:r>
            <a:r>
              <a:rPr lang="x-none" sz="1600" dirty="0" err="1">
                <a:latin typeface="Palatino Linotype" pitchFamily="18" charset="0"/>
              </a:rPr>
              <a:t>варикса</a:t>
            </a:r>
            <a:r>
              <a:rPr lang="x-none" sz="1600" dirty="0">
                <a:latin typeface="Palatino Linotype" pitchFamily="18" charset="0"/>
              </a:rPr>
              <a:t> једњака и зрачне терапије</a:t>
            </a: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139725104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152400"/>
            <a:ext cx="85344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sz="1600" b="1" dirty="0">
                <a:latin typeface="Palatino Linotype" pitchFamily="18" charset="0"/>
              </a:rPr>
              <a:t>Клиничка слика: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 err="1">
                <a:latin typeface="Palatino Linotype" pitchFamily="18" charset="0"/>
              </a:rPr>
              <a:t>Рестростернална</a:t>
            </a:r>
            <a:r>
              <a:rPr lang="x-none" sz="1600" dirty="0">
                <a:latin typeface="Palatino Linotype" pitchFamily="18" charset="0"/>
              </a:rPr>
              <a:t> нелагодност, печење или осећај благо отежаног проласка хране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 err="1">
                <a:latin typeface="Palatino Linotype" pitchFamily="18" charset="0"/>
              </a:rPr>
              <a:t>Дисфагија</a:t>
            </a:r>
            <a:r>
              <a:rPr lang="x-none" sz="1600" dirty="0">
                <a:latin typeface="Palatino Linotype" pitchFamily="18" charset="0"/>
              </a:rPr>
              <a:t>- </a:t>
            </a:r>
            <a:r>
              <a:rPr lang="x-none" sz="1600" dirty="0" err="1">
                <a:latin typeface="Palatino Linotype" pitchFamily="18" charset="0"/>
              </a:rPr>
              <a:t>интермитентна</a:t>
            </a:r>
            <a:r>
              <a:rPr lang="x-none" sz="1600" dirty="0">
                <a:latin typeface="Palatino Linotype" pitchFamily="18" charset="0"/>
              </a:rPr>
              <a:t> на чврсту храну…стална и на течну храну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>
                <a:latin typeface="Palatino Linotype" pitchFamily="18" charset="0"/>
              </a:rPr>
              <a:t>Отежано гутање и </a:t>
            </a:r>
            <a:r>
              <a:rPr lang="x-none" sz="1600" dirty="0" err="1">
                <a:latin typeface="Palatino Linotype" pitchFamily="18" charset="0"/>
              </a:rPr>
              <a:t>анорексија</a:t>
            </a:r>
            <a:endParaRPr lang="x-none" sz="1600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>
                <a:latin typeface="Palatino Linotype" pitchFamily="18" charset="0"/>
              </a:rPr>
              <a:t>Болно гутање, болови у леђима (</a:t>
            </a:r>
            <a:r>
              <a:rPr lang="x-none" sz="1600" dirty="0" err="1">
                <a:latin typeface="Palatino Linotype" pitchFamily="18" charset="0"/>
              </a:rPr>
              <a:t>медијастинална</a:t>
            </a:r>
            <a:r>
              <a:rPr lang="x-none" sz="1600" dirty="0">
                <a:latin typeface="Palatino Linotype" pitchFamily="18" charset="0"/>
              </a:rPr>
              <a:t> инвазија)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>
                <a:latin typeface="Palatino Linotype" pitchFamily="18" charset="0"/>
              </a:rPr>
              <a:t>Хронични кашаљ (</a:t>
            </a:r>
            <a:r>
              <a:rPr lang="x-none" sz="1600" dirty="0" err="1">
                <a:latin typeface="Palatino Linotype" pitchFamily="18" charset="0"/>
              </a:rPr>
              <a:t>трахеоезофагеална</a:t>
            </a:r>
            <a:r>
              <a:rPr lang="x-none" sz="1600" dirty="0">
                <a:latin typeface="Palatino Linotype" pitchFamily="18" charset="0"/>
              </a:rPr>
              <a:t> фистула)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>
                <a:latin typeface="Palatino Linotype" pitchFamily="18" charset="0"/>
              </a:rPr>
              <a:t>Промуклост (</a:t>
            </a:r>
            <a:r>
              <a:rPr lang="x-none" sz="1600" dirty="0" err="1">
                <a:latin typeface="Palatino Linotype" pitchFamily="18" charset="0"/>
              </a:rPr>
              <a:t>захваћеност</a:t>
            </a:r>
            <a:r>
              <a:rPr lang="x-none" sz="1600" dirty="0">
                <a:latin typeface="Palatino Linotype" pitchFamily="18" charset="0"/>
              </a:rPr>
              <a:t> рекурентног </a:t>
            </a:r>
            <a:r>
              <a:rPr lang="x-none" sz="1600" dirty="0" err="1">
                <a:latin typeface="Palatino Linotype" pitchFamily="18" charset="0"/>
              </a:rPr>
              <a:t>ларингеалног</a:t>
            </a:r>
            <a:r>
              <a:rPr lang="x-none" sz="1600" dirty="0">
                <a:latin typeface="Palatino Linotype" pitchFamily="18" charset="0"/>
              </a:rPr>
              <a:t> нерва)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>
                <a:latin typeface="Palatino Linotype" pitchFamily="18" charset="0"/>
              </a:rPr>
              <a:t>Рекурентне пнеумоније (аспирација или </a:t>
            </a:r>
            <a:r>
              <a:rPr lang="x-none" sz="1600" dirty="0" err="1">
                <a:latin typeface="Palatino Linotype" pitchFamily="18" charset="0"/>
              </a:rPr>
              <a:t>захваћеност</a:t>
            </a:r>
            <a:r>
              <a:rPr lang="x-none" sz="1600" dirty="0">
                <a:latin typeface="Palatino Linotype" pitchFamily="18" charset="0"/>
              </a:rPr>
              <a:t> дисајних путева)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 err="1">
                <a:latin typeface="Palatino Linotype" pitchFamily="18" charset="0"/>
              </a:rPr>
              <a:t>Хематемеза</a:t>
            </a:r>
            <a:endParaRPr lang="x-none" sz="1600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endParaRPr lang="x-none" sz="16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600" b="1" dirty="0">
                <a:latin typeface="Palatino Linotype" pitchFamily="18" charset="0"/>
              </a:rPr>
              <a:t>Лабораторијске анализе: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 err="1">
                <a:latin typeface="Palatino Linotype" pitchFamily="18" charset="0"/>
              </a:rPr>
              <a:t>Микроцитна</a:t>
            </a:r>
            <a:r>
              <a:rPr lang="x-none" sz="1600" dirty="0">
                <a:latin typeface="Palatino Linotype" pitchFamily="18" charset="0"/>
              </a:rPr>
              <a:t> анемија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>
                <a:latin typeface="Palatino Linotype" pitchFamily="18" charset="0"/>
              </a:rPr>
              <a:t>Низак серумски албумин, </a:t>
            </a:r>
            <a:r>
              <a:rPr lang="x-none" sz="1600" dirty="0" err="1">
                <a:latin typeface="Palatino Linotype" pitchFamily="18" charset="0"/>
              </a:rPr>
              <a:t>холестерол</a:t>
            </a:r>
            <a:r>
              <a:rPr lang="x-none" sz="1600" dirty="0">
                <a:latin typeface="Palatino Linotype" pitchFamily="18" charset="0"/>
              </a:rPr>
              <a:t>, леукоцити (</a:t>
            </a:r>
            <a:r>
              <a:rPr lang="x-none" sz="1600" dirty="0" err="1">
                <a:latin typeface="Palatino Linotype" pitchFamily="18" charset="0"/>
              </a:rPr>
              <a:t>малнутриција</a:t>
            </a:r>
            <a:r>
              <a:rPr lang="x-none" sz="1600" dirty="0">
                <a:latin typeface="Palatino Linotype" pitchFamily="18" charset="0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 err="1">
                <a:latin typeface="Palatino Linotype" pitchFamily="18" charset="0"/>
              </a:rPr>
              <a:t>Хиперкалцијемија</a:t>
            </a:r>
            <a:r>
              <a:rPr lang="x-none" sz="1600" dirty="0">
                <a:latin typeface="Palatino Linotype" pitchFamily="18" charset="0"/>
              </a:rPr>
              <a:t>, пораст алкалне </a:t>
            </a:r>
            <a:r>
              <a:rPr lang="x-none" sz="1600" dirty="0" err="1">
                <a:latin typeface="Palatino Linotype" pitchFamily="18" charset="0"/>
              </a:rPr>
              <a:t>фосфатазе</a:t>
            </a:r>
            <a:r>
              <a:rPr lang="x-none" sz="1600" dirty="0">
                <a:latin typeface="Palatino Linotype" pitchFamily="18" charset="0"/>
              </a:rPr>
              <a:t>, </a:t>
            </a:r>
            <a:r>
              <a:rPr lang="x-none" sz="1600" dirty="0" err="1">
                <a:latin typeface="Palatino Linotype" pitchFamily="18" charset="0"/>
              </a:rPr>
              <a:t>билирубина</a:t>
            </a:r>
            <a:r>
              <a:rPr lang="x-none" sz="1600" dirty="0">
                <a:latin typeface="Palatino Linotype" pitchFamily="18" charset="0"/>
              </a:rPr>
              <a:t> (метастазе у костима и јетри)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>
                <a:latin typeface="Palatino Linotype" pitchFamily="18" charset="0"/>
              </a:rPr>
              <a:t>CA 19-9- показатељ одговора на терапију и поновне појаве тумора</a:t>
            </a:r>
          </a:p>
        </p:txBody>
      </p:sp>
    </p:spTree>
    <p:extLst>
      <p:ext uri="{BB962C8B-B14F-4D97-AF65-F5344CB8AC3E}">
        <p14:creationId xmlns:p14="http://schemas.microsoft.com/office/powerpoint/2010/main" val="153081916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2400" y="0"/>
            <a:ext cx="8458200" cy="66479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sz="1600" b="1" dirty="0" err="1">
                <a:latin typeface="Palatino Linotype" pitchFamily="18" charset="0"/>
              </a:rPr>
              <a:t>Радиолошке</a:t>
            </a:r>
            <a:r>
              <a:rPr lang="x-none" sz="1600" b="1" dirty="0">
                <a:latin typeface="Palatino Linotype" pitchFamily="18" charset="0"/>
              </a:rPr>
              <a:t> анализе: 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>
                <a:latin typeface="Palatino Linotype" pitchFamily="18" charset="0"/>
              </a:rPr>
              <a:t>Рани </a:t>
            </a:r>
            <a:r>
              <a:rPr lang="x-none" sz="1600" dirty="0" err="1">
                <a:latin typeface="Palatino Linotype" pitchFamily="18" charset="0"/>
              </a:rPr>
              <a:t>планоцелуларни</a:t>
            </a:r>
            <a:r>
              <a:rPr lang="x-none" sz="1600" dirty="0">
                <a:latin typeface="Palatino Linotype" pitchFamily="18" charset="0"/>
              </a:rPr>
              <a:t> </a:t>
            </a:r>
            <a:r>
              <a:rPr lang="x-none" sz="1600" dirty="0" err="1">
                <a:latin typeface="Palatino Linotype" pitchFamily="18" charset="0"/>
              </a:rPr>
              <a:t>карцином</a:t>
            </a:r>
            <a:r>
              <a:rPr lang="x-none" sz="1600" dirty="0">
                <a:latin typeface="Palatino Linotype" pitchFamily="18" charset="0"/>
              </a:rPr>
              <a:t>-плитка </a:t>
            </a:r>
            <a:r>
              <a:rPr lang="x-none" sz="1600" dirty="0" err="1">
                <a:latin typeface="Palatino Linotype" pitchFamily="18" charset="0"/>
              </a:rPr>
              <a:t>улцерација</a:t>
            </a:r>
            <a:r>
              <a:rPr lang="x-none" sz="1600" dirty="0">
                <a:latin typeface="Palatino Linotype" pitchFamily="18" charset="0"/>
              </a:rPr>
              <a:t> или уздигнути </a:t>
            </a:r>
            <a:r>
              <a:rPr lang="x-none" sz="1600" dirty="0" err="1">
                <a:latin typeface="Palatino Linotype" pitchFamily="18" charset="0"/>
              </a:rPr>
              <a:t>плак</a:t>
            </a:r>
            <a:endParaRPr lang="x-none" sz="1600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>
                <a:latin typeface="Palatino Linotype" pitchFamily="18" charset="0"/>
              </a:rPr>
              <a:t>Узнапредовали: </a:t>
            </a:r>
            <a:r>
              <a:rPr lang="x-none" sz="1600" dirty="0" err="1">
                <a:latin typeface="Palatino Linotype" pitchFamily="18" charset="0"/>
              </a:rPr>
              <a:t>полипоидна</a:t>
            </a:r>
            <a:r>
              <a:rPr lang="x-none" sz="1600" dirty="0">
                <a:latin typeface="Palatino Linotype" pitchFamily="18" charset="0"/>
              </a:rPr>
              <a:t> </a:t>
            </a:r>
            <a:r>
              <a:rPr lang="x-none" sz="1600" dirty="0" err="1">
                <a:latin typeface="Palatino Linotype" pitchFamily="18" charset="0"/>
              </a:rPr>
              <a:t>итралуминална</a:t>
            </a:r>
            <a:r>
              <a:rPr lang="x-none" sz="1600" dirty="0">
                <a:latin typeface="Palatino Linotype" pitchFamily="18" charset="0"/>
              </a:rPr>
              <a:t> </a:t>
            </a:r>
            <a:r>
              <a:rPr lang="x-none" sz="1600" dirty="0" err="1">
                <a:latin typeface="Palatino Linotype" pitchFamily="18" charset="0"/>
              </a:rPr>
              <a:t>протрузија</a:t>
            </a:r>
            <a:r>
              <a:rPr lang="x-none" sz="1600" dirty="0">
                <a:latin typeface="Palatino Linotype" pitchFamily="18" charset="0"/>
              </a:rPr>
              <a:t>, </a:t>
            </a:r>
            <a:r>
              <a:rPr lang="x-none" sz="1600" dirty="0" err="1">
                <a:latin typeface="Palatino Linotype" pitchFamily="18" charset="0"/>
              </a:rPr>
              <a:t>стриктуре</a:t>
            </a:r>
            <a:r>
              <a:rPr lang="x-none" sz="1600" dirty="0">
                <a:latin typeface="Palatino Linotype" pitchFamily="18" charset="0"/>
              </a:rPr>
              <a:t>, губитак </a:t>
            </a:r>
            <a:r>
              <a:rPr lang="x-none" sz="1600" dirty="0" err="1">
                <a:latin typeface="Palatino Linotype" pitchFamily="18" charset="0"/>
              </a:rPr>
              <a:t>дистендибилности</a:t>
            </a:r>
            <a:r>
              <a:rPr lang="x-none" sz="1600" dirty="0">
                <a:latin typeface="Palatino Linotype" pitchFamily="18" charset="0"/>
              </a:rPr>
              <a:t> једњака</a:t>
            </a:r>
          </a:p>
          <a:p>
            <a:pPr>
              <a:lnSpc>
                <a:spcPct val="150000"/>
              </a:lnSpc>
            </a:pPr>
            <a:endParaRPr lang="x-none" sz="16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600" b="1" dirty="0" err="1">
                <a:latin typeface="Palatino Linotype" pitchFamily="18" charset="0"/>
              </a:rPr>
              <a:t>Ендоскопска</a:t>
            </a:r>
            <a:r>
              <a:rPr lang="x-none" sz="1600" b="1" dirty="0">
                <a:latin typeface="Palatino Linotype" pitchFamily="18" charset="0"/>
              </a:rPr>
              <a:t> </a:t>
            </a:r>
            <a:r>
              <a:rPr lang="x-none" sz="1600" b="1" dirty="0" err="1">
                <a:latin typeface="Palatino Linotype" pitchFamily="18" charset="0"/>
              </a:rPr>
              <a:t>нализа</a:t>
            </a:r>
            <a:r>
              <a:rPr lang="x-none" sz="1600" b="1" dirty="0">
                <a:latin typeface="Palatino Linotype" pitchFamily="18" charset="0"/>
              </a:rPr>
              <a:t>: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>
                <a:latin typeface="Palatino Linotype" pitchFamily="18" charset="0"/>
              </a:rPr>
              <a:t>EGDS са узимањем узорака за хистолошку и </a:t>
            </a:r>
            <a:r>
              <a:rPr lang="x-none" sz="1600" dirty="0" err="1">
                <a:latin typeface="Palatino Linotype" pitchFamily="18" charset="0"/>
              </a:rPr>
              <a:t>цитолошку</a:t>
            </a:r>
            <a:r>
              <a:rPr lang="x-none" sz="1600" dirty="0">
                <a:latin typeface="Palatino Linotype" pitchFamily="18" charset="0"/>
              </a:rPr>
              <a:t> анализу (најмање седам)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>
                <a:latin typeface="Palatino Linotype" pitchFamily="18" charset="0"/>
              </a:rPr>
              <a:t>Најчешће лоциран у средњем делу</a:t>
            </a:r>
          </a:p>
          <a:p>
            <a:pPr>
              <a:lnSpc>
                <a:spcPct val="150000"/>
              </a:lnSpc>
            </a:pPr>
            <a:endParaRPr lang="x-none" sz="16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600" b="1" dirty="0" err="1">
                <a:latin typeface="Palatino Linotype" pitchFamily="18" charset="0"/>
              </a:rPr>
              <a:t>Хромоендоскопија</a:t>
            </a:r>
            <a:r>
              <a:rPr lang="x-none" sz="1600" b="1" dirty="0">
                <a:latin typeface="Palatino Linotype" pitchFamily="18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x-none" sz="1600" dirty="0">
                <a:latin typeface="Palatino Linotype" pitchFamily="18" charset="0"/>
              </a:rPr>
              <a:t>Бојење сумњивих </a:t>
            </a:r>
            <a:r>
              <a:rPr lang="x-none" sz="1600" dirty="0" err="1">
                <a:latin typeface="Palatino Linotype" pitchFamily="18" charset="0"/>
              </a:rPr>
              <a:t>лезија</a:t>
            </a:r>
            <a:r>
              <a:rPr lang="x-none" sz="1600" dirty="0">
                <a:latin typeface="Palatino Linotype" pitchFamily="18" charset="0"/>
              </a:rPr>
              <a:t>: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 err="1">
                <a:latin typeface="Palatino Linotype" pitchFamily="18" charset="0"/>
              </a:rPr>
              <a:t>луголом</a:t>
            </a:r>
            <a:r>
              <a:rPr lang="x-none" sz="1600" dirty="0">
                <a:latin typeface="Palatino Linotype" pitchFamily="18" charset="0"/>
              </a:rPr>
              <a:t> (реагује са </a:t>
            </a:r>
            <a:r>
              <a:rPr lang="x-none" sz="1600" dirty="0" err="1">
                <a:latin typeface="Palatino Linotype" pitchFamily="18" charset="0"/>
              </a:rPr>
              <a:t>гликогеном</a:t>
            </a:r>
            <a:r>
              <a:rPr lang="x-none" sz="1600" dirty="0">
                <a:latin typeface="Palatino Linotype" pitchFamily="18" charset="0"/>
              </a:rPr>
              <a:t> компонентом нормалног вишеслојно </a:t>
            </a:r>
            <a:r>
              <a:rPr lang="x-none" sz="1600" dirty="0" err="1">
                <a:latin typeface="Palatino Linotype" pitchFamily="18" charset="0"/>
              </a:rPr>
              <a:t>плочастог</a:t>
            </a:r>
            <a:r>
              <a:rPr lang="x-none" sz="1600" dirty="0">
                <a:latin typeface="Palatino Linotype" pitchFamily="18" charset="0"/>
              </a:rPr>
              <a:t> </a:t>
            </a:r>
            <a:r>
              <a:rPr lang="x-none" sz="1600" dirty="0" err="1">
                <a:latin typeface="Palatino Linotype" pitchFamily="18" charset="0"/>
              </a:rPr>
              <a:t>епитела</a:t>
            </a:r>
            <a:r>
              <a:rPr lang="x-none" sz="1600" dirty="0">
                <a:latin typeface="Palatino Linotype" pitchFamily="18" charset="0"/>
              </a:rPr>
              <a:t>, па нормално подручје боји зеленкасто смеђе, а </a:t>
            </a:r>
            <a:r>
              <a:rPr lang="x-none" sz="1600" dirty="0" err="1">
                <a:latin typeface="Palatino Linotype" pitchFamily="18" charset="0"/>
              </a:rPr>
              <a:t>неопластично</a:t>
            </a:r>
            <a:r>
              <a:rPr lang="x-none" sz="1600" dirty="0">
                <a:latin typeface="Palatino Linotype" pitchFamily="18" charset="0"/>
              </a:rPr>
              <a:t> ткиво без </a:t>
            </a:r>
            <a:r>
              <a:rPr lang="x-none" sz="1600" dirty="0" err="1">
                <a:latin typeface="Palatino Linotype" pitchFamily="18" charset="0"/>
              </a:rPr>
              <a:t>гликогена</a:t>
            </a:r>
            <a:r>
              <a:rPr lang="x-none" sz="1600" dirty="0">
                <a:latin typeface="Palatino Linotype" pitchFamily="18" charset="0"/>
              </a:rPr>
              <a:t> остаје необојено) 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 err="1">
                <a:latin typeface="Palatino Linotype" pitchFamily="18" charset="0"/>
              </a:rPr>
              <a:t>толиудинским</a:t>
            </a:r>
            <a:r>
              <a:rPr lang="x-none" sz="1600" dirty="0">
                <a:latin typeface="Palatino Linotype" pitchFamily="18" charset="0"/>
              </a:rPr>
              <a:t> плавилом (показује афинитет према DNA језгра ћелија које се брзо деле, </a:t>
            </a:r>
            <a:r>
              <a:rPr lang="x-none" sz="1600" dirty="0" err="1">
                <a:latin typeface="Palatino Linotype" pitchFamily="18" charset="0"/>
              </a:rPr>
              <a:t>диспластично</a:t>
            </a:r>
            <a:r>
              <a:rPr lang="x-none" sz="1600" dirty="0">
                <a:latin typeface="Palatino Linotype" pitchFamily="18" charset="0"/>
              </a:rPr>
              <a:t> и </a:t>
            </a:r>
            <a:r>
              <a:rPr lang="x-none" sz="1600" dirty="0" err="1">
                <a:latin typeface="Palatino Linotype" pitchFamily="18" charset="0"/>
              </a:rPr>
              <a:t>неопластично</a:t>
            </a:r>
            <a:r>
              <a:rPr lang="x-none" sz="1600" dirty="0">
                <a:latin typeface="Palatino Linotype" pitchFamily="18" charset="0"/>
              </a:rPr>
              <a:t> ткиво се боји у тамно-плаво, а нормално ткиво остаје необојено)</a:t>
            </a:r>
          </a:p>
          <a:p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287631332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472" y="20472"/>
            <a:ext cx="9047328" cy="5770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Процена </a:t>
            </a:r>
            <a:r>
              <a:rPr lang="x-none" b="1" dirty="0" err="1">
                <a:latin typeface="Palatino Linotype" pitchFamily="18" charset="0"/>
              </a:rPr>
              <a:t>проширености</a:t>
            </a:r>
            <a:r>
              <a:rPr lang="x-none" b="1" dirty="0">
                <a:latin typeface="Palatino Linotype" pitchFamily="18" charset="0"/>
              </a:rPr>
              <a:t> болести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Унутар једњака (према </a:t>
            </a:r>
            <a:r>
              <a:rPr lang="x-none" dirty="0" err="1">
                <a:latin typeface="Palatino Linotype" pitchFamily="18" charset="0"/>
              </a:rPr>
              <a:t>проксималном</a:t>
            </a:r>
            <a:r>
              <a:rPr lang="x-none" dirty="0">
                <a:latin typeface="Palatino Linotype" pitchFamily="18" charset="0"/>
              </a:rPr>
              <a:t> делу једњака за 5-10 cm-a) , крвним (јетра, плућа, кости) и лимфним путем (</a:t>
            </a:r>
            <a:r>
              <a:rPr lang="x-none" dirty="0" err="1">
                <a:latin typeface="Palatino Linotype" pitchFamily="18" charset="0"/>
              </a:rPr>
              <a:t>бидирекцијски</a:t>
            </a:r>
            <a:r>
              <a:rPr lang="x-none" dirty="0">
                <a:latin typeface="Palatino Linotype" pitchFamily="18" charset="0"/>
              </a:rPr>
              <a:t> проток лимфе и захвата велики број </a:t>
            </a:r>
            <a:r>
              <a:rPr lang="x-none" dirty="0" err="1">
                <a:latin typeface="Palatino Linotype" pitchFamily="18" charset="0"/>
              </a:rPr>
              <a:t>лимфогландула</a:t>
            </a:r>
            <a:r>
              <a:rPr lang="x-none" dirty="0">
                <a:latin typeface="Palatino Linotype" pitchFamily="18" charset="0"/>
              </a:rPr>
              <a:t>) </a:t>
            </a:r>
          </a:p>
          <a:p>
            <a:pPr>
              <a:lnSpc>
                <a:spcPct val="150000"/>
              </a:lnSpc>
            </a:pPr>
            <a:endParaRPr lang="x-none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TNM класификација </a:t>
            </a:r>
          </a:p>
          <a:p>
            <a:pPr>
              <a:lnSpc>
                <a:spcPct val="150000"/>
              </a:lnSpc>
            </a:pPr>
            <a:r>
              <a:rPr lang="x-none" dirty="0">
                <a:latin typeface="Palatino Linotype" pitchFamily="18" charset="0"/>
              </a:rPr>
              <a:t>T-дубина инвазије</a:t>
            </a:r>
          </a:p>
          <a:p>
            <a:pPr>
              <a:lnSpc>
                <a:spcPct val="150000"/>
              </a:lnSpc>
            </a:pPr>
            <a:r>
              <a:rPr lang="x-none" dirty="0">
                <a:latin typeface="Palatino Linotype" pitchFamily="18" charset="0"/>
              </a:rPr>
              <a:t>N-стање лимфних чворова</a:t>
            </a:r>
          </a:p>
          <a:p>
            <a:pPr>
              <a:lnSpc>
                <a:spcPct val="150000"/>
              </a:lnSpc>
            </a:pPr>
            <a:r>
              <a:rPr lang="x-none" dirty="0">
                <a:latin typeface="Palatino Linotype" pitchFamily="18" charset="0"/>
              </a:rPr>
              <a:t>M-постојање удаљених метастаза</a:t>
            </a:r>
          </a:p>
          <a:p>
            <a:pPr>
              <a:lnSpc>
                <a:spcPct val="150000"/>
              </a:lnSpc>
            </a:pP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CT (туморска инвазија аорте)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MR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 err="1">
                <a:latin typeface="Palatino Linotype" pitchFamily="18" charset="0"/>
              </a:rPr>
              <a:t>Ендоскопски</a:t>
            </a:r>
            <a:r>
              <a:rPr lang="x-none" dirty="0">
                <a:latin typeface="Palatino Linotype" pitchFamily="18" charset="0"/>
              </a:rPr>
              <a:t> ултразвук-</a:t>
            </a:r>
            <a:r>
              <a:rPr lang="x-none" dirty="0" err="1">
                <a:latin typeface="Palatino Linotype" pitchFamily="18" charset="0"/>
              </a:rPr>
              <a:t>најсензитивнији</a:t>
            </a:r>
            <a:endParaRPr lang="x-none" dirty="0">
              <a:latin typeface="Palatino Linotype" pitchFamily="18" charset="0"/>
            </a:endParaRPr>
          </a:p>
          <a:p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253117500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152400"/>
            <a:ext cx="86868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sz="1600" b="1" dirty="0">
                <a:latin typeface="Palatino Linotype" pitchFamily="18" charset="0"/>
              </a:rPr>
              <a:t>Терапија</a:t>
            </a:r>
          </a:p>
          <a:p>
            <a:pPr>
              <a:lnSpc>
                <a:spcPct val="150000"/>
              </a:lnSpc>
            </a:pPr>
            <a:r>
              <a:rPr lang="x-none" sz="1600" b="1" dirty="0">
                <a:latin typeface="Palatino Linotype" pitchFamily="18" charset="0"/>
              </a:rPr>
              <a:t>Хируршка терапија</a:t>
            </a:r>
          </a:p>
          <a:p>
            <a:pPr>
              <a:lnSpc>
                <a:spcPct val="150000"/>
              </a:lnSpc>
            </a:pPr>
            <a:r>
              <a:rPr lang="x-none" sz="1600" b="1" dirty="0" err="1">
                <a:latin typeface="Palatino Linotype" pitchFamily="18" charset="0"/>
              </a:rPr>
              <a:t>Неоадјувантна</a:t>
            </a:r>
            <a:r>
              <a:rPr lang="x-none" sz="1600" b="1" dirty="0">
                <a:latin typeface="Palatino Linotype" pitchFamily="18" charset="0"/>
              </a:rPr>
              <a:t>, </a:t>
            </a:r>
            <a:r>
              <a:rPr lang="x-none" sz="1600" b="1" dirty="0" err="1">
                <a:latin typeface="Palatino Linotype" pitchFamily="18" charset="0"/>
              </a:rPr>
              <a:t>мултимодалитентна</a:t>
            </a:r>
            <a:r>
              <a:rPr lang="x-none" sz="1600" b="1" dirty="0">
                <a:latin typeface="Palatino Linotype" pitchFamily="18" charset="0"/>
              </a:rPr>
              <a:t> терапија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 err="1">
                <a:latin typeface="Palatino Linotype" pitchFamily="18" charset="0"/>
              </a:rPr>
              <a:t>Преоперативна</a:t>
            </a:r>
            <a:r>
              <a:rPr lang="x-none" sz="1600" dirty="0">
                <a:latin typeface="Palatino Linotype" pitchFamily="18" charset="0"/>
              </a:rPr>
              <a:t> зрачна терапија, хемотерапија, </a:t>
            </a:r>
            <a:r>
              <a:rPr lang="x-none" sz="1600" dirty="0" err="1">
                <a:latin typeface="Palatino Linotype" pitchFamily="18" charset="0"/>
              </a:rPr>
              <a:t>хемо</a:t>
            </a:r>
            <a:r>
              <a:rPr lang="x-none" sz="1600" dirty="0">
                <a:latin typeface="Palatino Linotype" pitchFamily="18" charset="0"/>
              </a:rPr>
              <a:t>-зрачна терапија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 err="1">
                <a:latin typeface="Palatino Linotype" pitchFamily="18" charset="0"/>
              </a:rPr>
              <a:t>Постоперативна</a:t>
            </a:r>
            <a:r>
              <a:rPr lang="x-none" sz="1600" dirty="0">
                <a:latin typeface="Palatino Linotype" pitchFamily="18" charset="0"/>
              </a:rPr>
              <a:t> зрачна и </a:t>
            </a:r>
            <a:r>
              <a:rPr lang="x-none" sz="1600" dirty="0" err="1">
                <a:latin typeface="Palatino Linotype" pitchFamily="18" charset="0"/>
              </a:rPr>
              <a:t>хемио</a:t>
            </a:r>
            <a:r>
              <a:rPr lang="x-none" sz="1600" dirty="0">
                <a:latin typeface="Palatino Linotype" pitchFamily="18" charset="0"/>
              </a:rPr>
              <a:t> терапија</a:t>
            </a:r>
          </a:p>
          <a:p>
            <a:pPr>
              <a:lnSpc>
                <a:spcPct val="150000"/>
              </a:lnSpc>
            </a:pPr>
            <a:r>
              <a:rPr lang="x-none" sz="1600" b="1" dirty="0" err="1">
                <a:latin typeface="Palatino Linotype" pitchFamily="18" charset="0"/>
              </a:rPr>
              <a:t>Ендоскопска</a:t>
            </a:r>
            <a:r>
              <a:rPr lang="x-none" sz="1600" b="1" dirty="0">
                <a:latin typeface="Palatino Linotype" pitchFamily="18" charset="0"/>
              </a:rPr>
              <a:t> терапија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 err="1">
                <a:latin typeface="Palatino Linotype" pitchFamily="18" charset="0"/>
              </a:rPr>
              <a:t>Ендоскопска</a:t>
            </a:r>
            <a:r>
              <a:rPr lang="x-none" sz="1600" dirty="0">
                <a:latin typeface="Palatino Linotype" pitchFamily="18" charset="0"/>
              </a:rPr>
              <a:t> </a:t>
            </a:r>
            <a:r>
              <a:rPr lang="x-none" sz="1600" dirty="0" err="1">
                <a:latin typeface="Palatino Linotype" pitchFamily="18" charset="0"/>
              </a:rPr>
              <a:t>мукозектомија</a:t>
            </a:r>
            <a:r>
              <a:rPr lang="x-none" sz="1600" dirty="0">
                <a:latin typeface="Palatino Linotype" pitchFamily="18" charset="0"/>
              </a:rPr>
              <a:t> (за ране </a:t>
            </a:r>
            <a:r>
              <a:rPr lang="x-none" sz="1600" dirty="0" err="1">
                <a:latin typeface="Palatino Linotype" pitchFamily="18" charset="0"/>
              </a:rPr>
              <a:t>карциноме</a:t>
            </a:r>
            <a:r>
              <a:rPr lang="x-none" sz="1600" dirty="0">
                <a:latin typeface="Palatino Linotype" pitchFamily="18" charset="0"/>
              </a:rPr>
              <a:t>, који захватају </a:t>
            </a:r>
            <a:r>
              <a:rPr lang="x-none" sz="1600" dirty="0" err="1">
                <a:latin typeface="Palatino Linotype" pitchFamily="18" charset="0"/>
              </a:rPr>
              <a:t>мукозу</a:t>
            </a:r>
            <a:r>
              <a:rPr lang="x-none" sz="1600" dirty="0">
                <a:latin typeface="Palatino Linotype" pitchFamily="18" charset="0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>
                <a:latin typeface="Palatino Linotype" pitchFamily="18" charset="0"/>
              </a:rPr>
              <a:t>Ласерска </a:t>
            </a:r>
            <a:r>
              <a:rPr lang="x-none" sz="1600" dirty="0" err="1">
                <a:latin typeface="Palatino Linotype" pitchFamily="18" charset="0"/>
              </a:rPr>
              <a:t>евапоризација</a:t>
            </a:r>
            <a:r>
              <a:rPr lang="x-none" sz="1600" dirty="0">
                <a:latin typeface="Palatino Linotype" pitchFamily="18" charset="0"/>
              </a:rPr>
              <a:t> (за малигну опструкцију једњака)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 err="1">
                <a:latin typeface="Palatino Linotype" pitchFamily="18" charset="0"/>
              </a:rPr>
              <a:t>Фотодинамичка</a:t>
            </a:r>
            <a:r>
              <a:rPr lang="x-none" sz="1600" dirty="0">
                <a:latin typeface="Palatino Linotype" pitchFamily="18" charset="0"/>
              </a:rPr>
              <a:t> терапија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>
                <a:latin typeface="Palatino Linotype" pitchFamily="18" charset="0"/>
              </a:rPr>
              <a:t>Биполарна </a:t>
            </a:r>
            <a:r>
              <a:rPr lang="x-none" sz="1600" dirty="0" err="1">
                <a:latin typeface="Palatino Linotype" pitchFamily="18" charset="0"/>
              </a:rPr>
              <a:t>електрокоагулација</a:t>
            </a:r>
            <a:endParaRPr lang="x-none" sz="1600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 err="1">
                <a:latin typeface="Palatino Linotype" pitchFamily="18" charset="0"/>
              </a:rPr>
              <a:t>Ендоскопска</a:t>
            </a:r>
            <a:r>
              <a:rPr lang="x-none" sz="1600" dirty="0">
                <a:latin typeface="Palatino Linotype" pitchFamily="18" charset="0"/>
              </a:rPr>
              <a:t> </a:t>
            </a:r>
            <a:r>
              <a:rPr lang="x-none" sz="1600" dirty="0" err="1">
                <a:latin typeface="Palatino Linotype" pitchFamily="18" charset="0"/>
              </a:rPr>
              <a:t>дилатација</a:t>
            </a:r>
            <a:endParaRPr lang="x-none" sz="1600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 err="1">
                <a:latin typeface="Palatino Linotype" pitchFamily="18" charset="0"/>
              </a:rPr>
              <a:t>Имплантација</a:t>
            </a:r>
            <a:r>
              <a:rPr lang="x-none" sz="1600" dirty="0">
                <a:latin typeface="Palatino Linotype" pitchFamily="18" charset="0"/>
              </a:rPr>
              <a:t> протеза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 err="1">
                <a:latin typeface="Palatino Linotype" pitchFamily="18" charset="0"/>
              </a:rPr>
              <a:t>Ендоскопска</a:t>
            </a:r>
            <a:r>
              <a:rPr lang="x-none" sz="1600" dirty="0">
                <a:latin typeface="Palatino Linotype" pitchFamily="18" charset="0"/>
              </a:rPr>
              <a:t> </a:t>
            </a:r>
            <a:r>
              <a:rPr lang="x-none" sz="1600" dirty="0" err="1">
                <a:latin typeface="Palatino Linotype" pitchFamily="18" charset="0"/>
              </a:rPr>
              <a:t>ињекциона</a:t>
            </a:r>
            <a:r>
              <a:rPr lang="x-none" sz="1600" dirty="0">
                <a:latin typeface="Palatino Linotype" pitchFamily="18" charset="0"/>
              </a:rPr>
              <a:t> терапија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 err="1">
                <a:latin typeface="Palatino Linotype" pitchFamily="18" charset="0"/>
              </a:rPr>
              <a:t>Перкутана</a:t>
            </a:r>
            <a:r>
              <a:rPr lang="x-none" sz="1600" dirty="0">
                <a:latin typeface="Palatino Linotype" pitchFamily="18" charset="0"/>
              </a:rPr>
              <a:t> </a:t>
            </a:r>
            <a:r>
              <a:rPr lang="x-none" sz="1600" dirty="0" err="1">
                <a:latin typeface="Palatino Linotype" pitchFamily="18" charset="0"/>
              </a:rPr>
              <a:t>ендоскопска</a:t>
            </a:r>
            <a:r>
              <a:rPr lang="x-none" sz="1600" dirty="0">
                <a:latin typeface="Palatino Linotype" pitchFamily="18" charset="0"/>
              </a:rPr>
              <a:t> </a:t>
            </a:r>
            <a:r>
              <a:rPr lang="x-none" sz="1600" dirty="0" err="1">
                <a:latin typeface="Palatino Linotype" pitchFamily="18" charset="0"/>
              </a:rPr>
              <a:t>гастростома</a:t>
            </a:r>
            <a:endParaRPr lang="x-none" sz="16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594342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" y="0"/>
            <a:ext cx="9144000" cy="63248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b="1" dirty="0">
                <a:solidFill>
                  <a:srgbClr val="FF0000"/>
                </a:solidFill>
                <a:latin typeface="Palatino Linotype" pitchFamily="18" charset="0"/>
              </a:rPr>
              <a:t>АДЕНОКАРЦИНОМ ЈЕДЊАКА</a:t>
            </a:r>
          </a:p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Етиологија: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GERB, </a:t>
            </a:r>
            <a:r>
              <a:rPr lang="x-none" dirty="0" err="1">
                <a:latin typeface="Palatino Linotype" pitchFamily="18" charset="0"/>
              </a:rPr>
              <a:t>Barretov</a:t>
            </a:r>
            <a:r>
              <a:rPr lang="x-none" dirty="0">
                <a:latin typeface="Palatino Linotype" pitchFamily="18" charset="0"/>
              </a:rPr>
              <a:t> једњак (на терену специјализоване интестиналне </a:t>
            </a:r>
            <a:r>
              <a:rPr lang="x-none" dirty="0" err="1">
                <a:latin typeface="Palatino Linotype" pitchFamily="18" charset="0"/>
              </a:rPr>
              <a:t>метаплазије</a:t>
            </a:r>
            <a:r>
              <a:rPr lang="x-none" dirty="0">
                <a:latin typeface="Palatino Linotype" pitchFamily="18" charset="0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Гојазност, масна храна, недостатак воћа и поврћа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Лекови </a:t>
            </a:r>
            <a:r>
              <a:rPr lang="x-none" dirty="0" err="1">
                <a:latin typeface="Palatino Linotype" pitchFamily="18" charset="0"/>
              </a:rPr>
              <a:t>кији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релаксирају</a:t>
            </a:r>
            <a:r>
              <a:rPr lang="x-none" dirty="0">
                <a:latin typeface="Palatino Linotype" pitchFamily="18" charset="0"/>
              </a:rPr>
              <a:t> доњи </a:t>
            </a:r>
            <a:r>
              <a:rPr lang="x-none" dirty="0" err="1">
                <a:latin typeface="Palatino Linotype" pitchFamily="18" charset="0"/>
              </a:rPr>
              <a:t>сфинктер</a:t>
            </a:r>
            <a:r>
              <a:rPr lang="x-none" dirty="0">
                <a:latin typeface="Palatino Linotype" pitchFamily="18" charset="0"/>
              </a:rPr>
              <a:t> једњака (</a:t>
            </a:r>
            <a:r>
              <a:rPr lang="x-none" dirty="0" err="1">
                <a:latin typeface="Palatino Linotype" pitchFamily="18" charset="0"/>
              </a:rPr>
              <a:t>трициклични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антидепресиви</a:t>
            </a:r>
            <a:r>
              <a:rPr lang="x-none" dirty="0">
                <a:latin typeface="Palatino Linotype" pitchFamily="18" charset="0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Ретко алкохол и пушење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endParaRPr lang="x-none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Клиничка слика: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Претходи дугогодишња горушица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Код </a:t>
            </a:r>
            <a:r>
              <a:rPr lang="x-none" dirty="0" err="1">
                <a:latin typeface="Palatino Linotype" pitchFamily="18" charset="0"/>
              </a:rPr>
              <a:t>Barretov</a:t>
            </a:r>
            <a:r>
              <a:rPr lang="x-none" dirty="0">
                <a:latin typeface="Palatino Linotype" pitchFamily="18" charset="0"/>
              </a:rPr>
              <a:t>-</a:t>
            </a:r>
            <a:r>
              <a:rPr lang="x-none" dirty="0" err="1">
                <a:latin typeface="Palatino Linotype" pitchFamily="18" charset="0"/>
              </a:rPr>
              <a:t>ог</a:t>
            </a:r>
            <a:r>
              <a:rPr lang="x-none" dirty="0">
                <a:latin typeface="Palatino Linotype" pitchFamily="18" charset="0"/>
              </a:rPr>
              <a:t> једњака смањена осетљивост </a:t>
            </a:r>
            <a:r>
              <a:rPr lang="x-none" dirty="0" err="1">
                <a:latin typeface="Palatino Linotype" pitchFamily="18" charset="0"/>
              </a:rPr>
              <a:t>слузнице</a:t>
            </a:r>
            <a:r>
              <a:rPr lang="x-none" dirty="0">
                <a:latin typeface="Palatino Linotype" pitchFamily="18" charset="0"/>
              </a:rPr>
              <a:t> једњака на </a:t>
            </a:r>
            <a:r>
              <a:rPr lang="x-none" dirty="0" err="1">
                <a:latin typeface="Palatino Linotype" pitchFamily="18" charset="0"/>
              </a:rPr>
              <a:t>рефлукс</a:t>
            </a:r>
            <a:r>
              <a:rPr lang="x-none" dirty="0">
                <a:latin typeface="Palatino Linotype" pitchFamily="18" charset="0"/>
              </a:rPr>
              <a:t> киселине</a:t>
            </a:r>
          </a:p>
          <a:p>
            <a:pPr>
              <a:lnSpc>
                <a:spcPct val="150000"/>
              </a:lnSpc>
            </a:pPr>
            <a:r>
              <a:rPr lang="x-none" b="1" dirty="0" err="1">
                <a:latin typeface="Palatino Linotype" pitchFamily="18" charset="0"/>
              </a:rPr>
              <a:t>Радиографске</a:t>
            </a:r>
            <a:r>
              <a:rPr lang="x-none" b="1" dirty="0">
                <a:latin typeface="Palatino Linotype" pitchFamily="18" charset="0"/>
              </a:rPr>
              <a:t> анализе: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en-US" dirty="0">
                <a:latin typeface="Palatino Linotype" pitchFamily="18" charset="0"/>
              </a:rPr>
              <a:t>“</a:t>
            </a:r>
            <a:r>
              <a:rPr lang="x-none" dirty="0">
                <a:latin typeface="Palatino Linotype" pitchFamily="18" charset="0"/>
              </a:rPr>
              <a:t>Изгрижена јабука</a:t>
            </a:r>
            <a:r>
              <a:rPr lang="en-US" dirty="0">
                <a:latin typeface="Palatino Linotype" pitchFamily="18" charset="0"/>
              </a:rPr>
              <a:t>”</a:t>
            </a:r>
            <a:r>
              <a:rPr lang="x-none" dirty="0">
                <a:latin typeface="Palatino Linotype" pitchFamily="18" charset="0"/>
              </a:rPr>
              <a:t>, </a:t>
            </a:r>
            <a:r>
              <a:rPr lang="x-none" dirty="0" err="1">
                <a:latin typeface="Palatino Linotype" pitchFamily="18" charset="0"/>
              </a:rPr>
              <a:t>улцерисана</a:t>
            </a:r>
            <a:r>
              <a:rPr lang="x-none" dirty="0">
                <a:latin typeface="Palatino Linotype" pitchFamily="18" charset="0"/>
              </a:rPr>
              <a:t> маса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У </a:t>
            </a:r>
            <a:r>
              <a:rPr lang="x-none" dirty="0" err="1">
                <a:latin typeface="Palatino Linotype" pitchFamily="18" charset="0"/>
              </a:rPr>
              <a:t>дисталном</a:t>
            </a:r>
            <a:r>
              <a:rPr lang="x-none" dirty="0">
                <a:latin typeface="Palatino Linotype" pitchFamily="18" charset="0"/>
              </a:rPr>
              <a:t> делу једњака</a:t>
            </a:r>
          </a:p>
          <a:p>
            <a:pPr>
              <a:lnSpc>
                <a:spcPct val="150000"/>
              </a:lnSpc>
            </a:pPr>
            <a:endParaRPr lang="x-none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61968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0" y="457200"/>
            <a:ext cx="5181600" cy="54938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Компликације </a:t>
            </a:r>
            <a:r>
              <a:rPr lang="x-none" b="1" dirty="0" err="1">
                <a:latin typeface="Palatino Linotype" pitchFamily="18" charset="0"/>
              </a:rPr>
              <a:t>ахалазије</a:t>
            </a:r>
            <a:r>
              <a:rPr lang="x-none" b="1" dirty="0">
                <a:latin typeface="Palatino Linotype" pitchFamily="18" charset="0"/>
              </a:rPr>
              <a:t>: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Дислокација </a:t>
            </a:r>
            <a:r>
              <a:rPr lang="x-none" dirty="0" err="1">
                <a:latin typeface="Palatino Linotype" pitchFamily="18" charset="0"/>
              </a:rPr>
              <a:t>медијастиналних</a:t>
            </a:r>
            <a:r>
              <a:rPr lang="x-none" dirty="0">
                <a:latin typeface="Palatino Linotype" pitchFamily="18" charset="0"/>
              </a:rPr>
              <a:t> структура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 err="1">
                <a:latin typeface="Palatino Linotype" pitchFamily="18" charset="0"/>
              </a:rPr>
              <a:t>Улцерације</a:t>
            </a:r>
            <a:r>
              <a:rPr lang="x-none" dirty="0">
                <a:latin typeface="Palatino Linotype" pitchFamily="18" charset="0"/>
              </a:rPr>
              <a:t> и перфорације зида једњака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Аспирација садржаја једњака</a:t>
            </a:r>
          </a:p>
          <a:p>
            <a:pPr>
              <a:lnSpc>
                <a:spcPct val="150000"/>
              </a:lnSpc>
            </a:pPr>
            <a:endParaRPr lang="x-none" b="1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Дијагноза: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 err="1">
                <a:latin typeface="Palatino Linotype" pitchFamily="18" charset="0"/>
              </a:rPr>
              <a:t>Радиолошка</a:t>
            </a:r>
            <a:r>
              <a:rPr lang="x-none" dirty="0">
                <a:latin typeface="Palatino Linotype" pitchFamily="18" charset="0"/>
              </a:rPr>
              <a:t> пасажа једњака: </a:t>
            </a:r>
            <a:r>
              <a:rPr lang="x-none" dirty="0" err="1">
                <a:latin typeface="Palatino Linotype" pitchFamily="18" charset="0"/>
              </a:rPr>
              <a:t>дилатирани</a:t>
            </a:r>
            <a:r>
              <a:rPr lang="x-none" dirty="0">
                <a:latin typeface="Palatino Linotype" pitchFamily="18" charset="0"/>
              </a:rPr>
              <a:t> једњак, дефект пуњења налик птичијем кљуну у </a:t>
            </a:r>
            <a:r>
              <a:rPr lang="x-none" dirty="0" err="1">
                <a:latin typeface="Palatino Linotype" pitchFamily="18" charset="0"/>
              </a:rPr>
              <a:t>дисталном</a:t>
            </a:r>
            <a:r>
              <a:rPr lang="x-none" dirty="0">
                <a:latin typeface="Palatino Linotype" pitchFamily="18" charset="0"/>
              </a:rPr>
              <a:t> делу једњака (левкасто сужење једњака у </a:t>
            </a:r>
            <a:r>
              <a:rPr lang="x-none" dirty="0" err="1">
                <a:latin typeface="Palatino Linotype" pitchFamily="18" charset="0"/>
              </a:rPr>
              <a:t>дисталном</a:t>
            </a:r>
            <a:r>
              <a:rPr lang="x-none" dirty="0">
                <a:latin typeface="Palatino Linotype" pitchFamily="18" charset="0"/>
              </a:rPr>
              <a:t> делу-оштрих контура зидова, са ретенцијом хране у лумену, а изнад суженог дела присутна је </a:t>
            </a:r>
            <a:r>
              <a:rPr lang="x-none" dirty="0" err="1">
                <a:latin typeface="Palatino Linotype" pitchFamily="18" charset="0"/>
              </a:rPr>
              <a:t>дилатација</a:t>
            </a:r>
            <a:r>
              <a:rPr lang="x-none" dirty="0">
                <a:latin typeface="Palatino Linotype" pitchFamily="18" charset="0"/>
              </a:rPr>
              <a:t> и </a:t>
            </a:r>
            <a:r>
              <a:rPr lang="x-none" dirty="0" err="1">
                <a:latin typeface="Palatino Linotype" pitchFamily="18" charset="0"/>
              </a:rPr>
              <a:t>мегаезофагус</a:t>
            </a:r>
            <a:r>
              <a:rPr lang="x-none" dirty="0">
                <a:latin typeface="Palatino Linotype" pitchFamily="18" charset="0"/>
              </a:rPr>
              <a:t>)</a:t>
            </a:r>
          </a:p>
        </p:txBody>
      </p:sp>
      <p:pic>
        <p:nvPicPr>
          <p:cNvPr id="3" name="Picture 2" descr="http://upload.wikimedia.org/wikipedia/commons/8/82/Acha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54050"/>
            <a:ext cx="3128962" cy="42545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Oval 3"/>
          <p:cNvSpPr/>
          <p:nvPr/>
        </p:nvSpPr>
        <p:spPr>
          <a:xfrm>
            <a:off x="2438400" y="2781300"/>
            <a:ext cx="690562" cy="5334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23328627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0"/>
            <a:ext cx="8534400" cy="63248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b="1" dirty="0" err="1">
                <a:latin typeface="Palatino Linotype" pitchFamily="18" charset="0"/>
              </a:rPr>
              <a:t>Ендоскопска</a:t>
            </a:r>
            <a:r>
              <a:rPr lang="x-none" b="1" dirty="0">
                <a:latin typeface="Palatino Linotype" pitchFamily="18" charset="0"/>
              </a:rPr>
              <a:t> анализа</a:t>
            </a:r>
            <a:endParaRPr lang="en-US" b="1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b="1" dirty="0" err="1">
                <a:latin typeface="Palatino Linotype" pitchFamily="18" charset="0"/>
              </a:rPr>
              <a:t>Ендоскопија</a:t>
            </a:r>
            <a:r>
              <a:rPr lang="x-none" b="1" dirty="0">
                <a:latin typeface="Palatino Linotype" pitchFamily="18" charset="0"/>
              </a:rPr>
              <a:t> са увећањем</a:t>
            </a:r>
          </a:p>
          <a:p>
            <a:pPr>
              <a:lnSpc>
                <a:spcPct val="150000"/>
              </a:lnSpc>
            </a:pPr>
            <a:r>
              <a:rPr lang="x-none" b="1" dirty="0" err="1">
                <a:latin typeface="Palatino Linotype" pitchFamily="18" charset="0"/>
              </a:rPr>
              <a:t>Хромоскопија</a:t>
            </a:r>
            <a:endParaRPr lang="x-none" b="1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b="1" dirty="0" err="1">
                <a:latin typeface="Palatino Linotype" pitchFamily="18" charset="0"/>
              </a:rPr>
              <a:t>Фотодинамичка</a:t>
            </a:r>
            <a:r>
              <a:rPr lang="x-none" b="1" dirty="0">
                <a:latin typeface="Palatino Linotype" pitchFamily="18" charset="0"/>
              </a:rPr>
              <a:t> дијагностика са 5-</a:t>
            </a:r>
            <a:r>
              <a:rPr lang="x-none" b="1" dirty="0" err="1">
                <a:latin typeface="Palatino Linotype" pitchFamily="18" charset="0"/>
              </a:rPr>
              <a:t>аминилевулинском</a:t>
            </a:r>
            <a:r>
              <a:rPr lang="x-none" b="1" dirty="0">
                <a:latin typeface="Palatino Linotype" pitchFamily="18" charset="0"/>
              </a:rPr>
              <a:t> киселином</a:t>
            </a:r>
          </a:p>
          <a:p>
            <a:pPr>
              <a:lnSpc>
                <a:spcPct val="150000"/>
              </a:lnSpc>
            </a:pPr>
            <a:r>
              <a:rPr lang="x-none" b="1" dirty="0" err="1">
                <a:latin typeface="Palatino Linotype" pitchFamily="18" charset="0"/>
              </a:rPr>
              <a:t>Ендоскопски</a:t>
            </a:r>
            <a:r>
              <a:rPr lang="x-none" b="1" dirty="0">
                <a:latin typeface="Palatino Linotype" pitchFamily="18" charset="0"/>
              </a:rPr>
              <a:t> ултразвук: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За процену </a:t>
            </a:r>
            <a:r>
              <a:rPr lang="x-none" dirty="0" err="1">
                <a:latin typeface="Palatino Linotype" pitchFamily="18" charset="0"/>
              </a:rPr>
              <a:t>проширености</a:t>
            </a:r>
            <a:r>
              <a:rPr lang="x-none" dirty="0">
                <a:latin typeface="Palatino Linotype" pitchFamily="18" charset="0"/>
              </a:rPr>
              <a:t> тумора (повећана дебљина зида код </a:t>
            </a:r>
            <a:r>
              <a:rPr lang="x-none" dirty="0" err="1">
                <a:latin typeface="Palatino Linotype" pitchFamily="18" charset="0"/>
              </a:rPr>
              <a:t>Barretov</a:t>
            </a:r>
            <a:r>
              <a:rPr lang="x-none" dirty="0">
                <a:latin typeface="Palatino Linotype" pitchFamily="18" charset="0"/>
              </a:rPr>
              <a:t>-</a:t>
            </a:r>
            <a:r>
              <a:rPr lang="x-none" dirty="0" err="1">
                <a:latin typeface="Palatino Linotype" pitchFamily="18" charset="0"/>
              </a:rPr>
              <a:t>ог</a:t>
            </a:r>
            <a:r>
              <a:rPr lang="x-none" dirty="0">
                <a:latin typeface="Palatino Linotype" pitchFamily="18" charset="0"/>
              </a:rPr>
              <a:t> једњака и код </a:t>
            </a:r>
            <a:r>
              <a:rPr lang="x-none" dirty="0" err="1">
                <a:latin typeface="Palatino Linotype" pitchFamily="18" charset="0"/>
              </a:rPr>
              <a:t>дисплазија</a:t>
            </a:r>
            <a:r>
              <a:rPr lang="x-none" dirty="0">
                <a:latin typeface="Palatino Linotype" pitchFamily="18" charset="0"/>
              </a:rPr>
              <a:t> високог степена)</a:t>
            </a:r>
          </a:p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Терапија: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b="1" dirty="0">
                <a:latin typeface="Palatino Linotype" pitchFamily="18" charset="0"/>
              </a:rPr>
              <a:t>Хируршка терапија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b="1" dirty="0">
                <a:latin typeface="Palatino Linotype" pitchFamily="18" charset="0"/>
              </a:rPr>
              <a:t>Зрачна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b="1" dirty="0">
                <a:latin typeface="Palatino Linotype" pitchFamily="18" charset="0"/>
              </a:rPr>
              <a:t>терапија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b="1" dirty="0" err="1">
                <a:latin typeface="Palatino Linotype" pitchFamily="18" charset="0"/>
              </a:rPr>
              <a:t>Хемиотерапија</a:t>
            </a:r>
            <a:endParaRPr lang="x-none" b="1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b="1" dirty="0" err="1">
                <a:latin typeface="Palatino Linotype" pitchFamily="18" charset="0"/>
              </a:rPr>
              <a:t>Ендоскопска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b="1" dirty="0">
                <a:latin typeface="Palatino Linotype" pitchFamily="18" charset="0"/>
              </a:rPr>
              <a:t>терапија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 err="1">
                <a:latin typeface="Palatino Linotype" pitchFamily="18" charset="0"/>
              </a:rPr>
              <a:t>Фотодинамичка</a:t>
            </a:r>
            <a:r>
              <a:rPr lang="x-none" dirty="0">
                <a:latin typeface="Palatino Linotype" pitchFamily="18" charset="0"/>
              </a:rPr>
              <a:t> терапија (са </a:t>
            </a:r>
            <a:r>
              <a:rPr lang="x-none" dirty="0" err="1">
                <a:latin typeface="Palatino Linotype" pitchFamily="18" charset="0"/>
              </a:rPr>
              <a:t>аминолевулинском</a:t>
            </a:r>
            <a:r>
              <a:rPr lang="x-none" dirty="0">
                <a:latin typeface="Palatino Linotype" pitchFamily="18" charset="0"/>
              </a:rPr>
              <a:t> киселином+дуготрајно IPP)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Аргон плазма коагулација</a:t>
            </a:r>
            <a:endParaRPr lang="x-none" b="1" dirty="0"/>
          </a:p>
        </p:txBody>
      </p:sp>
    </p:spTree>
    <p:extLst>
      <p:ext uri="{BB962C8B-B14F-4D97-AF65-F5344CB8AC3E}">
        <p14:creationId xmlns:p14="http://schemas.microsoft.com/office/powerpoint/2010/main" val="220712682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x-none" sz="3600" b="1" dirty="0">
                <a:solidFill>
                  <a:srgbClr val="FF0000"/>
                </a:solidFill>
                <a:latin typeface="Palatino Linotype" pitchFamily="18" charset="0"/>
              </a:rPr>
              <a:t>БОЛЕСТИ ЖЕЛУЦА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x-none" b="1" dirty="0" err="1">
                <a:solidFill>
                  <a:schemeClr val="tx1"/>
                </a:solidFill>
                <a:latin typeface="Palatino Linotype" pitchFamily="18" charset="0"/>
              </a:rPr>
              <a:t>Доц</a:t>
            </a:r>
            <a:r>
              <a:rPr lang="x-none" b="1" dirty="0">
                <a:solidFill>
                  <a:schemeClr val="tx1"/>
                </a:solidFill>
                <a:latin typeface="Palatino Linotype" pitchFamily="18" charset="0"/>
              </a:rPr>
              <a:t>. др Наташа Здравковић</a:t>
            </a:r>
          </a:p>
          <a:p>
            <a:endParaRPr lang="x-none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2700" y="76200"/>
            <a:ext cx="694944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6517824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x-none" sz="3600" b="1" dirty="0">
                <a:latin typeface="Palatino Linotype" pitchFamily="18" charset="0"/>
              </a:rPr>
              <a:t>ГАСТРИТИСИ И ГАСТРОПАТИЈЕ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x-none" b="1" dirty="0" err="1">
                <a:solidFill>
                  <a:schemeClr val="tx1"/>
                </a:solidFill>
                <a:latin typeface="Palatino Linotype" pitchFamily="18" charset="0"/>
              </a:rPr>
              <a:t>Доц</a:t>
            </a:r>
            <a:r>
              <a:rPr lang="x-none" b="1" dirty="0">
                <a:solidFill>
                  <a:schemeClr val="tx1"/>
                </a:solidFill>
                <a:latin typeface="Palatino Linotype" pitchFamily="18" charset="0"/>
              </a:rPr>
              <a:t>. др Наташа Здравковић</a:t>
            </a:r>
          </a:p>
          <a:p>
            <a:endParaRPr lang="x-none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2700" y="76200"/>
            <a:ext cx="694944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21685190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152400"/>
            <a:ext cx="8686799" cy="5866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Термин </a:t>
            </a:r>
            <a:r>
              <a:rPr lang="x-none" b="1" dirty="0">
                <a:latin typeface="Palatino Linotype" pitchFamily="18" charset="0"/>
              </a:rPr>
              <a:t>гастритис </a:t>
            </a:r>
            <a:r>
              <a:rPr lang="x-none" dirty="0">
                <a:latin typeface="Palatino Linotype" pitchFamily="18" charset="0"/>
              </a:rPr>
              <a:t>означава групу болести чија је заједничка карактеристика запаљење желудачне </a:t>
            </a:r>
            <a:r>
              <a:rPr lang="x-none" dirty="0" err="1">
                <a:latin typeface="Palatino Linotype" pitchFamily="18" charset="0"/>
              </a:rPr>
              <a:t>слузнице</a:t>
            </a:r>
            <a:r>
              <a:rPr lang="x-none" dirty="0">
                <a:latin typeface="Palatino Linotype" pitchFamily="18" charset="0"/>
              </a:rPr>
              <a:t>, а које се разликују по </a:t>
            </a:r>
            <a:r>
              <a:rPr lang="x-none" dirty="0" err="1">
                <a:latin typeface="Palatino Linotype" pitchFamily="18" charset="0"/>
              </a:rPr>
              <a:t>патогенези</a:t>
            </a:r>
            <a:r>
              <a:rPr lang="x-none" dirty="0">
                <a:latin typeface="Palatino Linotype" pitchFamily="18" charset="0"/>
              </a:rPr>
              <a:t>, хистолошким и клиничким карактеристикама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Важно је истаћи да не постоји добра корелација између </a:t>
            </a:r>
            <a:r>
              <a:rPr lang="x-none" dirty="0" err="1">
                <a:latin typeface="Palatino Linotype" pitchFamily="18" charset="0"/>
              </a:rPr>
              <a:t>ендоскопских</a:t>
            </a:r>
            <a:r>
              <a:rPr lang="x-none" dirty="0">
                <a:latin typeface="Palatino Linotype" pitchFamily="18" charset="0"/>
              </a:rPr>
              <a:t> и хистолошких промена. 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Три су главна типа гастритиса: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x-none" b="1" dirty="0">
                <a:latin typeface="Palatino Linotype" pitchFamily="18" charset="0"/>
              </a:rPr>
              <a:t>ерозивни или </a:t>
            </a:r>
            <a:r>
              <a:rPr lang="x-none" b="1" dirty="0" err="1">
                <a:latin typeface="Palatino Linotype" pitchFamily="18" charset="0"/>
              </a:rPr>
              <a:t>хеморагијски</a:t>
            </a:r>
            <a:r>
              <a:rPr lang="x-none" b="1" dirty="0">
                <a:latin typeface="Palatino Linotype" pitchFamily="18" charset="0"/>
              </a:rPr>
              <a:t> гастритис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x-none" b="1" dirty="0" err="1">
                <a:latin typeface="Palatino Linotype" pitchFamily="18" charset="0"/>
              </a:rPr>
              <a:t>неерозивни</a:t>
            </a:r>
            <a:r>
              <a:rPr lang="x-none" b="1" dirty="0">
                <a:latin typeface="Palatino Linotype" pitchFamily="18" charset="0"/>
              </a:rPr>
              <a:t> хронични гастритис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x-none" b="1" dirty="0">
                <a:latin typeface="Palatino Linotype" pitchFamily="18" charset="0"/>
              </a:rPr>
              <a:t>специфични облици гастритиса</a:t>
            </a:r>
          </a:p>
          <a:p>
            <a:pPr>
              <a:lnSpc>
                <a:spcPct val="150000"/>
              </a:lnSpc>
            </a:pP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Термин </a:t>
            </a:r>
            <a:r>
              <a:rPr lang="x-none" b="1" dirty="0" err="1">
                <a:latin typeface="Palatino Linotype" pitchFamily="18" charset="0"/>
              </a:rPr>
              <a:t>гастропатија</a:t>
            </a:r>
            <a:r>
              <a:rPr lang="x-none" dirty="0">
                <a:latin typeface="Palatino Linotype" pitchFamily="18" charset="0"/>
              </a:rPr>
              <a:t> односи се на тип </a:t>
            </a:r>
            <a:r>
              <a:rPr lang="x-none" dirty="0" err="1">
                <a:latin typeface="Palatino Linotype" pitchFamily="18" charset="0"/>
              </a:rPr>
              <a:t>слузничког</a:t>
            </a:r>
            <a:r>
              <a:rPr lang="x-none" dirty="0">
                <a:latin typeface="Palatino Linotype" pitchFamily="18" charset="0"/>
              </a:rPr>
              <a:t> оштећења при коме је запаљење минимално или одсутно, а доминантне су промене </a:t>
            </a:r>
            <a:r>
              <a:rPr lang="x-none" dirty="0" err="1">
                <a:latin typeface="Palatino Linotype" pitchFamily="18" charset="0"/>
              </a:rPr>
              <a:t>епителне</a:t>
            </a:r>
            <a:r>
              <a:rPr lang="x-none" dirty="0">
                <a:latin typeface="Palatino Linotype" pitchFamily="18" charset="0"/>
              </a:rPr>
              <a:t> (реактивне  </a:t>
            </a:r>
            <a:r>
              <a:rPr lang="x-none" dirty="0" err="1">
                <a:latin typeface="Palatino Linotype" pitchFamily="18" charset="0"/>
              </a:rPr>
              <a:t>гастропатије</a:t>
            </a:r>
            <a:r>
              <a:rPr lang="x-none" dirty="0">
                <a:latin typeface="Palatino Linotype" pitchFamily="18" charset="0"/>
              </a:rPr>
              <a:t>) или васкуларне (</a:t>
            </a:r>
            <a:r>
              <a:rPr lang="x-none" dirty="0" err="1">
                <a:latin typeface="Palatino Linotype" pitchFamily="18" charset="0"/>
              </a:rPr>
              <a:t>конгестивне</a:t>
            </a:r>
            <a:r>
              <a:rPr lang="x-none" dirty="0">
                <a:latin typeface="Palatino Linotype" pitchFamily="18" charset="0"/>
              </a:rPr>
              <a:t> или </a:t>
            </a:r>
            <a:r>
              <a:rPr lang="x-none" dirty="0" err="1">
                <a:latin typeface="Palatino Linotype" pitchFamily="18" charset="0"/>
              </a:rPr>
              <a:t>исхемијске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гастропатије</a:t>
            </a:r>
            <a:r>
              <a:rPr lang="x-none" dirty="0">
                <a:latin typeface="Palatino Linotype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866849491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" y="129996"/>
            <a:ext cx="8686799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sz="1600" b="1" dirty="0">
                <a:solidFill>
                  <a:srgbClr val="FF0000"/>
                </a:solidFill>
                <a:latin typeface="Palatino Linotype" pitchFamily="18" charset="0"/>
              </a:rPr>
              <a:t>Ерозивни и </a:t>
            </a:r>
            <a:r>
              <a:rPr lang="x-none" sz="1600" b="1" dirty="0" err="1">
                <a:solidFill>
                  <a:srgbClr val="FF0000"/>
                </a:solidFill>
                <a:latin typeface="Palatino Linotype" pitchFamily="18" charset="0"/>
              </a:rPr>
              <a:t>хеморагијски</a:t>
            </a:r>
            <a:r>
              <a:rPr lang="x-none" sz="1600" b="1" dirty="0">
                <a:solidFill>
                  <a:srgbClr val="FF0000"/>
                </a:solidFill>
                <a:latin typeface="Palatino Linotype" pitchFamily="18" charset="0"/>
              </a:rPr>
              <a:t> гастритис и ерозивне </a:t>
            </a:r>
            <a:r>
              <a:rPr lang="x-none" sz="1600" b="1" dirty="0" err="1">
                <a:solidFill>
                  <a:srgbClr val="FF0000"/>
                </a:solidFill>
                <a:latin typeface="Palatino Linotype" pitchFamily="18" charset="0"/>
              </a:rPr>
              <a:t>гастропатије</a:t>
            </a:r>
            <a:endParaRPr lang="x-none" sz="1600" b="1" dirty="0">
              <a:solidFill>
                <a:srgbClr val="FF0000"/>
              </a:solidFill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b="1" dirty="0">
                <a:latin typeface="Palatino Linotype" pitchFamily="18" charset="0"/>
              </a:rPr>
              <a:t>Дијагноза</a:t>
            </a:r>
            <a:r>
              <a:rPr lang="x-none" sz="1600" dirty="0">
                <a:latin typeface="Palatino Linotype" pitchFamily="18" charset="0"/>
              </a:rPr>
              <a:t> ерозивног гастритиса и </a:t>
            </a:r>
            <a:r>
              <a:rPr lang="x-none" sz="1600" dirty="0" err="1">
                <a:latin typeface="Palatino Linotype" pitchFamily="18" charset="0"/>
              </a:rPr>
              <a:t>гастропатије</a:t>
            </a:r>
            <a:r>
              <a:rPr lang="x-none" sz="1600" dirty="0">
                <a:latin typeface="Palatino Linotype" pitchFamily="18" charset="0"/>
              </a:rPr>
              <a:t> се поставља </a:t>
            </a:r>
            <a:r>
              <a:rPr lang="x-none" sz="1600" b="1" dirty="0" err="1">
                <a:latin typeface="Palatino Linotype" pitchFamily="18" charset="0"/>
              </a:rPr>
              <a:t>ендоскопски</a:t>
            </a:r>
            <a:endParaRPr lang="x-none" sz="1600" b="1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b="1" dirty="0">
                <a:latin typeface="Palatino Linotype" pitchFamily="18" charset="0"/>
              </a:rPr>
              <a:t>Ерозија  је дефект </a:t>
            </a:r>
            <a:r>
              <a:rPr lang="x-none" sz="1600" b="1" dirty="0" err="1">
                <a:latin typeface="Palatino Linotype" pitchFamily="18" charset="0"/>
              </a:rPr>
              <a:t>слузнице</a:t>
            </a:r>
            <a:r>
              <a:rPr lang="x-none" sz="1600" b="1" dirty="0">
                <a:latin typeface="Palatino Linotype" pitchFamily="18" charset="0"/>
              </a:rPr>
              <a:t> </a:t>
            </a:r>
            <a:r>
              <a:rPr lang="x-none" sz="1600" dirty="0">
                <a:latin typeface="Palatino Linotype" pitchFamily="18" charset="0"/>
              </a:rPr>
              <a:t>који не </a:t>
            </a:r>
            <a:r>
              <a:rPr lang="x-none" sz="1600" dirty="0" err="1">
                <a:latin typeface="Palatino Linotype" pitchFamily="18" charset="0"/>
              </a:rPr>
              <a:t>пенетрира</a:t>
            </a:r>
            <a:r>
              <a:rPr lang="x-none" sz="1600" dirty="0">
                <a:latin typeface="Palatino Linotype" pitchFamily="18" charset="0"/>
              </a:rPr>
              <a:t> </a:t>
            </a:r>
            <a:r>
              <a:rPr lang="x-none" sz="1600" dirty="0" err="1">
                <a:latin typeface="Palatino Linotype" pitchFamily="18" charset="0"/>
              </a:rPr>
              <a:t>мускуларис</a:t>
            </a:r>
            <a:r>
              <a:rPr lang="x-none" sz="1600" dirty="0">
                <a:latin typeface="Palatino Linotype" pitchFamily="18" charset="0"/>
              </a:rPr>
              <a:t> </a:t>
            </a:r>
            <a:r>
              <a:rPr lang="x-none" sz="1600" dirty="0" err="1">
                <a:latin typeface="Palatino Linotype" pitchFamily="18" charset="0"/>
              </a:rPr>
              <a:t>мукосу</a:t>
            </a:r>
            <a:r>
              <a:rPr lang="x-none" sz="1600" dirty="0">
                <a:latin typeface="Palatino Linotype" pitchFamily="18" charset="0"/>
              </a:rPr>
              <a:t>, а дубља се </a:t>
            </a:r>
            <a:r>
              <a:rPr lang="x-none" sz="1600" dirty="0" err="1">
                <a:latin typeface="Palatino Linotype" pitchFamily="18" charset="0"/>
              </a:rPr>
              <a:t>лезија</a:t>
            </a:r>
            <a:r>
              <a:rPr lang="x-none" sz="1600" dirty="0">
                <a:latin typeface="Palatino Linotype" pitchFamily="18" charset="0"/>
              </a:rPr>
              <a:t>  назива </a:t>
            </a:r>
            <a:r>
              <a:rPr lang="x-none" sz="1600" dirty="0" err="1">
                <a:latin typeface="Palatino Linotype" pitchFamily="18" charset="0"/>
              </a:rPr>
              <a:t>улкусом</a:t>
            </a:r>
            <a:endParaRPr lang="x-none" sz="1600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>
                <a:latin typeface="Palatino Linotype" pitchFamily="18" charset="0"/>
              </a:rPr>
              <a:t>Ерозије су углавном </a:t>
            </a:r>
            <a:r>
              <a:rPr lang="x-none" sz="1600" dirty="0" err="1">
                <a:latin typeface="Palatino Linotype" pitchFamily="18" charset="0"/>
              </a:rPr>
              <a:t>мултипле</a:t>
            </a:r>
            <a:r>
              <a:rPr lang="x-none" sz="1600" dirty="0">
                <a:latin typeface="Palatino Linotype" pitchFamily="18" charset="0"/>
              </a:rPr>
              <a:t> са белом базом и рубним </a:t>
            </a:r>
            <a:r>
              <a:rPr lang="x-none" sz="1600" dirty="0" err="1">
                <a:latin typeface="Palatino Linotype" pitchFamily="18" charset="0"/>
              </a:rPr>
              <a:t>еритематозним</a:t>
            </a:r>
            <a:r>
              <a:rPr lang="x-none" sz="1600" dirty="0">
                <a:latin typeface="Palatino Linotype" pitchFamily="18" charset="0"/>
              </a:rPr>
              <a:t> </a:t>
            </a:r>
            <a:r>
              <a:rPr lang="x-none" sz="1600" dirty="0" err="1">
                <a:latin typeface="Palatino Linotype" pitchFamily="18" charset="0"/>
              </a:rPr>
              <a:t>халоом</a:t>
            </a:r>
            <a:r>
              <a:rPr lang="x-none" sz="1600" dirty="0">
                <a:latin typeface="Palatino Linotype" pitchFamily="18" charset="0"/>
              </a:rPr>
              <a:t>, знак </a:t>
            </a:r>
            <a:r>
              <a:rPr lang="x-none" sz="1600" dirty="0" err="1">
                <a:latin typeface="Palatino Linotype" pitchFamily="18" charset="0"/>
              </a:rPr>
              <a:t>рецентног</a:t>
            </a:r>
            <a:r>
              <a:rPr lang="x-none" sz="1600" dirty="0">
                <a:latin typeface="Palatino Linotype" pitchFamily="18" charset="0"/>
              </a:rPr>
              <a:t> крварења је црна база ерозије, </a:t>
            </a:r>
            <a:r>
              <a:rPr lang="x-none" sz="1600" dirty="0" err="1">
                <a:latin typeface="Palatino Linotype" pitchFamily="18" charset="0"/>
              </a:rPr>
              <a:t>субепителијално</a:t>
            </a:r>
            <a:r>
              <a:rPr lang="x-none" sz="1600" dirty="0">
                <a:latin typeface="Palatino Linotype" pitchFamily="18" charset="0"/>
              </a:rPr>
              <a:t>  крварење се карактерише дискретним </a:t>
            </a:r>
            <a:r>
              <a:rPr lang="x-none" sz="1600" dirty="0" err="1">
                <a:latin typeface="Palatino Linotype" pitchFamily="18" charset="0"/>
              </a:rPr>
              <a:t>петехијама</a:t>
            </a:r>
            <a:r>
              <a:rPr lang="x-none" sz="1600" dirty="0">
                <a:latin typeface="Palatino Linotype" pitchFamily="18" charset="0"/>
              </a:rPr>
              <a:t> или </a:t>
            </a:r>
            <a:r>
              <a:rPr lang="x-none" sz="1600" dirty="0" err="1">
                <a:latin typeface="Palatino Linotype" pitchFamily="18" charset="0"/>
              </a:rPr>
              <a:t>мрљастим</a:t>
            </a:r>
            <a:r>
              <a:rPr lang="x-none" sz="1600" dirty="0">
                <a:latin typeface="Palatino Linotype" pitchFamily="18" charset="0"/>
              </a:rPr>
              <a:t> и линеарним  светло црвеним </a:t>
            </a:r>
            <a:r>
              <a:rPr lang="x-none" sz="1600" dirty="0" err="1">
                <a:latin typeface="Palatino Linotype" pitchFamily="18" charset="0"/>
              </a:rPr>
              <a:t>лезијама</a:t>
            </a:r>
            <a:r>
              <a:rPr lang="x-none" sz="1600" dirty="0">
                <a:latin typeface="Palatino Linotype" pitchFamily="18" charset="0"/>
              </a:rPr>
              <a:t> без видљивих дефеката </a:t>
            </a:r>
            <a:r>
              <a:rPr lang="x-none" sz="1600" dirty="0" err="1">
                <a:latin typeface="Palatino Linotype" pitchFamily="18" charset="0"/>
              </a:rPr>
              <a:t>слузнице</a:t>
            </a:r>
            <a:endParaRPr lang="x-none" sz="1600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>
                <a:latin typeface="Palatino Linotype" pitchFamily="18" charset="0"/>
              </a:rPr>
              <a:t>Некада се под појмом ерозија подразумева </a:t>
            </a:r>
            <a:r>
              <a:rPr lang="x-none" sz="1600" dirty="0" err="1">
                <a:latin typeface="Palatino Linotype" pitchFamily="18" charset="0"/>
              </a:rPr>
              <a:t>вулнерабилност</a:t>
            </a:r>
            <a:r>
              <a:rPr lang="x-none" sz="1600" dirty="0">
                <a:latin typeface="Palatino Linotype" pitchFamily="18" charset="0"/>
              </a:rPr>
              <a:t> и  </a:t>
            </a:r>
            <a:r>
              <a:rPr lang="x-none" sz="1600" dirty="0" err="1">
                <a:latin typeface="Palatino Linotype" pitchFamily="18" charset="0"/>
              </a:rPr>
              <a:t>еритем</a:t>
            </a:r>
            <a:r>
              <a:rPr lang="x-none" sz="1600" dirty="0">
                <a:latin typeface="Palatino Linotype" pitchFamily="18" charset="0"/>
              </a:rPr>
              <a:t> </a:t>
            </a:r>
            <a:r>
              <a:rPr lang="x-none" sz="1600" dirty="0" err="1">
                <a:latin typeface="Palatino Linotype" pitchFamily="18" charset="0"/>
              </a:rPr>
              <a:t>слузнице</a:t>
            </a:r>
            <a:r>
              <a:rPr lang="x-none" sz="1600" dirty="0">
                <a:latin typeface="Palatino Linotype" pitchFamily="18" charset="0"/>
              </a:rPr>
              <a:t> </a:t>
            </a:r>
            <a:r>
              <a:rPr lang="x-none" sz="1600" dirty="0" err="1">
                <a:latin typeface="Palatino Linotype" pitchFamily="18" charset="0"/>
              </a:rPr>
              <a:t>Биопсије</a:t>
            </a:r>
            <a:r>
              <a:rPr lang="x-none" sz="1600" dirty="0">
                <a:latin typeface="Palatino Linotype" pitchFamily="18" charset="0"/>
              </a:rPr>
              <a:t> се код </a:t>
            </a:r>
            <a:r>
              <a:rPr lang="x-none" sz="1600" dirty="0" err="1">
                <a:latin typeface="Palatino Linotype" pitchFamily="18" charset="0"/>
              </a:rPr>
              <a:t>ендоскопског</a:t>
            </a:r>
            <a:r>
              <a:rPr lang="x-none" sz="1600" dirty="0">
                <a:latin typeface="Palatino Linotype" pitchFamily="18" charset="0"/>
              </a:rPr>
              <a:t> налаза ерозија и </a:t>
            </a:r>
            <a:r>
              <a:rPr lang="x-none" sz="1600" dirty="0" err="1">
                <a:latin typeface="Palatino Linotype" pitchFamily="18" charset="0"/>
              </a:rPr>
              <a:t>субепителијалног</a:t>
            </a:r>
            <a:r>
              <a:rPr lang="x-none" sz="1600" dirty="0">
                <a:latin typeface="Palatino Linotype" pitchFamily="18" charset="0"/>
              </a:rPr>
              <a:t> крварења  по  правилу не узимају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>
                <a:latin typeface="Palatino Linotype" pitchFamily="18" charset="0"/>
              </a:rPr>
              <a:t>Претпоставља се да су </a:t>
            </a:r>
            <a:r>
              <a:rPr lang="x-none" sz="1600" dirty="0" err="1">
                <a:latin typeface="Palatino Linotype" pitchFamily="18" charset="0"/>
              </a:rPr>
              <a:t>исхемија</a:t>
            </a:r>
            <a:r>
              <a:rPr lang="x-none" sz="1600" dirty="0">
                <a:latin typeface="Palatino Linotype" pitchFamily="18" charset="0"/>
              </a:rPr>
              <a:t> </a:t>
            </a:r>
            <a:r>
              <a:rPr lang="x-none" sz="1600" dirty="0" err="1">
                <a:latin typeface="Palatino Linotype" pitchFamily="18" charset="0"/>
              </a:rPr>
              <a:t>гастричне</a:t>
            </a:r>
            <a:r>
              <a:rPr lang="x-none" sz="1600" dirty="0">
                <a:latin typeface="Palatino Linotype" pitchFamily="18" charset="0"/>
              </a:rPr>
              <a:t> слузокоже и </a:t>
            </a:r>
            <a:r>
              <a:rPr lang="x-none" sz="1600" dirty="0" err="1">
                <a:latin typeface="Palatino Linotype" pitchFamily="18" charset="0"/>
              </a:rPr>
              <a:t>редифузија</a:t>
            </a:r>
            <a:r>
              <a:rPr lang="x-none" sz="1600" dirty="0">
                <a:latin typeface="Palatino Linotype" pitchFamily="18" charset="0"/>
              </a:rPr>
              <a:t> желудачне киселине из лумена желуца у </a:t>
            </a:r>
            <a:r>
              <a:rPr lang="x-none" sz="1600" dirty="0" err="1">
                <a:latin typeface="Palatino Linotype" pitchFamily="18" charset="0"/>
              </a:rPr>
              <a:t>мукозу</a:t>
            </a:r>
            <a:r>
              <a:rPr lang="x-none" sz="1600" dirty="0">
                <a:latin typeface="Palatino Linotype" pitchFamily="18" charset="0"/>
              </a:rPr>
              <a:t> основни узроци настанка обољења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b="1" dirty="0">
                <a:latin typeface="Palatino Linotype" pitchFamily="18" charset="0"/>
              </a:rPr>
              <a:t>Клиничка слика: </a:t>
            </a:r>
            <a:r>
              <a:rPr lang="x-none" sz="1600" dirty="0">
                <a:latin typeface="Palatino Linotype" pitchFamily="18" charset="0"/>
              </a:rPr>
              <a:t>крварење из желудачне слузокоже се испољава као драматично горње гастроинтестинално крварење са великим губитком крви или лакше крварење (позитиван окултни тест у столици, необјашњива анемија)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>
                <a:latin typeface="Palatino Linotype" pitchFamily="18" charset="0"/>
              </a:rPr>
              <a:t>Терапија: превенција: ИПП, </a:t>
            </a:r>
            <a:r>
              <a:rPr lang="x-none" sz="1600" dirty="0" err="1">
                <a:latin typeface="Palatino Linotype" pitchFamily="18" charset="0"/>
              </a:rPr>
              <a:t>сукралфат</a:t>
            </a:r>
            <a:r>
              <a:rPr lang="x-none" sz="1600" dirty="0">
                <a:latin typeface="Palatino Linotype" pitchFamily="18" charset="0"/>
              </a:rPr>
              <a:t>, </a:t>
            </a:r>
            <a:r>
              <a:rPr lang="x-none" sz="1600" dirty="0" err="1">
                <a:latin typeface="Palatino Linotype" pitchFamily="18" charset="0"/>
              </a:rPr>
              <a:t>мизопростол</a:t>
            </a:r>
            <a:endParaRPr lang="x-none" sz="16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3712927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2973226"/>
              </p:ext>
            </p:extLst>
          </p:nvPr>
        </p:nvGraphicFramePr>
        <p:xfrm>
          <a:off x="228600" y="762000"/>
          <a:ext cx="8610600" cy="5760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10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69240">
                <a:tc>
                  <a:txBody>
                    <a:bodyPr/>
                    <a:lstStyle/>
                    <a:p>
                      <a:r>
                        <a:rPr lang="x-none" b="1" dirty="0" err="1">
                          <a:latin typeface="Palatino Linotype" pitchFamily="18" charset="0"/>
                        </a:rPr>
                        <a:t>Стресогени</a:t>
                      </a:r>
                      <a:r>
                        <a:rPr lang="x-none" b="1" dirty="0">
                          <a:latin typeface="Palatino Linotype" pitchFamily="18" charset="0"/>
                        </a:rPr>
                        <a:t> гастритис (са тешким </a:t>
                      </a:r>
                      <a:r>
                        <a:rPr lang="x-none" b="1" dirty="0" err="1">
                          <a:latin typeface="Palatino Linotype" pitchFamily="18" charset="0"/>
                        </a:rPr>
                        <a:t>обољењима</a:t>
                      </a:r>
                      <a:r>
                        <a:rPr lang="x-none" b="1" dirty="0">
                          <a:latin typeface="Palatino Linotype" pitchFamily="18" charset="0"/>
                        </a:rPr>
                        <a:t>,</a:t>
                      </a:r>
                      <a:r>
                        <a:rPr lang="x-none" b="1" baseline="0" dirty="0">
                          <a:latin typeface="Palatino Linotype" pitchFamily="18" charset="0"/>
                        </a:rPr>
                        <a:t> код болесника у јединицама интензивне неге, </a:t>
                      </a:r>
                      <a:r>
                        <a:rPr lang="x-none" b="1" baseline="0" dirty="0" err="1">
                          <a:latin typeface="Palatino Linotype" pitchFamily="18" charset="0"/>
                        </a:rPr>
                        <a:t>политраума</a:t>
                      </a:r>
                      <a:r>
                        <a:rPr lang="x-none" b="1" baseline="0" dirty="0">
                          <a:latin typeface="Palatino Linotype" pitchFamily="18" charset="0"/>
                        </a:rPr>
                        <a:t>, </a:t>
                      </a:r>
                      <a:r>
                        <a:rPr lang="x-none" b="1" baseline="0" dirty="0" err="1">
                          <a:latin typeface="Palatino Linotype" pitchFamily="18" charset="0"/>
                        </a:rPr>
                        <a:t>хепатична</a:t>
                      </a:r>
                      <a:r>
                        <a:rPr lang="x-none" b="1" baseline="0" dirty="0">
                          <a:latin typeface="Palatino Linotype" pitchFamily="18" charset="0"/>
                        </a:rPr>
                        <a:t>, респираторна </a:t>
                      </a:r>
                      <a:r>
                        <a:rPr lang="x-none" b="1" baseline="0" dirty="0" err="1">
                          <a:latin typeface="Palatino Linotype" pitchFamily="18" charset="0"/>
                        </a:rPr>
                        <a:t>инсуфицијенција</a:t>
                      </a:r>
                      <a:r>
                        <a:rPr lang="x-none" b="1" baseline="0" dirty="0">
                          <a:latin typeface="Palatino Linotype" pitchFamily="18" charset="0"/>
                        </a:rPr>
                        <a:t>, шок, масивне опекотине, сепса)</a:t>
                      </a:r>
                      <a:endParaRPr lang="x-none" b="1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9240">
                <a:tc>
                  <a:txBody>
                    <a:bodyPr/>
                    <a:lstStyle/>
                    <a:p>
                      <a:r>
                        <a:rPr lang="x-none" b="1" dirty="0">
                          <a:latin typeface="Palatino Linotype" pitchFamily="18" charset="0"/>
                        </a:rPr>
                        <a:t>Лекови (NSAIL, </a:t>
                      </a:r>
                      <a:r>
                        <a:rPr lang="x-none" b="1" dirty="0" err="1">
                          <a:latin typeface="Palatino Linotype" pitchFamily="18" charset="0"/>
                        </a:rPr>
                        <a:t>KCl</a:t>
                      </a:r>
                      <a:r>
                        <a:rPr lang="x-none" b="1" dirty="0">
                          <a:latin typeface="Palatino Linotype" pitchFamily="18" charset="0"/>
                        </a:rPr>
                        <a:t>, </a:t>
                      </a:r>
                      <a:r>
                        <a:rPr lang="x-none" b="1" dirty="0" err="1">
                          <a:latin typeface="Palatino Linotype" pitchFamily="18" charset="0"/>
                        </a:rPr>
                        <a:t>Fe</a:t>
                      </a:r>
                      <a:r>
                        <a:rPr lang="x-none" b="1" dirty="0">
                          <a:latin typeface="Palatino Linotype" pitchFamily="18" charset="0"/>
                        </a:rPr>
                        <a:t>,</a:t>
                      </a:r>
                      <a:r>
                        <a:rPr lang="x-none" b="1" baseline="0" dirty="0">
                          <a:latin typeface="Palatino Linotype" pitchFamily="18" charset="0"/>
                        </a:rPr>
                        <a:t> </a:t>
                      </a:r>
                      <a:r>
                        <a:rPr lang="x-none" b="1" baseline="0" dirty="0" err="1">
                          <a:latin typeface="Palatino Linotype" pitchFamily="18" charset="0"/>
                        </a:rPr>
                        <a:t>хемиотерапија</a:t>
                      </a:r>
                      <a:r>
                        <a:rPr lang="x-none" b="1" baseline="0" dirty="0">
                          <a:latin typeface="Palatino Linotype" pitchFamily="18" charset="0"/>
                        </a:rPr>
                        <a:t>, кокаин</a:t>
                      </a:r>
                      <a:r>
                        <a:rPr lang="x-none" b="1" dirty="0">
                          <a:latin typeface="Palatino Linotype" pitchFamily="18" charset="0"/>
                        </a:rPr>
                        <a:t>)</a:t>
                      </a:r>
                      <a:r>
                        <a:rPr lang="x-none" b="1" baseline="0" dirty="0">
                          <a:latin typeface="Palatino Linotype" pitchFamily="18" charset="0"/>
                        </a:rPr>
                        <a:t> </a:t>
                      </a:r>
                      <a:endParaRPr lang="x-none" b="1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9240">
                <a:tc>
                  <a:txBody>
                    <a:bodyPr/>
                    <a:lstStyle/>
                    <a:p>
                      <a:r>
                        <a:rPr lang="x-none" b="1" dirty="0">
                          <a:latin typeface="Palatino Linotype" pitchFamily="18" charset="0"/>
                        </a:rPr>
                        <a:t>Алкохол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9240">
                <a:tc>
                  <a:txBody>
                    <a:bodyPr/>
                    <a:lstStyle/>
                    <a:p>
                      <a:r>
                        <a:rPr lang="x-none" b="1" dirty="0">
                          <a:latin typeface="Palatino Linotype" pitchFamily="18" charset="0"/>
                        </a:rPr>
                        <a:t>Корозивна средства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9240">
                <a:tc>
                  <a:txBody>
                    <a:bodyPr/>
                    <a:lstStyle/>
                    <a:p>
                      <a:r>
                        <a:rPr lang="x-none" b="1" dirty="0">
                          <a:latin typeface="Palatino Linotype" pitchFamily="18" charset="0"/>
                        </a:rPr>
                        <a:t>Трауме и физички агенси</a:t>
                      </a:r>
                    </a:p>
                    <a:p>
                      <a:r>
                        <a:rPr lang="x-none" dirty="0">
                          <a:latin typeface="Palatino Linotype" pitchFamily="18" charset="0"/>
                        </a:rPr>
                        <a:t>Механичко</a:t>
                      </a:r>
                      <a:r>
                        <a:rPr lang="x-none" baseline="0" dirty="0">
                          <a:latin typeface="Palatino Linotype" pitchFamily="18" charset="0"/>
                        </a:rPr>
                        <a:t> оштећење: </a:t>
                      </a:r>
                      <a:r>
                        <a:rPr lang="x-none" baseline="0" dirty="0" err="1">
                          <a:latin typeface="Palatino Linotype" pitchFamily="18" charset="0"/>
                        </a:rPr>
                        <a:t>назогастричне</a:t>
                      </a:r>
                      <a:r>
                        <a:rPr lang="x-none" baseline="0" dirty="0">
                          <a:latin typeface="Palatino Linotype" pitchFamily="18" charset="0"/>
                        </a:rPr>
                        <a:t> сонде, напињање при повраћању</a:t>
                      </a:r>
                    </a:p>
                    <a:p>
                      <a:r>
                        <a:rPr lang="x-none" baseline="0" dirty="0" err="1">
                          <a:latin typeface="Palatino Linotype" pitchFamily="18" charset="0"/>
                        </a:rPr>
                        <a:t>Ендоскопска</a:t>
                      </a:r>
                      <a:r>
                        <a:rPr lang="x-none" baseline="0" dirty="0">
                          <a:latin typeface="Palatino Linotype" pitchFamily="18" charset="0"/>
                        </a:rPr>
                        <a:t> </a:t>
                      </a:r>
                      <a:r>
                        <a:rPr lang="x-none" baseline="0" dirty="0" err="1">
                          <a:latin typeface="Palatino Linotype" pitchFamily="18" charset="0"/>
                        </a:rPr>
                        <a:t>хемостаза</a:t>
                      </a:r>
                      <a:r>
                        <a:rPr lang="x-none" baseline="0" dirty="0">
                          <a:latin typeface="Palatino Linotype" pitchFamily="18" charset="0"/>
                        </a:rPr>
                        <a:t>: ласер, термичке методе, </a:t>
                      </a:r>
                      <a:r>
                        <a:rPr lang="x-none" baseline="0" dirty="0" err="1">
                          <a:latin typeface="Palatino Linotype" pitchFamily="18" charset="0"/>
                        </a:rPr>
                        <a:t>склерозација</a:t>
                      </a:r>
                      <a:endParaRPr lang="x-none" baseline="0" dirty="0">
                        <a:latin typeface="Palatino Linotype" pitchFamily="18" charset="0"/>
                      </a:endParaRPr>
                    </a:p>
                    <a:p>
                      <a:r>
                        <a:rPr lang="x-none" baseline="0" dirty="0">
                          <a:latin typeface="Palatino Linotype" pitchFamily="18" charset="0"/>
                        </a:rPr>
                        <a:t>Страно тело</a:t>
                      </a:r>
                      <a:endParaRPr lang="x-none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9240">
                <a:tc>
                  <a:txBody>
                    <a:bodyPr/>
                    <a:lstStyle/>
                    <a:p>
                      <a:r>
                        <a:rPr lang="x-none" b="1" dirty="0">
                          <a:latin typeface="Palatino Linotype" pitchFamily="18" charset="0"/>
                        </a:rPr>
                        <a:t>Зрачење: </a:t>
                      </a:r>
                      <a:r>
                        <a:rPr lang="x-none" dirty="0" err="1">
                          <a:latin typeface="Palatino Linotype" pitchFamily="18" charset="0"/>
                        </a:rPr>
                        <a:t>антрум</a:t>
                      </a:r>
                      <a:r>
                        <a:rPr lang="x-none" dirty="0">
                          <a:latin typeface="Palatino Linotype" pitchFamily="18" charset="0"/>
                        </a:rPr>
                        <a:t> и </a:t>
                      </a:r>
                      <a:r>
                        <a:rPr lang="x-none" dirty="0" err="1">
                          <a:latin typeface="Palatino Linotype" pitchFamily="18" charset="0"/>
                        </a:rPr>
                        <a:t>препилорична</a:t>
                      </a:r>
                      <a:r>
                        <a:rPr lang="x-none" dirty="0">
                          <a:latin typeface="Palatino Linotype" pitchFamily="18" charset="0"/>
                        </a:rPr>
                        <a:t> регија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9240">
                <a:tc>
                  <a:txBody>
                    <a:bodyPr/>
                    <a:lstStyle/>
                    <a:p>
                      <a:r>
                        <a:rPr lang="x-none" b="1" dirty="0">
                          <a:latin typeface="Palatino Linotype" pitchFamily="18" charset="0"/>
                        </a:rPr>
                        <a:t>Васкуларне промене:</a:t>
                      </a:r>
                      <a:r>
                        <a:rPr lang="x-none" b="1" baseline="0" dirty="0">
                          <a:latin typeface="Palatino Linotype" pitchFamily="18" charset="0"/>
                        </a:rPr>
                        <a:t> </a:t>
                      </a:r>
                      <a:r>
                        <a:rPr lang="x-none" baseline="0" dirty="0" err="1">
                          <a:latin typeface="Palatino Linotype" pitchFamily="18" charset="0"/>
                        </a:rPr>
                        <a:t>исхемија</a:t>
                      </a:r>
                      <a:r>
                        <a:rPr lang="x-none" baseline="0" dirty="0">
                          <a:latin typeface="Palatino Linotype" pitchFamily="18" charset="0"/>
                        </a:rPr>
                        <a:t>, терапијска </a:t>
                      </a:r>
                      <a:r>
                        <a:rPr lang="x-none" baseline="0" dirty="0" err="1">
                          <a:latin typeface="Palatino Linotype" pitchFamily="18" charset="0"/>
                        </a:rPr>
                        <a:t>емболизација</a:t>
                      </a:r>
                      <a:r>
                        <a:rPr lang="x-none" baseline="0" dirty="0">
                          <a:latin typeface="Palatino Linotype" pitchFamily="18" charset="0"/>
                        </a:rPr>
                        <a:t>, </a:t>
                      </a:r>
                      <a:r>
                        <a:rPr lang="x-none" baseline="0" dirty="0" err="1">
                          <a:latin typeface="Palatino Linotype" pitchFamily="18" charset="0"/>
                        </a:rPr>
                        <a:t>васкулитиси</a:t>
                      </a:r>
                      <a:endParaRPr lang="x-none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9240">
                <a:tc>
                  <a:txBody>
                    <a:bodyPr/>
                    <a:lstStyle/>
                    <a:p>
                      <a:r>
                        <a:rPr lang="x-none" b="1" dirty="0" err="1">
                          <a:latin typeface="Palatino Linotype" pitchFamily="18" charset="0"/>
                        </a:rPr>
                        <a:t>Рефлуксне</a:t>
                      </a:r>
                      <a:r>
                        <a:rPr lang="x-none" b="1" dirty="0">
                          <a:latin typeface="Palatino Linotype" pitchFamily="18" charset="0"/>
                        </a:rPr>
                        <a:t> промене: </a:t>
                      </a:r>
                      <a:r>
                        <a:rPr lang="x-none" dirty="0" err="1">
                          <a:latin typeface="Palatino Linotype" pitchFamily="18" charset="0"/>
                        </a:rPr>
                        <a:t>дуоденогастрични</a:t>
                      </a:r>
                      <a:r>
                        <a:rPr lang="x-none" dirty="0">
                          <a:latin typeface="Palatino Linotype" pitchFamily="18" charset="0"/>
                        </a:rPr>
                        <a:t> (након </a:t>
                      </a:r>
                      <a:r>
                        <a:rPr lang="x-none" dirty="0" err="1">
                          <a:latin typeface="Palatino Linotype" pitchFamily="18" charset="0"/>
                        </a:rPr>
                        <a:t>гастректомије</a:t>
                      </a:r>
                      <a:r>
                        <a:rPr lang="x-none" dirty="0">
                          <a:latin typeface="Palatino Linotype" pitchFamily="18" charset="0"/>
                        </a:rPr>
                        <a:t>) и </a:t>
                      </a:r>
                      <a:r>
                        <a:rPr lang="x-none" dirty="0" err="1">
                          <a:latin typeface="Palatino Linotype" pitchFamily="18" charset="0"/>
                        </a:rPr>
                        <a:t>гастроезофагеални</a:t>
                      </a:r>
                      <a:r>
                        <a:rPr lang="x-none" baseline="0" dirty="0">
                          <a:latin typeface="Palatino Linotype" pitchFamily="18" charset="0"/>
                        </a:rPr>
                        <a:t> </a:t>
                      </a:r>
                      <a:r>
                        <a:rPr lang="x-none" baseline="0" dirty="0" err="1">
                          <a:latin typeface="Palatino Linotype" pitchFamily="18" charset="0"/>
                        </a:rPr>
                        <a:t>рефлукс</a:t>
                      </a:r>
                      <a:endParaRPr lang="x-none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69240">
                <a:tc>
                  <a:txBody>
                    <a:bodyPr/>
                    <a:lstStyle/>
                    <a:p>
                      <a:r>
                        <a:rPr lang="x-none" b="1" dirty="0" err="1">
                          <a:latin typeface="Palatino Linotype" pitchFamily="18" charset="0"/>
                        </a:rPr>
                        <a:t>Идиопатски</a:t>
                      </a:r>
                      <a:endParaRPr lang="x-none" b="1" dirty="0">
                        <a:latin typeface="Palatino Linotype" pitchFamily="18" charset="0"/>
                      </a:endParaRPr>
                    </a:p>
                    <a:p>
                      <a:r>
                        <a:rPr lang="x-none" b="1" dirty="0">
                          <a:latin typeface="Palatino Linotype" pitchFamily="18" charset="0"/>
                        </a:rPr>
                        <a:t>Спорадични</a:t>
                      </a:r>
                    </a:p>
                    <a:p>
                      <a:r>
                        <a:rPr lang="x-none" b="1" dirty="0">
                          <a:latin typeface="Palatino Linotype" pitchFamily="18" charset="0"/>
                        </a:rPr>
                        <a:t>Дифузни </a:t>
                      </a:r>
                      <a:r>
                        <a:rPr lang="x-none" b="1" dirty="0" err="1">
                          <a:latin typeface="Palatino Linotype" pitchFamily="18" charset="0"/>
                        </a:rPr>
                        <a:t>вариолоформни</a:t>
                      </a:r>
                      <a:r>
                        <a:rPr lang="x-none" b="1" dirty="0">
                          <a:latin typeface="Palatino Linotype" pitchFamily="18" charset="0"/>
                        </a:rPr>
                        <a:t> гастритис </a:t>
                      </a:r>
                      <a:r>
                        <a:rPr lang="x-none" dirty="0">
                          <a:latin typeface="Palatino Linotype" pitchFamily="18" charset="0"/>
                        </a:rPr>
                        <a:t>(хронични ерозивни гастритис, </a:t>
                      </a:r>
                      <a:r>
                        <a:rPr lang="x-none" dirty="0" err="1">
                          <a:latin typeface="Palatino Linotype" pitchFamily="18" charset="0"/>
                        </a:rPr>
                        <a:t>лимфоцитни</a:t>
                      </a:r>
                      <a:r>
                        <a:rPr lang="x-none" dirty="0">
                          <a:latin typeface="Palatino Linotype" pitchFamily="18" charset="0"/>
                        </a:rPr>
                        <a:t> гастритис, удружени са HBP инфекцијом)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981200" y="260866"/>
            <a:ext cx="54938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b="1" dirty="0">
                <a:latin typeface="Palatino Linotype" pitchFamily="18" charset="0"/>
              </a:rPr>
              <a:t>Узроци </a:t>
            </a:r>
            <a:r>
              <a:rPr lang="x-none" b="1" dirty="0" err="1">
                <a:latin typeface="Palatino Linotype" pitchFamily="18" charset="0"/>
              </a:rPr>
              <a:t>хеморагијског</a:t>
            </a:r>
            <a:r>
              <a:rPr lang="x-none" b="1" dirty="0">
                <a:latin typeface="Palatino Linotype" pitchFamily="18" charset="0"/>
              </a:rPr>
              <a:t> (ерозивног) гастритиса</a:t>
            </a:r>
          </a:p>
        </p:txBody>
      </p:sp>
    </p:spTree>
    <p:extLst>
      <p:ext uri="{BB962C8B-B14F-4D97-AF65-F5344CB8AC3E}">
        <p14:creationId xmlns:p14="http://schemas.microsoft.com/office/powerpoint/2010/main" val="3130889708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25400"/>
            <a:ext cx="8610599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x-none" sz="1600" b="1" dirty="0" err="1">
                <a:solidFill>
                  <a:srgbClr val="FF0000"/>
                </a:solidFill>
                <a:latin typeface="Palatino Linotype" pitchFamily="18" charset="0"/>
              </a:rPr>
              <a:t>Неерозивни</a:t>
            </a:r>
            <a:r>
              <a:rPr lang="x-none" sz="1600" b="1" dirty="0">
                <a:solidFill>
                  <a:srgbClr val="FF0000"/>
                </a:solidFill>
                <a:latin typeface="Palatino Linotype" pitchFamily="18" charset="0"/>
              </a:rPr>
              <a:t> гастритис</a:t>
            </a:r>
          </a:p>
          <a:p>
            <a:pPr algn="ctr">
              <a:lnSpc>
                <a:spcPct val="150000"/>
              </a:lnSpc>
            </a:pPr>
            <a:endParaRPr lang="x-none" sz="1600" b="1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>
                <a:latin typeface="Palatino Linotype" pitchFamily="18" charset="0"/>
              </a:rPr>
              <a:t>Најзначајнији узрочник </a:t>
            </a:r>
            <a:r>
              <a:rPr lang="x-none" sz="1600" dirty="0" err="1">
                <a:latin typeface="Palatino Linotype" pitchFamily="18" charset="0"/>
              </a:rPr>
              <a:t>Хеликобактер</a:t>
            </a:r>
            <a:r>
              <a:rPr lang="x-none" sz="1600" dirty="0">
                <a:latin typeface="Palatino Linotype" pitchFamily="18" charset="0"/>
              </a:rPr>
              <a:t> </a:t>
            </a:r>
            <a:r>
              <a:rPr lang="x-none" sz="1600" dirty="0" err="1">
                <a:latin typeface="Palatino Linotype" pitchFamily="18" charset="0"/>
              </a:rPr>
              <a:t>пилори</a:t>
            </a:r>
            <a:r>
              <a:rPr lang="x-none" sz="1600" dirty="0">
                <a:latin typeface="Palatino Linotype" pitchFamily="18" charset="0"/>
              </a:rPr>
              <a:t> инфекција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>
                <a:latin typeface="Palatino Linotype" pitchFamily="18" charset="0"/>
              </a:rPr>
              <a:t>Реактивна </a:t>
            </a:r>
            <a:r>
              <a:rPr lang="x-none" sz="1600" dirty="0" err="1">
                <a:latin typeface="Palatino Linotype" pitchFamily="18" charset="0"/>
              </a:rPr>
              <a:t>гастропатија</a:t>
            </a:r>
            <a:endParaRPr lang="x-none" sz="1600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 err="1">
                <a:latin typeface="Palatino Linotype" pitchFamily="18" charset="0"/>
              </a:rPr>
              <a:t>Лимфоцитни</a:t>
            </a:r>
            <a:r>
              <a:rPr lang="x-none" sz="1600" dirty="0">
                <a:latin typeface="Palatino Linotype" pitchFamily="18" charset="0"/>
              </a:rPr>
              <a:t> гастритис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endParaRPr lang="x-none" sz="1600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b="1" dirty="0">
                <a:latin typeface="Palatino Linotype" pitchFamily="18" charset="0"/>
              </a:rPr>
              <a:t>Топографски: </a:t>
            </a:r>
            <a:r>
              <a:rPr lang="x-none" sz="1600" dirty="0">
                <a:latin typeface="Palatino Linotype" pitchFamily="18" charset="0"/>
              </a:rPr>
              <a:t>4 главна типа дистрибуције </a:t>
            </a:r>
            <a:r>
              <a:rPr lang="x-none" sz="1600" dirty="0" err="1">
                <a:latin typeface="Palatino Linotype" pitchFamily="18" charset="0"/>
              </a:rPr>
              <a:t>запаљенских</a:t>
            </a:r>
            <a:r>
              <a:rPr lang="x-none" sz="1600" dirty="0">
                <a:latin typeface="Palatino Linotype" pitchFamily="18" charset="0"/>
              </a:rPr>
              <a:t> промена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x-none" sz="1600" dirty="0" err="1">
                <a:latin typeface="Palatino Linotype" pitchFamily="18" charset="0"/>
              </a:rPr>
              <a:t>Антрални</a:t>
            </a:r>
            <a:r>
              <a:rPr lang="x-none" sz="1600" dirty="0">
                <a:latin typeface="Palatino Linotype" pitchFamily="18" charset="0"/>
              </a:rPr>
              <a:t> гастритис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x-none" sz="1600" dirty="0">
                <a:latin typeface="Palatino Linotype" pitchFamily="18" charset="0"/>
              </a:rPr>
              <a:t>Корпусни гастритис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x-none" sz="1600" dirty="0" err="1">
                <a:latin typeface="Palatino Linotype" pitchFamily="18" charset="0"/>
              </a:rPr>
              <a:t>Пангастритис</a:t>
            </a:r>
            <a:r>
              <a:rPr lang="x-none" sz="1600" dirty="0">
                <a:latin typeface="Palatino Linotype" pitchFamily="18" charset="0"/>
              </a:rPr>
              <a:t> (корпус+</a:t>
            </a:r>
            <a:r>
              <a:rPr lang="x-none" sz="1600" dirty="0" err="1">
                <a:latin typeface="Palatino Linotype" pitchFamily="18" charset="0"/>
              </a:rPr>
              <a:t>антрум</a:t>
            </a:r>
            <a:r>
              <a:rPr lang="x-none" sz="1600" dirty="0">
                <a:latin typeface="Palatino Linotype" pitchFamily="18" charset="0"/>
              </a:rPr>
              <a:t>)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x-none" sz="1600" dirty="0" err="1">
                <a:latin typeface="Palatino Linotype" pitchFamily="18" charset="0"/>
              </a:rPr>
              <a:t>Мултифокални</a:t>
            </a:r>
            <a:r>
              <a:rPr lang="x-none" sz="1600" dirty="0">
                <a:latin typeface="Palatino Linotype" pitchFamily="18" charset="0"/>
              </a:rPr>
              <a:t> </a:t>
            </a:r>
            <a:r>
              <a:rPr lang="x-none" sz="1600" dirty="0" err="1">
                <a:latin typeface="Palatino Linotype" pitchFamily="18" charset="0"/>
              </a:rPr>
              <a:t>атрофични</a:t>
            </a:r>
            <a:r>
              <a:rPr lang="x-none" sz="1600" dirty="0">
                <a:latin typeface="Palatino Linotype" pitchFamily="18" charset="0"/>
              </a:rPr>
              <a:t> гастритис</a:t>
            </a:r>
          </a:p>
          <a:p>
            <a:pPr>
              <a:lnSpc>
                <a:spcPct val="150000"/>
              </a:lnSpc>
            </a:pPr>
            <a:endParaRPr lang="x-none" sz="1600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b="1" dirty="0" err="1">
                <a:latin typeface="Palatino Linotype" pitchFamily="18" charset="0"/>
              </a:rPr>
              <a:t>Антрални</a:t>
            </a:r>
            <a:r>
              <a:rPr lang="x-none" sz="1600" dirty="0">
                <a:latin typeface="Palatino Linotype" pitchFamily="18" charset="0"/>
              </a:rPr>
              <a:t>, раније гастритис Б, најчешћи, захвата </a:t>
            </a:r>
            <a:r>
              <a:rPr lang="x-none" sz="1600" dirty="0" err="1">
                <a:latin typeface="Palatino Linotype" pitchFamily="18" charset="0"/>
              </a:rPr>
              <a:t>антрум</a:t>
            </a:r>
            <a:r>
              <a:rPr lang="x-none" sz="1600" dirty="0">
                <a:latin typeface="Palatino Linotype" pitchFamily="18" charset="0"/>
              </a:rPr>
              <a:t>, удружен са HBP инфекцијом и </a:t>
            </a:r>
            <a:r>
              <a:rPr lang="x-none" sz="1600" dirty="0" err="1">
                <a:latin typeface="Palatino Linotype" pitchFamily="18" charset="0"/>
              </a:rPr>
              <a:t>дуоденалним</a:t>
            </a:r>
            <a:r>
              <a:rPr lang="x-none" sz="1600" dirty="0">
                <a:latin typeface="Palatino Linotype" pitchFamily="18" charset="0"/>
              </a:rPr>
              <a:t> </a:t>
            </a:r>
            <a:r>
              <a:rPr lang="x-none" sz="1600" dirty="0" err="1">
                <a:latin typeface="Palatino Linotype" pitchFamily="18" charset="0"/>
              </a:rPr>
              <a:t>улкусом</a:t>
            </a:r>
            <a:endParaRPr lang="x-none" sz="1600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b="1" dirty="0">
                <a:latin typeface="Palatino Linotype" pitchFamily="18" charset="0"/>
              </a:rPr>
              <a:t>Корпусни</a:t>
            </a:r>
            <a:r>
              <a:rPr lang="x-none" sz="1600" dirty="0">
                <a:latin typeface="Palatino Linotype" pitchFamily="18" charset="0"/>
              </a:rPr>
              <a:t>, раније гастритис А, тешки </a:t>
            </a:r>
            <a:r>
              <a:rPr lang="x-none" sz="1600" dirty="0" err="1">
                <a:latin typeface="Palatino Linotype" pitchFamily="18" charset="0"/>
              </a:rPr>
              <a:t>атрофичн</a:t>
            </a:r>
            <a:r>
              <a:rPr lang="x-none" sz="1600" dirty="0">
                <a:latin typeface="Palatino Linotype" pitchFamily="18" charset="0"/>
              </a:rPr>
              <a:t> гастритис у основи </a:t>
            </a:r>
            <a:r>
              <a:rPr lang="x-none" sz="1600" dirty="0" err="1">
                <a:latin typeface="Palatino Linotype" pitchFamily="18" charset="0"/>
              </a:rPr>
              <a:t>пернициозне</a:t>
            </a:r>
            <a:r>
              <a:rPr lang="x-none" sz="1600" dirty="0">
                <a:latin typeface="Palatino Linotype" pitchFamily="18" charset="0"/>
              </a:rPr>
              <a:t> анемије, удружен са </a:t>
            </a:r>
            <a:r>
              <a:rPr lang="x-none" sz="1600" dirty="0" err="1">
                <a:latin typeface="Palatino Linotype" pitchFamily="18" charset="0"/>
              </a:rPr>
              <a:t>антралним</a:t>
            </a:r>
            <a:r>
              <a:rPr lang="x-none" sz="1600" dirty="0">
                <a:latin typeface="Palatino Linotype" pitchFamily="18" charset="0"/>
              </a:rPr>
              <a:t> гастритисом (</a:t>
            </a:r>
            <a:r>
              <a:rPr lang="x-none" sz="1600" dirty="0" err="1">
                <a:latin typeface="Palatino Linotype" pitchFamily="18" charset="0"/>
              </a:rPr>
              <a:t>пангастритис</a:t>
            </a:r>
            <a:r>
              <a:rPr lang="x-none" sz="1600" dirty="0">
                <a:latin typeface="Palatino Linotype" pitchFamily="18" charset="0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b="1" dirty="0" err="1">
                <a:latin typeface="Palatino Linotype" pitchFamily="18" charset="0"/>
              </a:rPr>
              <a:t>Мултифокални</a:t>
            </a:r>
            <a:r>
              <a:rPr lang="x-none" sz="1600" b="1" dirty="0">
                <a:latin typeface="Palatino Linotype" pitchFamily="18" charset="0"/>
              </a:rPr>
              <a:t> </a:t>
            </a:r>
            <a:r>
              <a:rPr lang="x-none" sz="1600" b="1" dirty="0" err="1">
                <a:latin typeface="Palatino Linotype" pitchFamily="18" charset="0"/>
              </a:rPr>
              <a:t>атрофични</a:t>
            </a:r>
            <a:r>
              <a:rPr lang="x-none" sz="1600" dirty="0">
                <a:latin typeface="Palatino Linotype" pitchFamily="18" charset="0"/>
              </a:rPr>
              <a:t>, чест у популацији са високом </a:t>
            </a:r>
            <a:r>
              <a:rPr lang="x-none" sz="1600" dirty="0" err="1">
                <a:latin typeface="Palatino Linotype" pitchFamily="18" charset="0"/>
              </a:rPr>
              <a:t>инциденцом</a:t>
            </a:r>
            <a:r>
              <a:rPr lang="x-none" sz="1600" dirty="0">
                <a:latin typeface="Palatino Linotype" pitchFamily="18" charset="0"/>
              </a:rPr>
              <a:t> </a:t>
            </a:r>
            <a:r>
              <a:rPr lang="x-none" sz="1600" dirty="0" err="1">
                <a:latin typeface="Palatino Linotype" pitchFamily="18" charset="0"/>
              </a:rPr>
              <a:t>улкуса</a:t>
            </a:r>
            <a:r>
              <a:rPr lang="x-none" sz="1600" dirty="0">
                <a:latin typeface="Palatino Linotype" pitchFamily="18" charset="0"/>
              </a:rPr>
              <a:t> и/или </a:t>
            </a:r>
            <a:r>
              <a:rPr lang="x-none" sz="1600" dirty="0" err="1">
                <a:latin typeface="Palatino Linotype" pitchFamily="18" charset="0"/>
              </a:rPr>
              <a:t>карцинома</a:t>
            </a: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1378963834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1" y="381000"/>
            <a:ext cx="8686800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 err="1">
                <a:latin typeface="Palatino Linotype" pitchFamily="18" charset="0"/>
              </a:rPr>
              <a:t>Ендоскопска</a:t>
            </a:r>
            <a:r>
              <a:rPr lang="x-none" sz="1600" dirty="0">
                <a:latin typeface="Palatino Linotype" pitchFamily="18" charset="0"/>
              </a:rPr>
              <a:t> дијагноза </a:t>
            </a:r>
            <a:r>
              <a:rPr lang="x-none" sz="1600" dirty="0" err="1">
                <a:latin typeface="Palatino Linotype" pitchFamily="18" charset="0"/>
              </a:rPr>
              <a:t>неерозивног</a:t>
            </a:r>
            <a:r>
              <a:rPr lang="x-none" sz="1600" dirty="0">
                <a:latin typeface="Palatino Linotype" pitchFamily="18" charset="0"/>
              </a:rPr>
              <a:t> гастритиса тешка, осим у случајевима јаке атрофије са проминентним </a:t>
            </a:r>
            <a:r>
              <a:rPr lang="x-none" sz="1600" dirty="0" err="1">
                <a:latin typeface="Palatino Linotype" pitchFamily="18" charset="0"/>
              </a:rPr>
              <a:t>субмукозним</a:t>
            </a:r>
            <a:r>
              <a:rPr lang="x-none" sz="1600" dirty="0">
                <a:latin typeface="Palatino Linotype" pitchFamily="18" charset="0"/>
              </a:rPr>
              <a:t> крвним судовима и танким </a:t>
            </a:r>
            <a:r>
              <a:rPr lang="x-none" sz="1600" dirty="0" err="1">
                <a:latin typeface="Palatino Linotype" pitchFamily="18" charset="0"/>
              </a:rPr>
              <a:t>слузничким</a:t>
            </a:r>
            <a:r>
              <a:rPr lang="x-none" sz="1600" dirty="0">
                <a:latin typeface="Palatino Linotype" pitchFamily="18" charset="0"/>
              </a:rPr>
              <a:t> наборима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>
                <a:latin typeface="Palatino Linotype" pitchFamily="18" charset="0"/>
              </a:rPr>
              <a:t>Хистолошки: </a:t>
            </a:r>
          </a:p>
          <a:p>
            <a:pPr>
              <a:lnSpc>
                <a:spcPct val="150000"/>
              </a:lnSpc>
            </a:pPr>
            <a:r>
              <a:rPr lang="x-none" sz="1600" dirty="0" err="1">
                <a:latin typeface="Palatino Linotype" pitchFamily="18" charset="0"/>
              </a:rPr>
              <a:t>Супрефицијални</a:t>
            </a:r>
            <a:r>
              <a:rPr lang="x-none" sz="1600" dirty="0">
                <a:latin typeface="Palatino Linotype" pitchFamily="18" charset="0"/>
              </a:rPr>
              <a:t> или </a:t>
            </a:r>
            <a:r>
              <a:rPr lang="x-none" sz="1600" dirty="0" err="1">
                <a:latin typeface="Palatino Linotype" pitchFamily="18" charset="0"/>
              </a:rPr>
              <a:t>атрофични</a:t>
            </a:r>
            <a:r>
              <a:rPr lang="x-none" sz="1600" dirty="0">
                <a:latin typeface="Palatino Linotype" pitchFamily="18" charset="0"/>
              </a:rPr>
              <a:t> гастритис</a:t>
            </a:r>
          </a:p>
          <a:p>
            <a:pPr>
              <a:lnSpc>
                <a:spcPct val="150000"/>
              </a:lnSpc>
            </a:pPr>
            <a:r>
              <a:rPr lang="x-none" sz="1600" b="1" dirty="0" err="1">
                <a:latin typeface="Palatino Linotype" pitchFamily="18" charset="0"/>
              </a:rPr>
              <a:t>Супрефицијални</a:t>
            </a:r>
            <a:r>
              <a:rPr lang="x-none" sz="1600" b="1" dirty="0">
                <a:latin typeface="Palatino Linotype" pitchFamily="18" charset="0"/>
              </a:rPr>
              <a:t>-</a:t>
            </a:r>
            <a:r>
              <a:rPr lang="x-none" sz="1600" dirty="0" err="1">
                <a:latin typeface="Palatino Linotype" pitchFamily="18" charset="0"/>
              </a:rPr>
              <a:t>запаљенска</a:t>
            </a:r>
            <a:r>
              <a:rPr lang="x-none" sz="1600" dirty="0">
                <a:latin typeface="Palatino Linotype" pitchFamily="18" charset="0"/>
              </a:rPr>
              <a:t> инфилтрација желудачне </a:t>
            </a:r>
            <a:r>
              <a:rPr lang="x-none" sz="1600" dirty="0" err="1">
                <a:latin typeface="Palatino Linotype" pitchFamily="18" charset="0"/>
              </a:rPr>
              <a:t>слузнице</a:t>
            </a:r>
            <a:r>
              <a:rPr lang="x-none" sz="1600" dirty="0">
                <a:latin typeface="Palatino Linotype" pitchFamily="18" charset="0"/>
              </a:rPr>
              <a:t> у подручју </a:t>
            </a:r>
            <a:r>
              <a:rPr lang="x-none" sz="1600" dirty="0" err="1">
                <a:latin typeface="Palatino Linotype" pitchFamily="18" charset="0"/>
              </a:rPr>
              <a:t>фовеола</a:t>
            </a:r>
            <a:endParaRPr lang="x-none" sz="16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600" b="1" dirty="0" err="1">
                <a:latin typeface="Palatino Linotype" pitchFamily="18" charset="0"/>
              </a:rPr>
              <a:t>Атрофични</a:t>
            </a:r>
            <a:r>
              <a:rPr lang="x-none" sz="1600" b="1" dirty="0">
                <a:latin typeface="Palatino Linotype" pitchFamily="18" charset="0"/>
              </a:rPr>
              <a:t>-</a:t>
            </a:r>
            <a:r>
              <a:rPr lang="x-none" sz="1600" dirty="0">
                <a:latin typeface="Palatino Linotype" pitchFamily="18" charset="0"/>
              </a:rPr>
              <a:t>губитак жлезда, различитог степена (у завршном стадијуму потпуни нестанак  жлезда), удружен са </a:t>
            </a:r>
            <a:r>
              <a:rPr lang="x-none" sz="1600" dirty="0" err="1">
                <a:latin typeface="Palatino Linotype" pitchFamily="18" charset="0"/>
              </a:rPr>
              <a:t>интеинтестиналном</a:t>
            </a:r>
            <a:r>
              <a:rPr lang="x-none" sz="1600" dirty="0">
                <a:latin typeface="Palatino Linotype" pitchFamily="18" charset="0"/>
              </a:rPr>
              <a:t> </a:t>
            </a:r>
            <a:r>
              <a:rPr lang="x-none" sz="1600" dirty="0" err="1">
                <a:latin typeface="Palatino Linotype" pitchFamily="18" charset="0"/>
              </a:rPr>
              <a:t>метаплазијом</a:t>
            </a:r>
            <a:endParaRPr lang="x-none" sz="1600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>
                <a:latin typeface="Palatino Linotype" pitchFamily="18" charset="0"/>
              </a:rPr>
              <a:t>У </a:t>
            </a:r>
            <a:r>
              <a:rPr lang="x-none" sz="1600" dirty="0" err="1">
                <a:latin typeface="Palatino Linotype" pitchFamily="18" charset="0"/>
              </a:rPr>
              <a:t>слузници</a:t>
            </a:r>
            <a:r>
              <a:rPr lang="x-none" sz="1600" dirty="0">
                <a:latin typeface="Palatino Linotype" pitchFamily="18" charset="0"/>
              </a:rPr>
              <a:t> постоје два типа </a:t>
            </a:r>
            <a:r>
              <a:rPr lang="x-none" sz="1600" dirty="0" err="1">
                <a:latin typeface="Palatino Linotype" pitchFamily="18" charset="0"/>
              </a:rPr>
              <a:t>метаплазије</a:t>
            </a:r>
            <a:r>
              <a:rPr lang="x-none" sz="1600" dirty="0">
                <a:latin typeface="Palatino Linotype" pitchFamily="18" charset="0"/>
              </a:rPr>
              <a:t>: 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x-none" sz="1600" dirty="0">
                <a:latin typeface="Palatino Linotype" pitchFamily="18" charset="0"/>
              </a:rPr>
              <a:t>Интестинална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x-none" sz="1600" dirty="0" err="1">
                <a:latin typeface="Palatino Linotype" pitchFamily="18" charset="0"/>
              </a:rPr>
              <a:t>Псеудополирична</a:t>
            </a:r>
            <a:endParaRPr lang="x-none" sz="16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600" b="1" dirty="0">
                <a:latin typeface="Palatino Linotype" pitchFamily="18" charset="0"/>
              </a:rPr>
              <a:t>Интестинална </a:t>
            </a:r>
            <a:r>
              <a:rPr lang="x-none" sz="1600" b="1" dirty="0" err="1">
                <a:latin typeface="Palatino Linotype" pitchFamily="18" charset="0"/>
              </a:rPr>
              <a:t>метаплазија</a:t>
            </a:r>
            <a:r>
              <a:rPr lang="x-none" sz="1600" b="1" dirty="0">
                <a:latin typeface="Palatino Linotype" pitchFamily="18" charset="0"/>
              </a:rPr>
              <a:t> </a:t>
            </a:r>
            <a:r>
              <a:rPr lang="x-none" sz="1600" dirty="0">
                <a:latin typeface="Palatino Linotype" pitchFamily="18" charset="0"/>
              </a:rPr>
              <a:t>(некомплетна и комплетна)-реакција на оштећење </a:t>
            </a:r>
            <a:r>
              <a:rPr lang="x-none" sz="1600" dirty="0" err="1">
                <a:latin typeface="Palatino Linotype" pitchFamily="18" charset="0"/>
              </a:rPr>
              <a:t>слузнице</a:t>
            </a:r>
            <a:r>
              <a:rPr lang="x-none" sz="1600" dirty="0">
                <a:latin typeface="Palatino Linotype" pitchFamily="18" charset="0"/>
              </a:rPr>
              <a:t>, при којем </a:t>
            </a:r>
            <a:r>
              <a:rPr lang="x-none" sz="1600" dirty="0" err="1">
                <a:latin typeface="Palatino Linotype" pitchFamily="18" charset="0"/>
              </a:rPr>
              <a:t>епителне</a:t>
            </a:r>
            <a:r>
              <a:rPr lang="x-none" sz="1600" dirty="0">
                <a:latin typeface="Palatino Linotype" pitchFamily="18" charset="0"/>
              </a:rPr>
              <a:t> ћелије попримају карактеристике интестиналног </a:t>
            </a:r>
            <a:r>
              <a:rPr lang="x-none" sz="1600" dirty="0" err="1">
                <a:latin typeface="Palatino Linotype" pitchFamily="18" charset="0"/>
              </a:rPr>
              <a:t>епитела</a:t>
            </a:r>
            <a:r>
              <a:rPr lang="x-none" sz="1600" dirty="0">
                <a:latin typeface="Palatino Linotype" pitchFamily="18" charset="0"/>
              </a:rPr>
              <a:t>. Некомплетна интестинална </a:t>
            </a:r>
            <a:r>
              <a:rPr lang="x-none" sz="1600" dirty="0" err="1">
                <a:latin typeface="Palatino Linotype" pitchFamily="18" charset="0"/>
              </a:rPr>
              <a:t>метаплазија</a:t>
            </a:r>
            <a:r>
              <a:rPr lang="x-none" sz="1600" dirty="0">
                <a:latin typeface="Palatino Linotype" pitchFamily="18" charset="0"/>
              </a:rPr>
              <a:t> чешће удружена са карциномом желуца</a:t>
            </a:r>
          </a:p>
          <a:p>
            <a:pPr>
              <a:lnSpc>
                <a:spcPct val="150000"/>
              </a:lnSpc>
            </a:pPr>
            <a:r>
              <a:rPr lang="x-none" sz="1600" b="1" dirty="0" err="1">
                <a:latin typeface="Palatino Linotype" pitchFamily="18" charset="0"/>
              </a:rPr>
              <a:t>Псеудополирична</a:t>
            </a:r>
            <a:r>
              <a:rPr lang="x-none" sz="1600" dirty="0">
                <a:latin typeface="Palatino Linotype" pitchFamily="18" charset="0"/>
              </a:rPr>
              <a:t> </a:t>
            </a:r>
            <a:r>
              <a:rPr lang="x-none" sz="1600" b="1" dirty="0" err="1">
                <a:latin typeface="Palatino Linotype" pitchFamily="18" charset="0"/>
              </a:rPr>
              <a:t>метаплазија</a:t>
            </a:r>
            <a:r>
              <a:rPr lang="x-none" sz="1600" b="1" dirty="0">
                <a:latin typeface="Palatino Linotype" pitchFamily="18" charset="0"/>
              </a:rPr>
              <a:t>-</a:t>
            </a:r>
            <a:r>
              <a:rPr lang="x-none" sz="1600" dirty="0">
                <a:latin typeface="Palatino Linotype" pitchFamily="18" charset="0"/>
              </a:rPr>
              <a:t>у корпусу (хронични </a:t>
            </a:r>
            <a:r>
              <a:rPr lang="x-none" sz="1600" dirty="0" err="1">
                <a:latin typeface="Palatino Linotype" pitchFamily="18" charset="0"/>
              </a:rPr>
              <a:t>атрофични</a:t>
            </a:r>
            <a:r>
              <a:rPr lang="x-none" sz="1600" dirty="0">
                <a:latin typeface="Palatino Linotype" pitchFamily="18" charset="0"/>
              </a:rPr>
              <a:t> корпусни гастритис) и карактерише се појавом </a:t>
            </a:r>
            <a:r>
              <a:rPr lang="x-none" sz="1600" dirty="0" err="1">
                <a:latin typeface="Palatino Linotype" pitchFamily="18" charset="0"/>
              </a:rPr>
              <a:t>мукозних</a:t>
            </a:r>
            <a:r>
              <a:rPr lang="x-none" sz="1600" dirty="0">
                <a:latin typeface="Palatino Linotype" pitchFamily="18" charset="0"/>
              </a:rPr>
              <a:t> жлезда у том подручју (</a:t>
            </a:r>
            <a:r>
              <a:rPr lang="x-none" sz="1600" dirty="0" err="1">
                <a:latin typeface="Palatino Linotype" pitchFamily="18" charset="0"/>
              </a:rPr>
              <a:t>метаплазија</a:t>
            </a:r>
            <a:r>
              <a:rPr lang="x-none" sz="1600" dirty="0">
                <a:latin typeface="Palatino Linotype" pitchFamily="18" charset="0"/>
              </a:rPr>
              <a:t> </a:t>
            </a:r>
            <a:r>
              <a:rPr lang="x-none" sz="1600" dirty="0" err="1">
                <a:latin typeface="Palatino Linotype" pitchFamily="18" charset="0"/>
              </a:rPr>
              <a:t>мукозних</a:t>
            </a:r>
            <a:r>
              <a:rPr lang="x-none" sz="1600" dirty="0">
                <a:latin typeface="Palatino Linotype" pitchFamily="18" charset="0"/>
              </a:rPr>
              <a:t> жлезда)</a:t>
            </a: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2531731083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" y="0"/>
            <a:ext cx="8953499" cy="54938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b="1" dirty="0" err="1">
                <a:solidFill>
                  <a:srgbClr val="FF0000"/>
                </a:solidFill>
                <a:latin typeface="Palatino Linotype" pitchFamily="18" charset="0"/>
              </a:rPr>
              <a:t>Пернициозна</a:t>
            </a:r>
            <a:r>
              <a:rPr lang="x-none" b="1" dirty="0">
                <a:solidFill>
                  <a:srgbClr val="FF0000"/>
                </a:solidFill>
                <a:latin typeface="Palatino Linotype" pitchFamily="18" charset="0"/>
              </a:rPr>
              <a:t> анемија и </a:t>
            </a:r>
            <a:r>
              <a:rPr lang="x-none" b="1" dirty="0" err="1">
                <a:solidFill>
                  <a:srgbClr val="FF0000"/>
                </a:solidFill>
                <a:latin typeface="Palatino Linotype" pitchFamily="18" charset="0"/>
              </a:rPr>
              <a:t>атрофични</a:t>
            </a:r>
            <a:r>
              <a:rPr lang="x-none" b="1" dirty="0">
                <a:solidFill>
                  <a:srgbClr val="FF0000"/>
                </a:solidFill>
                <a:latin typeface="Palatino Linotype" pitchFamily="18" charset="0"/>
              </a:rPr>
              <a:t> гастритис</a:t>
            </a:r>
          </a:p>
          <a:p>
            <a:pPr>
              <a:lnSpc>
                <a:spcPct val="150000"/>
              </a:lnSpc>
            </a:pPr>
            <a:endParaRPr lang="x-none" b="1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Биолошки маркер најтежег облика завршне фазе </a:t>
            </a:r>
            <a:r>
              <a:rPr lang="x-none" dirty="0" err="1">
                <a:latin typeface="Palatino Linotype" pitchFamily="18" charset="0"/>
              </a:rPr>
              <a:t>атрофичног</a:t>
            </a:r>
            <a:r>
              <a:rPr lang="x-none" dirty="0">
                <a:latin typeface="Palatino Linotype" pitchFamily="18" charset="0"/>
              </a:rPr>
              <a:t> гастритиса 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 err="1">
                <a:latin typeface="Palatino Linotype" pitchFamily="18" charset="0"/>
              </a:rPr>
              <a:t>Мегалобласна</a:t>
            </a:r>
            <a:r>
              <a:rPr lang="x-none" dirty="0">
                <a:latin typeface="Palatino Linotype" pitchFamily="18" charset="0"/>
              </a:rPr>
              <a:t> анемија, </a:t>
            </a:r>
            <a:r>
              <a:rPr lang="x-none" dirty="0" err="1">
                <a:latin typeface="Palatino Linotype" pitchFamily="18" charset="0"/>
              </a:rPr>
              <a:t>ахлорхидрија</a:t>
            </a:r>
            <a:r>
              <a:rPr lang="x-none" dirty="0">
                <a:latin typeface="Palatino Linotype" pitchFamily="18" charset="0"/>
              </a:rPr>
              <a:t>, изостанак лучења унутрашњег фактора  и </a:t>
            </a:r>
            <a:r>
              <a:rPr lang="x-none" dirty="0" err="1">
                <a:latin typeface="Palatino Linotype" pitchFamily="18" charset="0"/>
              </a:rPr>
              <a:t>малапсорција</a:t>
            </a:r>
            <a:r>
              <a:rPr lang="x-none" dirty="0">
                <a:latin typeface="Palatino Linotype" pitchFamily="18" charset="0"/>
              </a:rPr>
              <a:t> витамина Б</a:t>
            </a:r>
            <a:r>
              <a:rPr lang="x-none" baseline="-25000" dirty="0">
                <a:latin typeface="Palatino Linotype" pitchFamily="18" charset="0"/>
              </a:rPr>
              <a:t>12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Ниске серумске вредности </a:t>
            </a:r>
            <a:r>
              <a:rPr lang="x-none" dirty="0" err="1">
                <a:latin typeface="Palatino Linotype" pitchFamily="18" charset="0"/>
              </a:rPr>
              <a:t>пепсиногена</a:t>
            </a:r>
            <a:r>
              <a:rPr lang="x-none" dirty="0">
                <a:latin typeface="Palatino Linotype" pitchFamily="18" charset="0"/>
              </a:rPr>
              <a:t> и ниски однос </a:t>
            </a:r>
            <a:r>
              <a:rPr lang="x-none" dirty="0" err="1">
                <a:latin typeface="Palatino Linotype" pitchFamily="18" charset="0"/>
              </a:rPr>
              <a:t>пепсиноген</a:t>
            </a:r>
            <a:r>
              <a:rPr lang="x-none" dirty="0">
                <a:latin typeface="Palatino Linotype" pitchFamily="18" charset="0"/>
              </a:rPr>
              <a:t> I и II, присутност антитела против унутрашњег фактора, протонске пумпе и </a:t>
            </a:r>
            <a:r>
              <a:rPr lang="x-none" dirty="0" err="1">
                <a:latin typeface="Palatino Linotype" pitchFamily="18" charset="0"/>
              </a:rPr>
              <a:t>пепсиногена</a:t>
            </a: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Губитак </a:t>
            </a:r>
            <a:r>
              <a:rPr lang="x-none" dirty="0" err="1">
                <a:latin typeface="Palatino Linotype" pitchFamily="18" charset="0"/>
              </a:rPr>
              <a:t>секреторне</a:t>
            </a:r>
            <a:r>
              <a:rPr lang="x-none" dirty="0">
                <a:latin typeface="Palatino Linotype" pitchFamily="18" charset="0"/>
              </a:rPr>
              <a:t> функције почиње са желудачном киселином, након чега се смањује продукција </a:t>
            </a:r>
            <a:r>
              <a:rPr lang="x-none" dirty="0" err="1">
                <a:latin typeface="Palatino Linotype" pitchFamily="18" charset="0"/>
              </a:rPr>
              <a:t>пепсиногена</a:t>
            </a:r>
            <a:r>
              <a:rPr lang="x-none" dirty="0">
                <a:latin typeface="Palatino Linotype" pitchFamily="18" charset="0"/>
              </a:rPr>
              <a:t> и коначно унутрашњег фактора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 err="1">
                <a:latin typeface="Palatino Linotype" pitchFamily="18" charset="0"/>
              </a:rPr>
              <a:t>Аутоимуност</a:t>
            </a:r>
            <a:r>
              <a:rPr lang="x-none" dirty="0">
                <a:latin typeface="Palatino Linotype" pitchFamily="18" charset="0"/>
              </a:rPr>
              <a:t> доминантан механизам у развоју болести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 err="1">
                <a:latin typeface="Palatino Linotype" pitchFamily="18" charset="0"/>
              </a:rPr>
              <a:t>Пернициозна</a:t>
            </a:r>
            <a:r>
              <a:rPr lang="x-none" dirty="0">
                <a:latin typeface="Palatino Linotype" pitchFamily="18" charset="0"/>
              </a:rPr>
              <a:t> анемија+нормални </a:t>
            </a:r>
            <a:r>
              <a:rPr lang="x-none" dirty="0" err="1">
                <a:latin typeface="Palatino Linotype" pitchFamily="18" charset="0"/>
              </a:rPr>
              <a:t>антрум</a:t>
            </a:r>
            <a:r>
              <a:rPr lang="x-none" dirty="0">
                <a:latin typeface="Palatino Linotype" pitchFamily="18" charset="0"/>
              </a:rPr>
              <a:t>-</a:t>
            </a:r>
            <a:r>
              <a:rPr lang="x-none" dirty="0" err="1">
                <a:latin typeface="Palatino Linotype" pitchFamily="18" charset="0"/>
              </a:rPr>
              <a:t>аутоимунски</a:t>
            </a:r>
            <a:r>
              <a:rPr lang="x-none" dirty="0">
                <a:latin typeface="Palatino Linotype" pitchFamily="18" charset="0"/>
              </a:rPr>
              <a:t> облик болести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 err="1">
                <a:latin typeface="Palatino Linotype" pitchFamily="18" charset="0"/>
              </a:rPr>
              <a:t>Пернициозна</a:t>
            </a:r>
            <a:r>
              <a:rPr lang="x-none" dirty="0">
                <a:latin typeface="Palatino Linotype" pitchFamily="18" charset="0"/>
              </a:rPr>
              <a:t> анемија+</a:t>
            </a:r>
            <a:r>
              <a:rPr lang="x-none" dirty="0" err="1">
                <a:latin typeface="Palatino Linotype" pitchFamily="18" charset="0"/>
              </a:rPr>
              <a:t>хиперемичан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антрум</a:t>
            </a:r>
            <a:r>
              <a:rPr lang="x-none" dirty="0">
                <a:latin typeface="Palatino Linotype" pitchFamily="18" charset="0"/>
              </a:rPr>
              <a:t>- инфекција HBP </a:t>
            </a:r>
          </a:p>
        </p:txBody>
      </p:sp>
    </p:spTree>
    <p:extLst>
      <p:ext uri="{BB962C8B-B14F-4D97-AF65-F5344CB8AC3E}">
        <p14:creationId xmlns:p14="http://schemas.microsoft.com/office/powerpoint/2010/main" val="854693814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0"/>
            <a:ext cx="8686800" cy="66479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sz="1600" b="1" dirty="0" err="1">
                <a:solidFill>
                  <a:srgbClr val="FF0000"/>
                </a:solidFill>
                <a:latin typeface="Palatino Linotype" pitchFamily="18" charset="0"/>
              </a:rPr>
              <a:t>Хипепертрофична</a:t>
            </a:r>
            <a:r>
              <a:rPr lang="x-none" sz="1600" b="1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x-none" sz="1600" b="1" dirty="0" err="1">
                <a:solidFill>
                  <a:srgbClr val="FF0000"/>
                </a:solidFill>
                <a:latin typeface="Palatino Linotype" pitchFamily="18" charset="0"/>
              </a:rPr>
              <a:t>гастропатија</a:t>
            </a:r>
            <a:endParaRPr lang="x-none" sz="1600" b="1" dirty="0">
              <a:solidFill>
                <a:srgbClr val="FF0000"/>
              </a:solidFill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>
                <a:latin typeface="Palatino Linotype" pitchFamily="18" charset="0"/>
              </a:rPr>
              <a:t>Задебљање набора желудачне </a:t>
            </a:r>
            <a:r>
              <a:rPr lang="x-none" sz="1600" dirty="0" err="1">
                <a:latin typeface="Palatino Linotype" pitchFamily="18" charset="0"/>
              </a:rPr>
              <a:t>слузнице</a:t>
            </a:r>
            <a:endParaRPr lang="x-none" sz="16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endParaRPr lang="x-none" sz="16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600" b="1" dirty="0" err="1">
                <a:solidFill>
                  <a:srgbClr val="FF0000"/>
                </a:solidFill>
                <a:latin typeface="Palatino Linotype" pitchFamily="18" charset="0"/>
              </a:rPr>
              <a:t>Menetrierova</a:t>
            </a:r>
            <a:r>
              <a:rPr lang="x-none" sz="1600" b="1" dirty="0">
                <a:solidFill>
                  <a:srgbClr val="FF0000"/>
                </a:solidFill>
                <a:latin typeface="Palatino Linotype" pitchFamily="18" charset="0"/>
              </a:rPr>
              <a:t> болест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 err="1">
                <a:latin typeface="Palatino Linotype" pitchFamily="18" charset="0"/>
              </a:rPr>
              <a:t>Патогенеза</a:t>
            </a:r>
            <a:r>
              <a:rPr lang="x-none" sz="1600" dirty="0">
                <a:latin typeface="Palatino Linotype" pitchFamily="18" charset="0"/>
              </a:rPr>
              <a:t>-нејасна, код деце инфекција CMV (повећана експресија </a:t>
            </a:r>
            <a:r>
              <a:rPr lang="x-none" sz="1600" dirty="0" err="1">
                <a:latin typeface="Palatino Linotype" pitchFamily="18" charset="0"/>
              </a:rPr>
              <a:t>трансформишућег</a:t>
            </a:r>
            <a:r>
              <a:rPr lang="x-none" sz="1600" dirty="0">
                <a:latin typeface="Palatino Linotype" pitchFamily="18" charset="0"/>
              </a:rPr>
              <a:t> фактора раста-TGF-</a:t>
            </a:r>
            <a:r>
              <a:rPr lang="el-GR" sz="1600" dirty="0">
                <a:latin typeface="Palatino Linotype" pitchFamily="18" charset="0"/>
              </a:rPr>
              <a:t>α</a:t>
            </a:r>
            <a:r>
              <a:rPr lang="x-none" sz="1600" dirty="0">
                <a:latin typeface="Palatino Linotype" pitchFamily="18" charset="0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>
                <a:latin typeface="Palatino Linotype" pitchFamily="18" charset="0"/>
              </a:rPr>
              <a:t>TGF-</a:t>
            </a:r>
            <a:r>
              <a:rPr lang="el-GR" sz="1600" dirty="0">
                <a:latin typeface="Palatino Linotype" pitchFamily="18" charset="0"/>
              </a:rPr>
              <a:t>α</a:t>
            </a:r>
            <a:r>
              <a:rPr lang="x-none" sz="1600" dirty="0">
                <a:latin typeface="Palatino Linotype" pitchFamily="18" charset="0"/>
              </a:rPr>
              <a:t> у желуцу: обнављање ћелија, инхибиција лучења киселине, </a:t>
            </a:r>
            <a:r>
              <a:rPr lang="x-none" sz="1600" dirty="0" err="1">
                <a:latin typeface="Palatino Linotype" pitchFamily="18" charset="0"/>
              </a:rPr>
              <a:t>цитопротекција</a:t>
            </a:r>
            <a:endParaRPr lang="x-none" sz="1600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>
                <a:latin typeface="Palatino Linotype" pitchFamily="18" charset="0"/>
              </a:rPr>
              <a:t>Хистолошки-велики </a:t>
            </a:r>
            <a:r>
              <a:rPr lang="x-none" sz="1600" dirty="0" err="1">
                <a:latin typeface="Palatino Linotype" pitchFamily="18" charset="0"/>
              </a:rPr>
              <a:t>слузнички</a:t>
            </a:r>
            <a:r>
              <a:rPr lang="x-none" sz="1600" dirty="0">
                <a:latin typeface="Palatino Linotype" pitchFamily="18" charset="0"/>
              </a:rPr>
              <a:t> набори у </a:t>
            </a:r>
            <a:r>
              <a:rPr lang="x-none" sz="1600" dirty="0" err="1">
                <a:latin typeface="Palatino Linotype" pitchFamily="18" charset="0"/>
              </a:rPr>
              <a:t>фундусу</a:t>
            </a:r>
            <a:r>
              <a:rPr lang="x-none" sz="1600" dirty="0">
                <a:latin typeface="Palatino Linotype" pitchFamily="18" charset="0"/>
              </a:rPr>
              <a:t> и корпусу (велика кривина),</a:t>
            </a:r>
          </a:p>
          <a:p>
            <a:pPr>
              <a:lnSpc>
                <a:spcPct val="150000"/>
              </a:lnSpc>
            </a:pPr>
            <a:r>
              <a:rPr lang="x-none" sz="1600" dirty="0" err="1">
                <a:latin typeface="Palatino Linotype" pitchFamily="18" charset="0"/>
              </a:rPr>
              <a:t>елонгиране</a:t>
            </a:r>
            <a:r>
              <a:rPr lang="x-none" sz="1600" dirty="0">
                <a:latin typeface="Palatino Linotype" pitchFamily="18" charset="0"/>
              </a:rPr>
              <a:t> и </a:t>
            </a:r>
            <a:r>
              <a:rPr lang="x-none" sz="1600" dirty="0" err="1">
                <a:latin typeface="Palatino Linotype" pitchFamily="18" charset="0"/>
              </a:rPr>
              <a:t>тортуозне</a:t>
            </a:r>
            <a:r>
              <a:rPr lang="x-none" sz="1600" dirty="0">
                <a:latin typeface="Palatino Linotype" pitchFamily="18" charset="0"/>
              </a:rPr>
              <a:t> </a:t>
            </a:r>
            <a:r>
              <a:rPr lang="x-none" sz="1600" dirty="0" err="1">
                <a:latin typeface="Palatino Linotype" pitchFamily="18" charset="0"/>
              </a:rPr>
              <a:t>фовеоле</a:t>
            </a:r>
            <a:r>
              <a:rPr lang="x-none" sz="1600" dirty="0">
                <a:latin typeface="Palatino Linotype" pitchFamily="18" charset="0"/>
              </a:rPr>
              <a:t> са </a:t>
            </a:r>
            <a:r>
              <a:rPr lang="x-none" sz="1600" dirty="0" err="1">
                <a:latin typeface="Palatino Linotype" pitchFamily="18" charset="0"/>
              </a:rPr>
              <a:t>цистичним</a:t>
            </a:r>
            <a:r>
              <a:rPr lang="x-none" sz="1600" dirty="0">
                <a:latin typeface="Palatino Linotype" pitchFamily="18" charset="0"/>
              </a:rPr>
              <a:t> проширењима која </a:t>
            </a:r>
            <a:r>
              <a:rPr lang="x-none" sz="1600" dirty="0" err="1">
                <a:latin typeface="Palatino Linotype" pitchFamily="18" charset="0"/>
              </a:rPr>
              <a:t>пенетрирају</a:t>
            </a:r>
            <a:r>
              <a:rPr lang="x-none" sz="1600" dirty="0">
                <a:latin typeface="Palatino Linotype" pitchFamily="18" charset="0"/>
              </a:rPr>
              <a:t> кроз </a:t>
            </a:r>
            <a:r>
              <a:rPr lang="x-none" sz="1600" dirty="0" err="1">
                <a:latin typeface="Palatino Linotype" pitchFamily="18" charset="0"/>
              </a:rPr>
              <a:t>мускуларис</a:t>
            </a:r>
            <a:r>
              <a:rPr lang="x-none" sz="1600" dirty="0">
                <a:latin typeface="Palatino Linotype" pitchFamily="18" charset="0"/>
              </a:rPr>
              <a:t> </a:t>
            </a:r>
            <a:r>
              <a:rPr lang="x-none" sz="1600" dirty="0" err="1">
                <a:latin typeface="Palatino Linotype" pitchFamily="18" charset="0"/>
              </a:rPr>
              <a:t>мукозу</a:t>
            </a:r>
            <a:r>
              <a:rPr lang="x-none" sz="1600" dirty="0">
                <a:latin typeface="Palatino Linotype" pitchFamily="18" charset="0"/>
              </a:rPr>
              <a:t> у </a:t>
            </a:r>
            <a:r>
              <a:rPr lang="x-none" sz="1600" dirty="0" err="1">
                <a:latin typeface="Palatino Linotype" pitchFamily="18" charset="0"/>
              </a:rPr>
              <a:t>субмукозу</a:t>
            </a:r>
            <a:r>
              <a:rPr lang="x-none" sz="1600" dirty="0">
                <a:latin typeface="Palatino Linotype" pitchFamily="18" charset="0"/>
              </a:rPr>
              <a:t>, ламина </a:t>
            </a:r>
            <a:r>
              <a:rPr lang="x-none" sz="1600" dirty="0" err="1">
                <a:latin typeface="Palatino Linotype" pitchFamily="18" charset="0"/>
              </a:rPr>
              <a:t>проприја</a:t>
            </a:r>
            <a:r>
              <a:rPr lang="x-none" sz="1600" dirty="0">
                <a:latin typeface="Palatino Linotype" pitchFamily="18" charset="0"/>
              </a:rPr>
              <a:t> </a:t>
            </a:r>
            <a:r>
              <a:rPr lang="x-none" sz="1600" dirty="0" err="1">
                <a:latin typeface="Palatino Linotype" pitchFamily="18" charset="0"/>
              </a:rPr>
              <a:t>едематозна</a:t>
            </a:r>
            <a:r>
              <a:rPr lang="x-none" sz="1600" dirty="0">
                <a:latin typeface="Palatino Linotype" pitchFamily="18" charset="0"/>
              </a:rPr>
              <a:t>, умножени </a:t>
            </a:r>
            <a:r>
              <a:rPr lang="x-none" sz="1600" dirty="0" err="1">
                <a:latin typeface="Palatino Linotype" pitchFamily="18" charset="0"/>
              </a:rPr>
              <a:t>фибробласти</a:t>
            </a:r>
            <a:r>
              <a:rPr lang="x-none" sz="1600" dirty="0">
                <a:latin typeface="Palatino Linotype" pitchFamily="18" charset="0"/>
              </a:rPr>
              <a:t> и доста </a:t>
            </a:r>
            <a:r>
              <a:rPr lang="x-none" sz="1600" dirty="0" err="1">
                <a:latin typeface="Palatino Linotype" pitchFamily="18" charset="0"/>
              </a:rPr>
              <a:t>еозинофилних</a:t>
            </a:r>
            <a:r>
              <a:rPr lang="x-none" sz="1600" dirty="0">
                <a:latin typeface="Palatino Linotype" pitchFamily="18" charset="0"/>
              </a:rPr>
              <a:t> леукоцита и </a:t>
            </a:r>
            <a:r>
              <a:rPr lang="x-none" sz="1600" dirty="0" err="1">
                <a:latin typeface="Palatino Linotype" pitchFamily="18" charset="0"/>
              </a:rPr>
              <a:t>мононуклеарних</a:t>
            </a:r>
            <a:r>
              <a:rPr lang="x-none" sz="1600" dirty="0">
                <a:latin typeface="Palatino Linotype" pitchFamily="18" charset="0"/>
              </a:rPr>
              <a:t> ћелија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>
                <a:latin typeface="Palatino Linotype" pitchFamily="18" charset="0"/>
              </a:rPr>
              <a:t>Атрофија </a:t>
            </a:r>
            <a:r>
              <a:rPr lang="x-none" sz="1600" dirty="0" err="1">
                <a:latin typeface="Palatino Linotype" pitchFamily="18" charset="0"/>
              </a:rPr>
              <a:t>паријеталних</a:t>
            </a:r>
            <a:r>
              <a:rPr lang="x-none" sz="1600" dirty="0">
                <a:latin typeface="Palatino Linotype" pitchFamily="18" charset="0"/>
              </a:rPr>
              <a:t> и главних ћелија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>
                <a:latin typeface="Palatino Linotype" pitchFamily="18" charset="0"/>
              </a:rPr>
              <a:t>Око 50-те године живота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>
                <a:latin typeface="Palatino Linotype" pitchFamily="18" charset="0"/>
              </a:rPr>
              <a:t>Чешћа код мушкараца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>
                <a:latin typeface="Palatino Linotype" pitchFamily="18" charset="0"/>
              </a:rPr>
              <a:t>Фамилијарна </a:t>
            </a:r>
            <a:r>
              <a:rPr lang="x-none" sz="1600" dirty="0" err="1">
                <a:latin typeface="Palatino Linotype" pitchFamily="18" charset="0"/>
              </a:rPr>
              <a:t>предиспозиција</a:t>
            </a:r>
            <a:endParaRPr lang="x-none" sz="1600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>
                <a:latin typeface="Palatino Linotype" pitchFamily="18" charset="0"/>
              </a:rPr>
              <a:t>Бол у </a:t>
            </a:r>
            <a:r>
              <a:rPr lang="x-none" sz="1600" dirty="0" err="1">
                <a:latin typeface="Palatino Linotype" pitchFamily="18" charset="0"/>
              </a:rPr>
              <a:t>епигастријуму</a:t>
            </a:r>
            <a:r>
              <a:rPr lang="x-none" sz="1600" dirty="0">
                <a:latin typeface="Palatino Linotype" pitchFamily="18" charset="0"/>
              </a:rPr>
              <a:t>, проливи, губитак тежине, генерализовани </a:t>
            </a:r>
            <a:r>
              <a:rPr lang="x-none" sz="1600" dirty="0" err="1">
                <a:latin typeface="Palatino Linotype" pitchFamily="18" charset="0"/>
              </a:rPr>
              <a:t>едеми</a:t>
            </a:r>
            <a:r>
              <a:rPr lang="x-none" sz="1600" dirty="0">
                <a:latin typeface="Palatino Linotype" pitchFamily="18" charset="0"/>
              </a:rPr>
              <a:t> , </a:t>
            </a:r>
            <a:r>
              <a:rPr lang="x-none" sz="1600" dirty="0" err="1">
                <a:latin typeface="Palatino Linotype" pitchFamily="18" charset="0"/>
              </a:rPr>
              <a:t>анасарка</a:t>
            </a:r>
            <a:r>
              <a:rPr lang="x-none" sz="1600" dirty="0">
                <a:latin typeface="Palatino Linotype" pitchFamily="18" charset="0"/>
              </a:rPr>
              <a:t> (некада си у прва манифестација  болести) и анемија</a:t>
            </a:r>
          </a:p>
          <a:p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30150395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599" y="152400"/>
            <a:ext cx="8686799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b="1" dirty="0">
                <a:latin typeface="Palatino Linotype" pitchFamily="18" charset="0"/>
              </a:rPr>
              <a:t>CT: 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x-none" dirty="0" err="1">
                <a:latin typeface="Palatino Linotype" pitchFamily="18" charset="0"/>
              </a:rPr>
              <a:t>Деснострана</a:t>
            </a:r>
            <a:r>
              <a:rPr lang="x-none" dirty="0">
                <a:latin typeface="Palatino Linotype" pitchFamily="18" charset="0"/>
              </a:rPr>
              <a:t> девијација трахеје и померање великих крвних судова латерално</a:t>
            </a:r>
          </a:p>
          <a:p>
            <a:r>
              <a:rPr lang="x-none" b="1" dirty="0" err="1">
                <a:latin typeface="Palatino Linotype" pitchFamily="18" charset="0"/>
              </a:rPr>
              <a:t>Ендоскопска</a:t>
            </a:r>
            <a:r>
              <a:rPr lang="x-none" b="1" dirty="0">
                <a:latin typeface="Palatino Linotype" pitchFamily="18" charset="0"/>
              </a:rPr>
              <a:t> </a:t>
            </a:r>
            <a:r>
              <a:rPr lang="x-none" b="1" dirty="0" err="1">
                <a:latin typeface="Palatino Linotype" pitchFamily="18" charset="0"/>
              </a:rPr>
              <a:t>ултрасонографија</a:t>
            </a:r>
            <a:r>
              <a:rPr lang="x-none" b="1" dirty="0">
                <a:latin typeface="Palatino Linotype" pitchFamily="18" charset="0"/>
              </a:rPr>
              <a:t>: 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x-none" b="1" dirty="0">
                <a:latin typeface="Palatino Linotype" pitchFamily="18" charset="0"/>
              </a:rPr>
              <a:t>Карактеристично задебљање четвртог слоја (l. </a:t>
            </a:r>
            <a:r>
              <a:rPr lang="x-none" b="1" dirty="0" err="1">
                <a:latin typeface="Palatino Linotype" pitchFamily="18" charset="0"/>
              </a:rPr>
              <a:t>muscularis</a:t>
            </a:r>
            <a:r>
              <a:rPr lang="x-none" b="1" dirty="0">
                <a:latin typeface="Palatino Linotype" pitchFamily="18" charset="0"/>
              </a:rPr>
              <a:t> </a:t>
            </a:r>
            <a:r>
              <a:rPr lang="x-none" b="1" dirty="0" err="1">
                <a:latin typeface="Palatino Linotype" pitchFamily="18" charset="0"/>
              </a:rPr>
              <a:t>propria</a:t>
            </a:r>
            <a:r>
              <a:rPr lang="x-none" b="1" dirty="0">
                <a:latin typeface="Palatino Linotype" pitchFamily="18" charset="0"/>
              </a:rPr>
              <a:t>), </a:t>
            </a:r>
            <a:r>
              <a:rPr lang="x-none" dirty="0">
                <a:latin typeface="Palatino Linotype" pitchFamily="18" charset="0"/>
              </a:rPr>
              <a:t>задебљање другог и трећег слоја (</a:t>
            </a:r>
            <a:r>
              <a:rPr lang="x-none" dirty="0" err="1">
                <a:latin typeface="Palatino Linotype" pitchFamily="18" charset="0"/>
              </a:rPr>
              <a:t>мукозе</a:t>
            </a:r>
            <a:r>
              <a:rPr lang="x-none" dirty="0">
                <a:latin typeface="Palatino Linotype" pitchFamily="18" charset="0"/>
              </a:rPr>
              <a:t> и </a:t>
            </a:r>
            <a:r>
              <a:rPr lang="x-none" dirty="0" err="1">
                <a:latin typeface="Palatino Linotype" pitchFamily="18" charset="0"/>
              </a:rPr>
              <a:t>субмукозе</a:t>
            </a:r>
            <a:r>
              <a:rPr lang="x-none" dirty="0">
                <a:latin typeface="Palatino Linotype" pitchFamily="18" charset="0"/>
              </a:rPr>
              <a:t>) </a:t>
            </a:r>
            <a:r>
              <a:rPr lang="x-none" dirty="0" err="1">
                <a:latin typeface="Palatino Linotype" pitchFamily="18" charset="0"/>
              </a:rPr>
              <a:t>каракеристично</a:t>
            </a:r>
            <a:r>
              <a:rPr lang="x-none" dirty="0">
                <a:latin typeface="Palatino Linotype" pitchFamily="18" charset="0"/>
              </a:rPr>
              <a:t> је за </a:t>
            </a:r>
            <a:r>
              <a:rPr lang="x-none" dirty="0" err="1">
                <a:latin typeface="Palatino Linotype" pitchFamily="18" charset="0"/>
              </a:rPr>
              <a:t>инфилтративне</a:t>
            </a:r>
            <a:r>
              <a:rPr lang="x-none" dirty="0">
                <a:latin typeface="Palatino Linotype" pitchFamily="18" charset="0"/>
              </a:rPr>
              <a:t> процесе</a:t>
            </a:r>
          </a:p>
          <a:p>
            <a:r>
              <a:rPr lang="x-none" b="1" dirty="0" err="1">
                <a:latin typeface="Palatino Linotype" pitchFamily="18" charset="0"/>
              </a:rPr>
              <a:t>Ендоскопија</a:t>
            </a:r>
            <a:r>
              <a:rPr lang="x-none" b="1" dirty="0">
                <a:latin typeface="Palatino Linotype" pitchFamily="18" charset="0"/>
              </a:rPr>
              <a:t>: 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Нормална </a:t>
            </a:r>
            <a:r>
              <a:rPr lang="x-none" dirty="0" err="1">
                <a:latin typeface="Palatino Linotype" pitchFamily="18" charset="0"/>
              </a:rPr>
              <a:t>слузница</a:t>
            </a:r>
            <a:r>
              <a:rPr lang="x-none" dirty="0">
                <a:latin typeface="Palatino Linotype" pitchFamily="18" charset="0"/>
              </a:rPr>
              <a:t> једњака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x-none" dirty="0" err="1">
                <a:latin typeface="Palatino Linotype" pitchFamily="18" charset="0"/>
              </a:rPr>
              <a:t>Дилатација</a:t>
            </a:r>
            <a:r>
              <a:rPr lang="x-none" dirty="0">
                <a:latin typeface="Palatino Linotype" pitchFamily="18" charset="0"/>
              </a:rPr>
              <a:t> у подручје тела једњака са </a:t>
            </a:r>
            <a:r>
              <a:rPr lang="x-none" dirty="0" err="1">
                <a:latin typeface="Palatino Linotype" pitchFamily="18" charset="0"/>
              </a:rPr>
              <a:t>ретенираним</a:t>
            </a:r>
            <a:r>
              <a:rPr lang="x-none" dirty="0">
                <a:latin typeface="Palatino Linotype" pitchFamily="18" charset="0"/>
              </a:rPr>
              <a:t> садржајем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Сужена, недовољно </a:t>
            </a:r>
            <a:r>
              <a:rPr lang="x-none" dirty="0" err="1">
                <a:latin typeface="Palatino Linotype" pitchFamily="18" charset="0"/>
              </a:rPr>
              <a:t>релаксирана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кардија</a:t>
            </a:r>
            <a:r>
              <a:rPr lang="x-none" dirty="0">
                <a:latin typeface="Palatino Linotype" pitchFamily="18" charset="0"/>
              </a:rPr>
              <a:t>, </a:t>
            </a:r>
            <a:r>
              <a:rPr lang="x-none" dirty="0" err="1">
                <a:latin typeface="Palatino Linotype" pitchFamily="18" charset="0"/>
              </a:rPr>
              <a:t>сфинктер</a:t>
            </a:r>
            <a:r>
              <a:rPr lang="x-none" dirty="0">
                <a:latin typeface="Palatino Linotype" pitchFamily="18" charset="0"/>
              </a:rPr>
              <a:t> се савладава уз мали напор (јача резистенција указује на </a:t>
            </a:r>
            <a:r>
              <a:rPr lang="x-none" dirty="0" err="1">
                <a:latin typeface="Palatino Linotype" pitchFamily="18" charset="0"/>
              </a:rPr>
              <a:t>карцином</a:t>
            </a:r>
            <a:r>
              <a:rPr lang="x-none" dirty="0">
                <a:latin typeface="Palatino Linotype" pitchFamily="18" charset="0"/>
              </a:rPr>
              <a:t>)</a:t>
            </a:r>
          </a:p>
          <a:p>
            <a:r>
              <a:rPr lang="x-none" b="1" dirty="0" err="1">
                <a:latin typeface="Palatino Linotype" pitchFamily="18" charset="0"/>
              </a:rPr>
              <a:t>Манометрија</a:t>
            </a:r>
            <a:r>
              <a:rPr lang="x-none" b="1" dirty="0">
                <a:latin typeface="Palatino Linotype" pitchFamily="18" charset="0"/>
              </a:rPr>
              <a:t> једњака: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Одсутна или </a:t>
            </a:r>
            <a:r>
              <a:rPr lang="x-none" dirty="0" err="1">
                <a:latin typeface="Palatino Linotype" pitchFamily="18" charset="0"/>
              </a:rPr>
              <a:t>инкомплетна</a:t>
            </a:r>
            <a:r>
              <a:rPr lang="x-none" dirty="0">
                <a:latin typeface="Palatino Linotype" pitchFamily="18" charset="0"/>
              </a:rPr>
              <a:t> релаксација доњег </a:t>
            </a:r>
            <a:r>
              <a:rPr lang="x-none" dirty="0" err="1">
                <a:latin typeface="Palatino Linotype" pitchFamily="18" charset="0"/>
              </a:rPr>
              <a:t>сфинктера</a:t>
            </a:r>
            <a:r>
              <a:rPr lang="x-none" dirty="0">
                <a:latin typeface="Palatino Linotype" pitchFamily="18" charset="0"/>
              </a:rPr>
              <a:t> при гутању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Нема транзиторних релаксација доњег </a:t>
            </a:r>
            <a:r>
              <a:rPr lang="x-none" dirty="0" err="1">
                <a:latin typeface="Palatino Linotype" pitchFamily="18" charset="0"/>
              </a:rPr>
              <a:t>сфинктера</a:t>
            </a:r>
            <a:r>
              <a:rPr lang="x-none" dirty="0">
                <a:latin typeface="Palatino Linotype" pitchFamily="18" charset="0"/>
              </a:rPr>
              <a:t>  као реакција на </a:t>
            </a:r>
            <a:r>
              <a:rPr lang="x-none" dirty="0" err="1">
                <a:latin typeface="Palatino Linotype" pitchFamily="18" charset="0"/>
              </a:rPr>
              <a:t>дистензију</a:t>
            </a:r>
            <a:r>
              <a:rPr lang="x-none" dirty="0">
                <a:latin typeface="Palatino Linotype" pitchFamily="18" charset="0"/>
              </a:rPr>
              <a:t> желуца</a:t>
            </a:r>
          </a:p>
          <a:p>
            <a:r>
              <a:rPr lang="x-none" b="1" dirty="0" err="1">
                <a:latin typeface="Palatino Linotype" pitchFamily="18" charset="0"/>
              </a:rPr>
              <a:t>Радиоизотопи</a:t>
            </a:r>
            <a:r>
              <a:rPr lang="x-none" b="1" dirty="0">
                <a:latin typeface="Palatino Linotype" pitchFamily="18" charset="0"/>
              </a:rPr>
              <a:t>: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За мерење транспорта течности у </a:t>
            </a:r>
            <a:r>
              <a:rPr lang="x-none" dirty="0" err="1">
                <a:latin typeface="Palatino Linotype" pitchFamily="18" charset="0"/>
              </a:rPr>
              <a:t>ахалазији</a:t>
            </a:r>
            <a:endParaRPr lang="x-none" dirty="0">
              <a:latin typeface="Palatino Linotype" pitchFamily="18" charset="0"/>
            </a:endParaRPr>
          </a:p>
          <a:p>
            <a:r>
              <a:rPr lang="x-none" b="1" dirty="0">
                <a:latin typeface="Palatino Linotype" pitchFamily="18" charset="0"/>
              </a:rPr>
              <a:t>ЕМГ једњака: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У истраживачке сврхе</a:t>
            </a:r>
          </a:p>
        </p:txBody>
      </p:sp>
    </p:spTree>
    <p:extLst>
      <p:ext uri="{BB962C8B-B14F-4D97-AF65-F5344CB8AC3E}">
        <p14:creationId xmlns:p14="http://schemas.microsoft.com/office/powerpoint/2010/main" val="2187753401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1" y="381000"/>
            <a:ext cx="8686800" cy="4620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Лабораторија: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Анемија, </a:t>
            </a:r>
            <a:r>
              <a:rPr lang="x-none" dirty="0" err="1">
                <a:latin typeface="Palatino Linotype" pitchFamily="18" charset="0"/>
              </a:rPr>
              <a:t>хипоалбуминемија</a:t>
            </a:r>
            <a:r>
              <a:rPr lang="x-none" dirty="0">
                <a:latin typeface="Palatino Linotype" pitchFamily="18" charset="0"/>
              </a:rPr>
              <a:t>, </a:t>
            </a:r>
            <a:r>
              <a:rPr lang="x-none" dirty="0" err="1">
                <a:latin typeface="Palatino Linotype" pitchFamily="18" charset="0"/>
              </a:rPr>
              <a:t>хипопротеинемија</a:t>
            </a:r>
            <a:r>
              <a:rPr lang="x-none" dirty="0">
                <a:latin typeface="Palatino Linotype" pitchFamily="18" charset="0"/>
              </a:rPr>
              <a:t>, </a:t>
            </a:r>
            <a:r>
              <a:rPr lang="x-none" dirty="0" err="1">
                <a:latin typeface="Palatino Linotype" pitchFamily="18" charset="0"/>
              </a:rPr>
              <a:t>хипохлоридија</a:t>
            </a:r>
            <a:r>
              <a:rPr lang="x-none" dirty="0">
                <a:latin typeface="Palatino Linotype" pitchFamily="18" charset="0"/>
              </a:rPr>
              <a:t>, смањена секреција киселине (</a:t>
            </a:r>
            <a:r>
              <a:rPr lang="en-US" dirty="0">
                <a:latin typeface="Palatino Linotype" pitchFamily="18" charset="0"/>
              </a:rPr>
              <a:t>&lt;</a:t>
            </a:r>
            <a:r>
              <a:rPr lang="x-none" dirty="0">
                <a:latin typeface="Palatino Linotype" pitchFamily="18" charset="0"/>
              </a:rPr>
              <a:t>10 </a:t>
            </a:r>
            <a:r>
              <a:rPr lang="x-none" dirty="0" err="1">
                <a:latin typeface="Palatino Linotype" pitchFamily="18" charset="0"/>
              </a:rPr>
              <a:t>mmol</a:t>
            </a:r>
            <a:r>
              <a:rPr lang="x-none" dirty="0">
                <a:latin typeface="Palatino Linotype" pitchFamily="18" charset="0"/>
              </a:rPr>
              <a:t>/h)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РТГ </a:t>
            </a:r>
            <a:r>
              <a:rPr lang="x-none" dirty="0" err="1">
                <a:latin typeface="Palatino Linotype" pitchFamily="18" charset="0"/>
              </a:rPr>
              <a:t>гастродуоденума</a:t>
            </a:r>
            <a:r>
              <a:rPr lang="x-none" dirty="0">
                <a:latin typeface="Palatino Linotype" pitchFamily="18" charset="0"/>
              </a:rPr>
              <a:t>:  повећани, </a:t>
            </a:r>
            <a:r>
              <a:rPr lang="x-none" dirty="0" err="1">
                <a:latin typeface="Palatino Linotype" pitchFamily="18" charset="0"/>
              </a:rPr>
              <a:t>нодуларни</a:t>
            </a:r>
            <a:r>
              <a:rPr lang="x-none" dirty="0">
                <a:latin typeface="Palatino Linotype" pitchFamily="18" charset="0"/>
              </a:rPr>
              <a:t>, </a:t>
            </a:r>
            <a:r>
              <a:rPr lang="x-none" dirty="0" err="1">
                <a:latin typeface="Palatino Linotype" pitchFamily="18" charset="0"/>
              </a:rPr>
              <a:t>тортуозни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слузнички</a:t>
            </a:r>
            <a:r>
              <a:rPr lang="x-none" dirty="0">
                <a:latin typeface="Palatino Linotype" pitchFamily="18" charset="0"/>
              </a:rPr>
              <a:t> набори, чија величина формира </a:t>
            </a:r>
            <a:r>
              <a:rPr lang="x-none" dirty="0" err="1">
                <a:latin typeface="Palatino Linotype" pitchFamily="18" charset="0"/>
              </a:rPr>
              <a:t>кратере</a:t>
            </a:r>
            <a:r>
              <a:rPr lang="x-none" dirty="0">
                <a:latin typeface="Palatino Linotype" pitchFamily="18" charset="0"/>
              </a:rPr>
              <a:t> између набора испуњене баријумом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 err="1">
                <a:latin typeface="Palatino Linotype" pitchFamily="18" charset="0"/>
              </a:rPr>
              <a:t>Ендоскопски</a:t>
            </a:r>
            <a:r>
              <a:rPr lang="x-none" dirty="0">
                <a:latin typeface="Palatino Linotype" pitchFamily="18" charset="0"/>
              </a:rPr>
              <a:t>-велики </a:t>
            </a:r>
            <a:r>
              <a:rPr lang="x-none" dirty="0" err="1">
                <a:latin typeface="Palatino Linotype" pitchFamily="18" charset="0"/>
              </a:rPr>
              <a:t>слузнички</a:t>
            </a:r>
            <a:r>
              <a:rPr lang="x-none" dirty="0">
                <a:latin typeface="Palatino Linotype" pitchFamily="18" charset="0"/>
              </a:rPr>
              <a:t> набори, ерозије и </a:t>
            </a:r>
            <a:r>
              <a:rPr lang="x-none" dirty="0" err="1">
                <a:latin typeface="Palatino Linotype" pitchFamily="18" charset="0"/>
              </a:rPr>
              <a:t>улцерације</a:t>
            </a: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endParaRPr lang="x-none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Терапија: 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Надокнада албумина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 err="1">
                <a:latin typeface="Palatino Linotype" pitchFamily="18" charset="0"/>
              </a:rPr>
              <a:t>Антиулкусна</a:t>
            </a:r>
            <a:r>
              <a:rPr lang="x-none" dirty="0">
                <a:latin typeface="Palatino Linotype" pitchFamily="18" charset="0"/>
              </a:rPr>
              <a:t> терапија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Хируршка терапија (</a:t>
            </a:r>
            <a:r>
              <a:rPr lang="x-none" dirty="0" err="1">
                <a:latin typeface="Palatino Linotype" pitchFamily="18" charset="0"/>
              </a:rPr>
              <a:t>перзистентни</a:t>
            </a:r>
            <a:r>
              <a:rPr lang="x-none" dirty="0">
                <a:latin typeface="Palatino Linotype" pitchFamily="18" charset="0"/>
              </a:rPr>
              <a:t> симптоми и тешка </a:t>
            </a:r>
            <a:r>
              <a:rPr lang="x-none" dirty="0" err="1">
                <a:latin typeface="Palatino Linotype" pitchFamily="18" charset="0"/>
              </a:rPr>
              <a:t>хипоалбуминемија</a:t>
            </a:r>
            <a:r>
              <a:rPr lang="x-none" dirty="0">
                <a:latin typeface="Palatino Linotype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882775816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x-none" sz="3200" b="1" dirty="0">
                <a:latin typeface="Palatino Linotype" pitchFamily="18" charset="0"/>
              </a:rPr>
              <a:t>УЛКУСНА БОЛЕСТ</a:t>
            </a:r>
            <a:br>
              <a:rPr lang="x-none" sz="3200" b="1" dirty="0">
                <a:latin typeface="Palatino Linotype" pitchFamily="18" charset="0"/>
              </a:rPr>
            </a:br>
            <a:r>
              <a:rPr lang="x-none" sz="3200" b="1" dirty="0">
                <a:latin typeface="Palatino Linotype" pitchFamily="18" charset="0"/>
              </a:rPr>
              <a:t>ДУОДЕНАЛНИ УЛКУС-</a:t>
            </a:r>
            <a:r>
              <a:rPr lang="x-none" sz="3200" b="1" dirty="0" err="1">
                <a:latin typeface="Palatino Linotype" pitchFamily="18" charset="0"/>
              </a:rPr>
              <a:t>Ulcus</a:t>
            </a:r>
            <a:r>
              <a:rPr lang="x-none" sz="3200" b="1" dirty="0">
                <a:latin typeface="Palatino Linotype" pitchFamily="18" charset="0"/>
              </a:rPr>
              <a:t> </a:t>
            </a:r>
            <a:r>
              <a:rPr lang="x-none" sz="3200" b="1" dirty="0" err="1">
                <a:latin typeface="Palatino Linotype" pitchFamily="18" charset="0"/>
              </a:rPr>
              <a:t>duodeni</a:t>
            </a:r>
            <a:br>
              <a:rPr lang="x-none" sz="3200" b="1" dirty="0">
                <a:latin typeface="Palatino Linotype" pitchFamily="18" charset="0"/>
              </a:rPr>
            </a:br>
            <a:r>
              <a:rPr lang="x-none" sz="3200" b="1" dirty="0">
                <a:latin typeface="Palatino Linotype" pitchFamily="18" charset="0"/>
              </a:rPr>
              <a:t>УЛКУС ЖЕЛУЦА-</a:t>
            </a:r>
            <a:r>
              <a:rPr lang="x-none" sz="3200" b="1" dirty="0" err="1">
                <a:latin typeface="Palatino Linotype" pitchFamily="18" charset="0"/>
              </a:rPr>
              <a:t>Ulcus</a:t>
            </a:r>
            <a:r>
              <a:rPr lang="x-none" sz="3200" b="1" dirty="0">
                <a:latin typeface="Palatino Linotype" pitchFamily="18" charset="0"/>
              </a:rPr>
              <a:t> </a:t>
            </a:r>
            <a:r>
              <a:rPr lang="x-none" sz="3200" b="1" dirty="0" err="1">
                <a:latin typeface="Palatino Linotype" pitchFamily="18" charset="0"/>
              </a:rPr>
              <a:t>ventriculi</a:t>
            </a:r>
            <a:br>
              <a:rPr lang="x-none" sz="3200" b="1" dirty="0">
                <a:latin typeface="Palatino Linotype" pitchFamily="18" charset="0"/>
              </a:rPr>
            </a:br>
            <a:endParaRPr lang="x-none" sz="3200" b="1" dirty="0">
              <a:latin typeface="Palatino Linotype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x-none" b="1" dirty="0" err="1">
                <a:solidFill>
                  <a:schemeClr val="tx1"/>
                </a:solidFill>
                <a:latin typeface="Palatino Linotype" pitchFamily="18" charset="0"/>
              </a:rPr>
              <a:t>Доц</a:t>
            </a:r>
            <a:r>
              <a:rPr lang="x-none" b="1" dirty="0">
                <a:solidFill>
                  <a:schemeClr val="tx1"/>
                </a:solidFill>
                <a:latin typeface="Palatino Linotype" pitchFamily="18" charset="0"/>
              </a:rPr>
              <a:t>. др Наташа Здравковић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2700" y="76200"/>
            <a:ext cx="694944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71229065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36216" y="152723"/>
            <a:ext cx="7543800" cy="1116037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x-none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Palatino Linotype" pitchFamily="18" charset="0"/>
                <a:ea typeface="+mj-ea"/>
                <a:cs typeface="+mj-cs"/>
              </a:rPr>
              <a:t>Дефиниција</a:t>
            </a:r>
            <a:endParaRPr lang="sl-SI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Palatino Linotype" pitchFamily="18" charset="0"/>
              <a:ea typeface="+mj-ea"/>
              <a:cs typeface="+mj-cs"/>
            </a:endParaRPr>
          </a:p>
        </p:txBody>
      </p:sp>
      <p:sp>
        <p:nvSpPr>
          <p:cNvPr id="3" name="Rectangle 4"/>
          <p:cNvSpPr txBox="1">
            <a:spLocks noChangeArrowheads="1"/>
          </p:cNvSpPr>
          <p:nvPr/>
        </p:nvSpPr>
        <p:spPr>
          <a:xfrm>
            <a:off x="223838" y="1268413"/>
            <a:ext cx="8569325" cy="4114800"/>
          </a:xfrm>
          <a:prstGeom prst="rect">
            <a:avLst/>
          </a:prstGeom>
        </p:spPr>
        <p:txBody>
          <a:bodyPr/>
          <a:lstStyle/>
          <a:p>
            <a:pPr marL="285750" indent="-285750">
              <a:lnSpc>
                <a:spcPct val="150000"/>
              </a:lnSpc>
              <a:spcBef>
                <a:spcPct val="20000"/>
              </a:spcBef>
              <a:buSzPct val="95000"/>
              <a:buFont typeface="Wingdings" pitchFamily="2" charset="2"/>
              <a:buChar char="v"/>
              <a:defRPr/>
            </a:pPr>
            <a:r>
              <a:rPr lang="x-none" dirty="0" err="1">
                <a:latin typeface="Palatino Linotype" pitchFamily="18" charset="0"/>
              </a:rPr>
              <a:t>Пептичка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улкусна</a:t>
            </a:r>
            <a:r>
              <a:rPr lang="x-none" dirty="0">
                <a:latin typeface="Palatino Linotype" pitchFamily="18" charset="0"/>
              </a:rPr>
              <a:t> болест </a:t>
            </a:r>
            <a:r>
              <a:rPr lang="sl-SI" dirty="0">
                <a:latin typeface="Palatino Linotype" pitchFamily="18" charset="0"/>
              </a:rPr>
              <a:t>je </a:t>
            </a:r>
            <a:r>
              <a:rPr lang="x-none" dirty="0">
                <a:latin typeface="Palatino Linotype" pitchFamily="18" charset="0"/>
              </a:rPr>
              <a:t>ограничено оштећење  слузокоже  (округао или линеаран дефект) које продире кроз </a:t>
            </a:r>
            <a:r>
              <a:rPr lang="sl-SI" dirty="0">
                <a:latin typeface="Palatino Linotype" pitchFamily="18" charset="0"/>
              </a:rPr>
              <a:t>l.m.mucosae</a:t>
            </a:r>
            <a:r>
              <a:rPr lang="x-none" dirty="0">
                <a:latin typeface="Palatino Linotype" pitchFamily="18" charset="0"/>
              </a:rPr>
              <a:t>,</a:t>
            </a:r>
            <a:r>
              <a:rPr lang="sl-SI" dirty="0">
                <a:latin typeface="Palatino Linotype" pitchFamily="18" charset="0"/>
              </a:rPr>
              <a:t> a </a:t>
            </a:r>
            <a:r>
              <a:rPr lang="x-none" dirty="0">
                <a:latin typeface="Palatino Linotype" pitchFamily="18" charset="0"/>
              </a:rPr>
              <a:t>јавља се у деловима ГИТ-а где постоји активност </a:t>
            </a:r>
            <a:r>
              <a:rPr lang="sl-SI" dirty="0">
                <a:latin typeface="Palatino Linotype" pitchFamily="18" charset="0"/>
              </a:rPr>
              <a:t> HCl </a:t>
            </a:r>
            <a:r>
              <a:rPr lang="x-none" dirty="0">
                <a:latin typeface="Palatino Linotype" pitchFamily="18" charset="0"/>
              </a:rPr>
              <a:t>и пепсина, дакле у једњаку, желуцу, </a:t>
            </a:r>
            <a:r>
              <a:rPr lang="x-none" dirty="0" err="1">
                <a:latin typeface="Palatino Linotype" pitchFamily="18" charset="0"/>
              </a:rPr>
              <a:t>дуоденуму</a:t>
            </a:r>
            <a:r>
              <a:rPr lang="x-none" dirty="0">
                <a:latin typeface="Palatino Linotype" pitchFamily="18" charset="0"/>
              </a:rPr>
              <a:t>, </a:t>
            </a:r>
            <a:r>
              <a:rPr lang="x-none" dirty="0" err="1">
                <a:latin typeface="Palatino Linotype" pitchFamily="18" charset="0"/>
              </a:rPr>
              <a:t>проксималном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јејунуму</a:t>
            </a:r>
            <a:r>
              <a:rPr lang="x-none" dirty="0">
                <a:latin typeface="Palatino Linotype" pitchFamily="18" charset="0"/>
              </a:rPr>
              <a:t>, </a:t>
            </a:r>
            <a:r>
              <a:rPr lang="x-none" dirty="0" err="1">
                <a:latin typeface="Palatino Linotype" pitchFamily="18" charset="0"/>
              </a:rPr>
              <a:t>илеуму</a:t>
            </a:r>
            <a:r>
              <a:rPr lang="x-none" dirty="0">
                <a:latin typeface="Palatino Linotype" pitchFamily="18" charset="0"/>
              </a:rPr>
              <a:t> и у подручју </a:t>
            </a:r>
            <a:r>
              <a:rPr lang="x-none" dirty="0" err="1">
                <a:latin typeface="Palatino Linotype" pitchFamily="18" charset="0"/>
              </a:rPr>
              <a:t>Meckelova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дивертикулума</a:t>
            </a: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" pitchFamily="2" charset="2"/>
              <a:buChar char="v"/>
              <a:defRPr/>
            </a:pP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spcBef>
                <a:spcPct val="20000"/>
              </a:spcBef>
              <a:buSzPct val="95000"/>
              <a:buFont typeface="Wingdings" pitchFamily="2" charset="2"/>
              <a:buChar char="v"/>
              <a:defRPr/>
            </a:pPr>
            <a:r>
              <a:rPr lang="x-none" dirty="0">
                <a:latin typeface="Palatino Linotype" pitchFamily="18" charset="0"/>
              </a:rPr>
              <a:t>Процењује се да је животна </a:t>
            </a:r>
            <a:r>
              <a:rPr lang="x-none" dirty="0" err="1">
                <a:latin typeface="Palatino Linotype" pitchFamily="18" charset="0"/>
              </a:rPr>
              <a:t>преваленца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улкусне</a:t>
            </a:r>
            <a:r>
              <a:rPr lang="x-none" dirty="0">
                <a:latin typeface="Palatino Linotype" pitchFamily="18" charset="0"/>
              </a:rPr>
              <a:t> болести 5-10% у општој популацији и 10-20% у популацији инфицираној са HBP</a:t>
            </a:r>
            <a:endParaRPr lang="sl-SI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3444915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827088" y="156494"/>
            <a:ext cx="7543800" cy="522014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x-none" sz="24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Palatino Linotype" pitchFamily="18" charset="0"/>
                <a:ea typeface="+mj-ea"/>
                <a:cs typeface="+mj-cs"/>
              </a:rPr>
              <a:t>Хистоптолошке</a:t>
            </a:r>
            <a:r>
              <a:rPr lang="x-none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Palatino Linotype" pitchFamily="18" charset="0"/>
                <a:ea typeface="+mj-ea"/>
                <a:cs typeface="+mj-cs"/>
              </a:rPr>
              <a:t> карактеристике </a:t>
            </a:r>
            <a:r>
              <a:rPr lang="x-none" sz="24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Palatino Linotype" pitchFamily="18" charset="0"/>
                <a:ea typeface="+mj-ea"/>
                <a:cs typeface="+mj-cs"/>
              </a:rPr>
              <a:t>лезије</a:t>
            </a:r>
            <a:endParaRPr lang="sl-SI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Palatino Linotype" pitchFamily="18" charset="0"/>
              <a:ea typeface="+mj-ea"/>
              <a:cs typeface="+mj-cs"/>
            </a:endParaRPr>
          </a:p>
        </p:txBody>
      </p:sp>
      <p:sp>
        <p:nvSpPr>
          <p:cNvPr id="3" name="Rectangle 5"/>
          <p:cNvSpPr txBox="1">
            <a:spLocks noChangeArrowheads="1"/>
          </p:cNvSpPr>
          <p:nvPr/>
        </p:nvSpPr>
        <p:spPr>
          <a:xfrm>
            <a:off x="250824" y="744538"/>
            <a:ext cx="4105275" cy="4114800"/>
          </a:xfrm>
          <a:prstGeom prst="rect">
            <a:avLst/>
          </a:prstGeom>
        </p:spPr>
        <p:txBody>
          <a:bodyPr/>
          <a:lstStyle/>
          <a:p>
            <a:pPr marL="533400" indent="-533400">
              <a:spcBef>
                <a:spcPct val="20000"/>
              </a:spcBef>
              <a:buClr>
                <a:srgbClr val="0BD0D9"/>
              </a:buClr>
              <a:buSzPct val="95000"/>
              <a:buFont typeface="Wingdings" pitchFamily="2" charset="2"/>
              <a:buAutoNum type="alphaLcPeriod"/>
              <a:defRPr/>
            </a:pPr>
            <a:endParaRPr lang="sl-SI" sz="2800" dirty="0">
              <a:latin typeface="+mn-lt"/>
              <a:cs typeface="+mn-cs"/>
            </a:endParaRPr>
          </a:p>
          <a:p>
            <a:pPr marL="533400" indent="-533400">
              <a:lnSpc>
                <a:spcPct val="150000"/>
              </a:lnSpc>
              <a:spcBef>
                <a:spcPct val="20000"/>
              </a:spcBef>
              <a:buSzPct val="95000"/>
              <a:buFont typeface="Wingdings" pitchFamily="2" charset="2"/>
              <a:buChar char="Ø"/>
              <a:defRPr/>
            </a:pPr>
            <a:r>
              <a:rPr lang="x-none" dirty="0">
                <a:latin typeface="Palatino Linotype" pitchFamily="18" charset="0"/>
              </a:rPr>
              <a:t>Ерозија</a:t>
            </a:r>
            <a:r>
              <a:rPr lang="sl-SI" dirty="0">
                <a:latin typeface="Palatino Linotype" pitchFamily="18" charset="0"/>
              </a:rPr>
              <a:t> </a:t>
            </a:r>
          </a:p>
          <a:p>
            <a:pPr marL="533400" indent="-533400">
              <a:lnSpc>
                <a:spcPct val="150000"/>
              </a:lnSpc>
              <a:spcBef>
                <a:spcPct val="20000"/>
              </a:spcBef>
              <a:buSzPct val="95000"/>
              <a:buFont typeface="Wingdings" pitchFamily="2" charset="2"/>
              <a:buChar char="Ø"/>
              <a:defRPr/>
            </a:pPr>
            <a:r>
              <a:rPr lang="x-none" dirty="0">
                <a:latin typeface="Palatino Linotype" pitchFamily="18" charset="0"/>
              </a:rPr>
              <a:t>Активан </a:t>
            </a:r>
            <a:r>
              <a:rPr lang="x-none" dirty="0" err="1">
                <a:latin typeface="Palatino Linotype" pitchFamily="18" charset="0"/>
              </a:rPr>
              <a:t>улкус</a:t>
            </a:r>
            <a:endParaRPr lang="sl-SI" dirty="0">
              <a:latin typeface="Palatino Linotype" pitchFamily="18" charset="0"/>
            </a:endParaRPr>
          </a:p>
          <a:p>
            <a:pPr marL="533400" indent="-533400">
              <a:lnSpc>
                <a:spcPct val="150000"/>
              </a:lnSpc>
              <a:spcBef>
                <a:spcPct val="20000"/>
              </a:spcBef>
              <a:buSzPct val="95000"/>
              <a:buFont typeface="Wingdings" pitchFamily="2" charset="2"/>
              <a:buChar char="Ø"/>
              <a:defRPr/>
            </a:pPr>
            <a:r>
              <a:rPr lang="x-none" dirty="0">
                <a:latin typeface="Palatino Linotype" pitchFamily="18" charset="0"/>
              </a:rPr>
              <a:t>Хроничан </a:t>
            </a:r>
            <a:r>
              <a:rPr lang="x-none" dirty="0" err="1">
                <a:latin typeface="Palatino Linotype" pitchFamily="18" charset="0"/>
              </a:rPr>
              <a:t>улкус</a:t>
            </a:r>
            <a:endParaRPr lang="sl-SI" dirty="0">
              <a:latin typeface="Palatino Linotype" pitchFamily="18" charset="0"/>
            </a:endParaRPr>
          </a:p>
          <a:p>
            <a:pPr marL="533400" indent="-533400">
              <a:lnSpc>
                <a:spcPct val="150000"/>
              </a:lnSpc>
              <a:spcBef>
                <a:spcPct val="20000"/>
              </a:spcBef>
              <a:buSzPct val="95000"/>
              <a:buFont typeface="Wingdings" pitchFamily="2" charset="2"/>
              <a:buChar char="Ø"/>
              <a:defRPr/>
            </a:pPr>
            <a:r>
              <a:rPr lang="x-none" dirty="0" err="1">
                <a:latin typeface="Palatino Linotype" pitchFamily="18" charset="0"/>
              </a:rPr>
              <a:t>Пенетрантни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улкус</a:t>
            </a:r>
            <a:endParaRPr lang="sl-SI" dirty="0">
              <a:latin typeface="Palatino Linotype" pitchFamily="18" charset="0"/>
            </a:endParaRPr>
          </a:p>
          <a:p>
            <a:pPr marL="533400" indent="-533400">
              <a:lnSpc>
                <a:spcPct val="150000"/>
              </a:lnSpc>
              <a:spcBef>
                <a:spcPct val="20000"/>
              </a:spcBef>
              <a:buSzPct val="95000"/>
              <a:buFont typeface="Wingdings" pitchFamily="2" charset="2"/>
              <a:buChar char="Ø"/>
              <a:defRPr/>
            </a:pPr>
            <a:r>
              <a:rPr lang="x-none" dirty="0" err="1">
                <a:latin typeface="Palatino Linotype" pitchFamily="18" charset="0"/>
              </a:rPr>
              <a:t>Перфоративни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улкус</a:t>
            </a:r>
            <a:endParaRPr lang="sl-SI" dirty="0">
              <a:latin typeface="Palatino Linotype" pitchFamily="18" charset="0"/>
            </a:endParaRPr>
          </a:p>
          <a:p>
            <a:pPr marL="533400" indent="-533400">
              <a:lnSpc>
                <a:spcPct val="150000"/>
              </a:lnSpc>
              <a:spcBef>
                <a:spcPct val="20000"/>
              </a:spcBef>
              <a:buSzPct val="95000"/>
              <a:buFont typeface="Wingdings" pitchFamily="2" charset="2"/>
              <a:buAutoNum type="alphaLcPeriod"/>
              <a:defRPr/>
            </a:pPr>
            <a:endParaRPr lang="sl-SI" dirty="0">
              <a:latin typeface="Palatino Linotype" pitchFamily="18" charset="0"/>
            </a:endParaRPr>
          </a:p>
        </p:txBody>
      </p:sp>
      <p:pic>
        <p:nvPicPr>
          <p:cNvPr id="7172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654050"/>
            <a:ext cx="3562350" cy="369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3" name="Text Box 8"/>
          <p:cNvSpPr txBox="1">
            <a:spLocks noChangeArrowheads="1"/>
          </p:cNvSpPr>
          <p:nvPr/>
        </p:nvSpPr>
        <p:spPr bwMode="auto">
          <a:xfrm>
            <a:off x="6629400" y="2133600"/>
            <a:ext cx="1371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hr-HR">
                <a:solidFill>
                  <a:schemeClr val="folHlink"/>
                </a:solidFill>
              </a:rPr>
              <a:t>  </a:t>
            </a:r>
            <a:r>
              <a:rPr lang="en-US">
                <a:solidFill>
                  <a:schemeClr val="folHlink"/>
                </a:solidFill>
              </a:rPr>
              <a:t>ерозија</a:t>
            </a:r>
            <a:endParaRPr lang="en-US" b="1">
              <a:solidFill>
                <a:srgbClr val="FFFF00"/>
              </a:solidFill>
            </a:endParaRPr>
          </a:p>
        </p:txBody>
      </p:sp>
      <p:sp>
        <p:nvSpPr>
          <p:cNvPr id="7174" name="Text Box 9"/>
          <p:cNvSpPr txBox="1">
            <a:spLocks noChangeArrowheads="1"/>
          </p:cNvSpPr>
          <p:nvPr/>
        </p:nvSpPr>
        <p:spPr bwMode="auto">
          <a:xfrm>
            <a:off x="4813300" y="2316163"/>
            <a:ext cx="13716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hr-HR"/>
              <a:t>       </a:t>
            </a:r>
            <a:r>
              <a:rPr lang="en-US" b="1">
                <a:solidFill>
                  <a:srgbClr val="FF0000"/>
                </a:solidFill>
              </a:rPr>
              <a:t>улкус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22248" y="4180344"/>
            <a:ext cx="8712200" cy="267765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  <a:defRPr/>
            </a:pPr>
            <a:r>
              <a:rPr lang="x-none" sz="1600" dirty="0">
                <a:latin typeface="Palatino Linotype" pitchFamily="18" charset="0"/>
              </a:rPr>
              <a:t>Ерозија-</a:t>
            </a:r>
            <a:r>
              <a:rPr lang="x-none" sz="1600" dirty="0" err="1">
                <a:latin typeface="Palatino Linotype" pitchFamily="18" charset="0"/>
              </a:rPr>
              <a:t>суперфицијални</a:t>
            </a:r>
            <a:r>
              <a:rPr lang="x-none" sz="1600" dirty="0">
                <a:latin typeface="Palatino Linotype" pitchFamily="18" charset="0"/>
              </a:rPr>
              <a:t> дефект </a:t>
            </a:r>
            <a:r>
              <a:rPr lang="x-none" sz="1600" dirty="0" err="1">
                <a:latin typeface="Palatino Linotype" pitchFamily="18" charset="0"/>
              </a:rPr>
              <a:t>слузнице</a:t>
            </a:r>
            <a:r>
              <a:rPr lang="x-none" sz="1600" dirty="0">
                <a:latin typeface="Palatino Linotype" pitchFamily="18" charset="0"/>
              </a:rPr>
              <a:t> до </a:t>
            </a:r>
            <a:r>
              <a:rPr lang="x-none" sz="1600" dirty="0" err="1">
                <a:latin typeface="Palatino Linotype" pitchFamily="18" charset="0"/>
              </a:rPr>
              <a:t>мускуларис</a:t>
            </a:r>
            <a:r>
              <a:rPr lang="x-none" sz="1600" dirty="0">
                <a:latin typeface="Palatino Linotype" pitchFamily="18" charset="0"/>
              </a:rPr>
              <a:t> </a:t>
            </a:r>
            <a:r>
              <a:rPr lang="x-none" sz="1600" dirty="0" err="1">
                <a:latin typeface="Palatino Linotype" pitchFamily="18" charset="0"/>
              </a:rPr>
              <a:t>мукозе</a:t>
            </a:r>
            <a:endParaRPr lang="x-none" sz="1600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  <a:defRPr/>
            </a:pPr>
            <a:r>
              <a:rPr lang="x-none" sz="1600" dirty="0" err="1">
                <a:latin typeface="Palatino Linotype" pitchFamily="18" charset="0"/>
              </a:rPr>
              <a:t>Улкуси</a:t>
            </a:r>
            <a:r>
              <a:rPr lang="x-none" sz="1600" dirty="0">
                <a:latin typeface="Palatino Linotype" pitchFamily="18" charset="0"/>
              </a:rPr>
              <a:t>-дефект </a:t>
            </a:r>
            <a:r>
              <a:rPr lang="x-none" sz="1600" dirty="0" err="1">
                <a:latin typeface="Palatino Linotype" pitchFamily="18" charset="0"/>
              </a:rPr>
              <a:t>слузнице</a:t>
            </a:r>
            <a:r>
              <a:rPr lang="x-none" sz="1600" dirty="0">
                <a:latin typeface="Palatino Linotype" pitchFamily="18" charset="0"/>
              </a:rPr>
              <a:t> који се шири у </a:t>
            </a:r>
            <a:r>
              <a:rPr lang="x-none" sz="1600" dirty="0" err="1">
                <a:latin typeface="Palatino Linotype" pitchFamily="18" charset="0"/>
              </a:rPr>
              <a:t>субмукозу</a:t>
            </a:r>
            <a:r>
              <a:rPr lang="x-none" sz="1600" dirty="0">
                <a:latin typeface="Palatino Linotype" pitchFamily="18" charset="0"/>
              </a:rPr>
              <a:t> и мишићни слој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  <a:defRPr/>
            </a:pPr>
            <a:r>
              <a:rPr lang="x-none" sz="1600" dirty="0">
                <a:latin typeface="Palatino Linotype" pitchFamily="18" charset="0"/>
              </a:rPr>
              <a:t>Хроничан </a:t>
            </a:r>
            <a:r>
              <a:rPr lang="x-none" sz="1600" dirty="0" err="1">
                <a:latin typeface="Palatino Linotype" pitchFamily="18" charset="0"/>
              </a:rPr>
              <a:t>улкус</a:t>
            </a:r>
            <a:r>
              <a:rPr lang="x-none" sz="1600" dirty="0">
                <a:latin typeface="Palatino Linotype" pitchFamily="18" charset="0"/>
              </a:rPr>
              <a:t>-површински слој </a:t>
            </a:r>
            <a:r>
              <a:rPr lang="x-none" sz="1600" dirty="0" err="1">
                <a:latin typeface="Palatino Linotype" pitchFamily="18" charset="0"/>
              </a:rPr>
              <a:t>фибрина</a:t>
            </a:r>
            <a:r>
              <a:rPr lang="x-none" sz="1600" dirty="0">
                <a:latin typeface="Palatino Linotype" pitchFamily="18" charset="0"/>
              </a:rPr>
              <a:t> и </a:t>
            </a:r>
            <a:r>
              <a:rPr lang="x-none" sz="1600" dirty="0" err="1">
                <a:latin typeface="Palatino Linotype" pitchFamily="18" charset="0"/>
              </a:rPr>
              <a:t>ексудата</a:t>
            </a:r>
            <a:r>
              <a:rPr lang="x-none" sz="1600" dirty="0">
                <a:latin typeface="Palatino Linotype" pitchFamily="18" charset="0"/>
              </a:rPr>
              <a:t>, слој </a:t>
            </a:r>
            <a:r>
              <a:rPr lang="x-none" sz="1600" dirty="0" err="1">
                <a:latin typeface="Palatino Linotype" pitchFamily="18" charset="0"/>
              </a:rPr>
              <a:t>фибриноидне</a:t>
            </a:r>
            <a:r>
              <a:rPr lang="x-none" sz="1600" dirty="0">
                <a:latin typeface="Palatino Linotype" pitchFamily="18" charset="0"/>
              </a:rPr>
              <a:t> </a:t>
            </a:r>
            <a:r>
              <a:rPr lang="x-none" sz="1600" dirty="0" err="1">
                <a:latin typeface="Palatino Linotype" pitchFamily="18" charset="0"/>
              </a:rPr>
              <a:t>некрозе</a:t>
            </a:r>
            <a:r>
              <a:rPr lang="x-none" sz="1600" dirty="0">
                <a:latin typeface="Palatino Linotype" pitchFamily="18" charset="0"/>
              </a:rPr>
              <a:t>, гранулацијско ткиво и </a:t>
            </a:r>
            <a:r>
              <a:rPr lang="x-none" sz="1600" dirty="0" err="1">
                <a:latin typeface="Palatino Linotype" pitchFamily="18" charset="0"/>
              </a:rPr>
              <a:t>фиброза</a:t>
            </a:r>
            <a:endParaRPr lang="x-none" sz="1600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  <a:defRPr/>
            </a:pPr>
            <a:r>
              <a:rPr lang="x-none" sz="1600" dirty="0">
                <a:latin typeface="Palatino Linotype" pitchFamily="18" charset="0"/>
              </a:rPr>
              <a:t>Акутне </a:t>
            </a:r>
            <a:r>
              <a:rPr lang="x-none" sz="1600" dirty="0" err="1">
                <a:latin typeface="Palatino Linotype" pitchFamily="18" charset="0"/>
              </a:rPr>
              <a:t>лезије</a:t>
            </a:r>
            <a:r>
              <a:rPr lang="x-none" sz="1600" dirty="0">
                <a:latin typeface="Palatino Linotype" pitchFamily="18" charset="0"/>
              </a:rPr>
              <a:t> (NSAIL, стресни </a:t>
            </a:r>
            <a:r>
              <a:rPr lang="x-none" sz="1600" dirty="0" err="1">
                <a:latin typeface="Palatino Linotype" pitchFamily="18" charset="0"/>
              </a:rPr>
              <a:t>улкуси</a:t>
            </a:r>
            <a:r>
              <a:rPr lang="x-none" sz="1600" dirty="0">
                <a:latin typeface="Palatino Linotype" pitchFamily="18" charset="0"/>
              </a:rPr>
              <a:t>)-</a:t>
            </a:r>
            <a:r>
              <a:rPr lang="x-none" sz="1600" dirty="0" err="1">
                <a:latin typeface="Palatino Linotype" pitchFamily="18" charset="0"/>
              </a:rPr>
              <a:t>мултипли</a:t>
            </a:r>
            <a:r>
              <a:rPr lang="x-none" sz="1600" dirty="0">
                <a:latin typeface="Palatino Linotype" pitchFamily="18" charset="0"/>
              </a:rPr>
              <a:t>, плитки, са минималном </a:t>
            </a:r>
            <a:r>
              <a:rPr lang="x-none" sz="1600" dirty="0" err="1">
                <a:latin typeface="Palatino Linotype" pitchFamily="18" charset="0"/>
              </a:rPr>
              <a:t>запаљенском</a:t>
            </a:r>
            <a:r>
              <a:rPr lang="x-none" sz="1600" dirty="0">
                <a:latin typeface="Palatino Linotype" pitchFamily="18" charset="0"/>
              </a:rPr>
              <a:t> компонентом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  <a:defRPr/>
            </a:pPr>
            <a:r>
              <a:rPr lang="x-none" sz="1600" dirty="0">
                <a:latin typeface="Palatino Linotype" pitchFamily="18" charset="0"/>
              </a:rPr>
              <a:t>Хронични </a:t>
            </a:r>
            <a:r>
              <a:rPr lang="x-none" sz="1600" dirty="0" err="1">
                <a:latin typeface="Palatino Linotype" pitchFamily="18" charset="0"/>
              </a:rPr>
              <a:t>улкуси</a:t>
            </a:r>
            <a:r>
              <a:rPr lang="x-none" sz="1600" dirty="0">
                <a:latin typeface="Palatino Linotype" pitchFamily="18" charset="0"/>
              </a:rPr>
              <a:t>-</a:t>
            </a:r>
            <a:r>
              <a:rPr lang="x-none" sz="1600" dirty="0" err="1">
                <a:latin typeface="Palatino Linotype" pitchFamily="18" charset="0"/>
              </a:rPr>
              <a:t>солитарни</a:t>
            </a:r>
            <a:endParaRPr lang="x-none" sz="16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3845808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533400" y="38101"/>
            <a:ext cx="8229600" cy="723900"/>
          </a:xfrm>
          <a:solidFill>
            <a:schemeClr val="bg1"/>
          </a:solidFill>
          <a:ln>
            <a:solidFill>
              <a:schemeClr val="bg1"/>
            </a:solidFill>
            <a:miter lim="800000"/>
            <a:headEnd/>
            <a:tailEnd/>
          </a:ln>
        </p:spPr>
        <p:txBody>
          <a:bodyPr>
            <a:noAutofit/>
          </a:bodyPr>
          <a:lstStyle/>
          <a:p>
            <a:pPr algn="ctr">
              <a:defRPr/>
            </a:pPr>
            <a:r>
              <a:rPr lang="x-none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Palatino Linotype" pitchFamily="18" charset="0"/>
              </a:rPr>
              <a:t>Етиологија</a:t>
            </a:r>
            <a:endParaRPr lang="en-US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Palatino Linotype" pitchFamily="18" charset="0"/>
            </a:endParaRPr>
          </a:p>
        </p:txBody>
      </p:sp>
      <p:sp>
        <p:nvSpPr>
          <p:cNvPr id="9219" name="Content Placeholder 2"/>
          <p:cNvSpPr>
            <a:spLocks noGrp="1"/>
          </p:cNvSpPr>
          <p:nvPr>
            <p:ph sz="half" idx="1"/>
          </p:nvPr>
        </p:nvSpPr>
        <p:spPr>
          <a:xfrm>
            <a:off x="395288" y="1628775"/>
            <a:ext cx="4176712" cy="4725988"/>
          </a:xfrm>
        </p:spPr>
        <p:txBody>
          <a:bodyPr>
            <a:normAutofit/>
          </a:bodyPr>
          <a:lstStyle/>
          <a:p>
            <a:pPr marL="0" indent="0" eaLnBrk="1" hangingPunct="1">
              <a:buClr>
                <a:schemeClr val="bg2">
                  <a:lumMod val="50000"/>
                </a:schemeClr>
              </a:buClr>
              <a:buNone/>
              <a:defRPr/>
            </a:pPr>
            <a:r>
              <a:rPr lang="en-US" sz="1800" b="1" dirty="0" err="1">
                <a:latin typeface="Palatino Linotype" pitchFamily="18" charset="0"/>
              </a:rPr>
              <a:t>Чести</a:t>
            </a:r>
            <a:r>
              <a:rPr lang="en-US" sz="1800" b="1" dirty="0">
                <a:latin typeface="Palatino Linotype" pitchFamily="18" charset="0"/>
              </a:rPr>
              <a:t> </a:t>
            </a:r>
            <a:r>
              <a:rPr lang="en-US" sz="1800" b="1" dirty="0" err="1">
                <a:latin typeface="Palatino Linotype" pitchFamily="18" charset="0"/>
              </a:rPr>
              <a:t>узроци</a:t>
            </a:r>
            <a:endParaRPr lang="sl-SI" sz="1800" b="1" dirty="0">
              <a:latin typeface="Palatino Linotype" pitchFamily="18" charset="0"/>
            </a:endParaRPr>
          </a:p>
          <a:p>
            <a:pPr marL="0" indent="0" eaLnBrk="1" hangingPunct="1">
              <a:buNone/>
              <a:defRPr/>
            </a:pPr>
            <a:endParaRPr lang="sl-SI" sz="1800" dirty="0">
              <a:latin typeface="Palatino Linotype" pitchFamily="18" charset="0"/>
            </a:endParaRPr>
          </a:p>
          <a:p>
            <a:pPr lvl="1" eaLnBrk="1" hangingPunct="1">
              <a:buFont typeface="Arial" pitchFamily="34" charset="0"/>
              <a:buChar char="•"/>
              <a:defRPr/>
            </a:pPr>
            <a:r>
              <a:rPr lang="x-none" sz="1800" dirty="0">
                <a:latin typeface="Palatino Linotype" pitchFamily="18" charset="0"/>
              </a:rPr>
              <a:t>HBP инфекција</a:t>
            </a:r>
          </a:p>
          <a:p>
            <a:pPr lvl="1" eaLnBrk="1" hangingPunct="1">
              <a:buFont typeface="Arial" pitchFamily="34" charset="0"/>
              <a:buChar char="•"/>
              <a:defRPr/>
            </a:pPr>
            <a:r>
              <a:rPr lang="x-none" sz="1800" dirty="0">
                <a:latin typeface="Palatino Linotype" pitchFamily="18" charset="0"/>
              </a:rPr>
              <a:t>NSAIL</a:t>
            </a:r>
          </a:p>
          <a:p>
            <a:pPr lvl="1" eaLnBrk="1" hangingPunct="1">
              <a:buFont typeface="Arial" pitchFamily="34" charset="0"/>
              <a:buChar char="•"/>
              <a:defRPr/>
            </a:pPr>
            <a:r>
              <a:rPr lang="en-US" sz="1800" dirty="0" err="1">
                <a:latin typeface="Palatino Linotype" pitchFamily="18" charset="0"/>
              </a:rPr>
              <a:t>корикостероиди</a:t>
            </a:r>
            <a:endParaRPr lang="sl-SI" sz="1800" dirty="0">
              <a:latin typeface="Palatino Linotype" pitchFamily="18" charset="0"/>
            </a:endParaRPr>
          </a:p>
          <a:p>
            <a:pPr lvl="1" eaLnBrk="1" hangingPunct="1">
              <a:buFont typeface="Arial" pitchFamily="34" charset="0"/>
              <a:buChar char="•"/>
              <a:defRPr/>
            </a:pPr>
            <a:r>
              <a:rPr lang="x-none" sz="1800" dirty="0">
                <a:latin typeface="Palatino Linotype" pitchFamily="18" charset="0"/>
              </a:rPr>
              <a:t>с</a:t>
            </a:r>
            <a:r>
              <a:rPr lang="en-US" sz="1800" dirty="0" err="1">
                <a:latin typeface="Palatino Linotype" pitchFamily="18" charset="0"/>
              </a:rPr>
              <a:t>трес</a:t>
            </a:r>
            <a:r>
              <a:rPr lang="x-none" sz="1800" dirty="0">
                <a:latin typeface="Palatino Linotype" pitchFamily="18" charset="0"/>
              </a:rPr>
              <a:t> </a:t>
            </a:r>
            <a:r>
              <a:rPr lang="x-none" sz="1800" dirty="0" err="1">
                <a:latin typeface="Palatino Linotype" pitchFamily="18" charset="0"/>
              </a:rPr>
              <a:t>улкуси</a:t>
            </a:r>
            <a:endParaRPr lang="sl-SI" sz="1800" dirty="0">
              <a:latin typeface="Palatino Linotype" pitchFamily="18" charset="0"/>
            </a:endParaRPr>
          </a:p>
          <a:p>
            <a:pPr>
              <a:defRPr/>
            </a:pPr>
            <a:endParaRPr lang="en-US" sz="1800" dirty="0">
              <a:latin typeface="Palatino Linotype" pitchFamily="18" charset="0"/>
            </a:endParaRPr>
          </a:p>
        </p:txBody>
      </p:sp>
      <p:sp>
        <p:nvSpPr>
          <p:cNvPr id="9220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47800"/>
            <a:ext cx="4038600" cy="4725988"/>
          </a:xfrm>
        </p:spPr>
        <p:txBody>
          <a:bodyPr>
            <a:normAutofit/>
          </a:bodyPr>
          <a:lstStyle/>
          <a:p>
            <a:pPr marL="0" indent="0" eaLnBrk="1" hangingPunct="1">
              <a:lnSpc>
                <a:spcPct val="150000"/>
              </a:lnSpc>
              <a:buClr>
                <a:schemeClr val="bg2">
                  <a:lumMod val="50000"/>
                </a:schemeClr>
              </a:buClr>
              <a:buNone/>
              <a:defRPr/>
            </a:pPr>
            <a:r>
              <a:rPr lang="en-US" sz="1800" b="1" dirty="0" err="1">
                <a:latin typeface="Palatino Linotype" pitchFamily="18" charset="0"/>
              </a:rPr>
              <a:t>Ретки</a:t>
            </a:r>
            <a:r>
              <a:rPr lang="en-US" sz="1800" b="1" dirty="0">
                <a:latin typeface="Palatino Linotype" pitchFamily="18" charset="0"/>
              </a:rPr>
              <a:t> </a:t>
            </a:r>
            <a:r>
              <a:rPr lang="en-US" sz="1800" b="1" dirty="0" err="1">
                <a:latin typeface="Palatino Linotype" pitchFamily="18" charset="0"/>
              </a:rPr>
              <a:t>узроци</a:t>
            </a:r>
            <a:endParaRPr lang="sl-SI" sz="1800" b="1" dirty="0">
              <a:latin typeface="Palatino Linotype" pitchFamily="18" charset="0"/>
            </a:endParaRPr>
          </a:p>
          <a:p>
            <a:pPr marL="0" indent="0" eaLnBrk="1" hangingPunct="1">
              <a:lnSpc>
                <a:spcPct val="150000"/>
              </a:lnSpc>
              <a:buClr>
                <a:schemeClr val="folHlink"/>
              </a:buClr>
              <a:buNone/>
              <a:defRPr/>
            </a:pPr>
            <a:endParaRPr lang="sl-SI" sz="1800" b="1" dirty="0">
              <a:latin typeface="Palatino Linotype" pitchFamily="18" charset="0"/>
            </a:endParaRPr>
          </a:p>
          <a:p>
            <a:pPr lvl="1" eaLnBrk="1" hangingPunct="1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sz="1800" dirty="0" err="1">
                <a:latin typeface="Palatino Linotype" pitchFamily="18" charset="0"/>
              </a:rPr>
              <a:t>Хиперсекреција</a:t>
            </a:r>
            <a:r>
              <a:rPr lang="sl-SI" sz="1800" dirty="0">
                <a:latin typeface="Palatino Linotype" pitchFamily="18" charset="0"/>
              </a:rPr>
              <a:t> HCl</a:t>
            </a:r>
          </a:p>
          <a:p>
            <a:pPr lvl="1" eaLnBrk="1" hangingPunct="1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sz="1800" dirty="0" err="1">
                <a:latin typeface="Palatino Linotype" pitchFamily="18" charset="0"/>
              </a:rPr>
              <a:t>Хиперплазија</a:t>
            </a:r>
            <a:r>
              <a:rPr lang="en-US" sz="1800" dirty="0">
                <a:latin typeface="Palatino Linotype" pitchFamily="18" charset="0"/>
              </a:rPr>
              <a:t> Г </a:t>
            </a:r>
            <a:r>
              <a:rPr lang="en-US" sz="1800" dirty="0" err="1">
                <a:latin typeface="Palatino Linotype" pitchFamily="18" charset="0"/>
              </a:rPr>
              <a:t>ћелија</a:t>
            </a:r>
            <a:endParaRPr lang="sl-SI" sz="1800" dirty="0">
              <a:latin typeface="Palatino Linotype" pitchFamily="18" charset="0"/>
            </a:endParaRPr>
          </a:p>
          <a:p>
            <a:pPr lvl="1" eaLnBrk="1" hangingPunct="1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sz="1800" dirty="0" err="1">
                <a:latin typeface="Palatino Linotype" pitchFamily="18" charset="0"/>
              </a:rPr>
              <a:t>Вирусне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инфекције</a:t>
            </a:r>
            <a:endParaRPr lang="sl-SI" sz="1800" dirty="0">
              <a:latin typeface="Palatino Linotype" pitchFamily="18" charset="0"/>
            </a:endParaRPr>
          </a:p>
          <a:p>
            <a:pPr lvl="1" eaLnBrk="1" hangingPunct="1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sz="1800" dirty="0" err="1">
                <a:latin typeface="Palatino Linotype" pitchFamily="18" charset="0"/>
              </a:rPr>
              <a:t>Васкуларна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инсуфицијенција</a:t>
            </a:r>
            <a:endParaRPr lang="sl-SI" sz="1800" dirty="0">
              <a:latin typeface="Palatino Linotype" pitchFamily="18" charset="0"/>
            </a:endParaRPr>
          </a:p>
          <a:p>
            <a:pPr lvl="1" eaLnBrk="1" hangingPunct="1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sz="1800" dirty="0" err="1">
                <a:latin typeface="Palatino Linotype" pitchFamily="18" charset="0"/>
              </a:rPr>
              <a:t>Хемо</a:t>
            </a:r>
            <a:r>
              <a:rPr lang="sl-SI" sz="1800" dirty="0">
                <a:latin typeface="Palatino Linotype" pitchFamily="18" charset="0"/>
              </a:rPr>
              <a:t>/</a:t>
            </a:r>
            <a:r>
              <a:rPr lang="en-US" sz="1800" dirty="0" err="1">
                <a:latin typeface="Palatino Linotype" pitchFamily="18" charset="0"/>
              </a:rPr>
              <a:t>Радиотерапија</a:t>
            </a:r>
            <a:endParaRPr lang="sl-SI" sz="1800" dirty="0">
              <a:latin typeface="Palatino Linotype" pitchFamily="18" charset="0"/>
            </a:endParaRPr>
          </a:p>
          <a:p>
            <a:pPr lvl="1" eaLnBrk="1" hangingPunct="1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sz="1800" dirty="0" err="1">
                <a:latin typeface="Palatino Linotype" pitchFamily="18" charset="0"/>
              </a:rPr>
              <a:t>Генетски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фактори</a:t>
            </a:r>
            <a:r>
              <a:rPr lang="sl-SI" sz="1800" dirty="0">
                <a:latin typeface="Palatino Linotype" pitchFamily="18" charset="0"/>
              </a:rPr>
              <a:t>(“O” K</a:t>
            </a:r>
            <a:r>
              <a:rPr lang="en-US" sz="1800" dirty="0">
                <a:latin typeface="Palatino Linotype" pitchFamily="18" charset="0"/>
              </a:rPr>
              <a:t>Г</a:t>
            </a:r>
            <a:r>
              <a:rPr lang="sl-SI" sz="1800" dirty="0">
                <a:latin typeface="Palatino Linotype" pitchFamily="18" charset="0"/>
              </a:rPr>
              <a:t>)</a:t>
            </a:r>
          </a:p>
          <a:p>
            <a:pPr lvl="1" eaLnBrk="1" hangingPunct="1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sz="1800" dirty="0" err="1">
                <a:latin typeface="Palatino Linotype" pitchFamily="18" charset="0"/>
              </a:rPr>
              <a:t>Пушење</a:t>
            </a:r>
            <a:r>
              <a:rPr lang="sl-SI" sz="1800" dirty="0">
                <a:latin typeface="Palatino Linotype" pitchFamily="18" charset="0"/>
              </a:rPr>
              <a:t> / </a:t>
            </a:r>
            <a:r>
              <a:rPr lang="en-US" sz="1800" dirty="0" err="1">
                <a:latin typeface="Palatino Linotype" pitchFamily="18" charset="0"/>
              </a:rPr>
              <a:t>Алкохол</a:t>
            </a:r>
            <a:endParaRPr lang="en-US" sz="18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1647478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0825" y="0"/>
            <a:ext cx="8569325" cy="6370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x-none" sz="1600" b="1" dirty="0">
                <a:latin typeface="Palatino Linotype" pitchFamily="18" charset="0"/>
              </a:rPr>
              <a:t>Агресивни фактори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v"/>
              <a:defRPr/>
            </a:pPr>
            <a:r>
              <a:rPr lang="x-none" sz="1600" dirty="0">
                <a:latin typeface="Palatino Linotype" pitchFamily="18" charset="0"/>
              </a:rPr>
              <a:t>Инфекција HBP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v"/>
              <a:defRPr/>
            </a:pPr>
            <a:r>
              <a:rPr lang="x-none" sz="1600" dirty="0">
                <a:latin typeface="Palatino Linotype" pitchFamily="18" charset="0"/>
              </a:rPr>
              <a:t>Повећана секреција киселина и пепсина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v"/>
              <a:defRPr/>
            </a:pPr>
            <a:r>
              <a:rPr lang="x-none" sz="1600" dirty="0" err="1">
                <a:latin typeface="Palatino Linotype" pitchFamily="18" charset="0"/>
              </a:rPr>
              <a:t>Гастродуоденални</a:t>
            </a:r>
            <a:r>
              <a:rPr lang="x-none" sz="1600" dirty="0">
                <a:latin typeface="Palatino Linotype" pitchFamily="18" charset="0"/>
              </a:rPr>
              <a:t> </a:t>
            </a:r>
            <a:r>
              <a:rPr lang="x-none" sz="1600" dirty="0" err="1">
                <a:latin typeface="Palatino Linotype" pitchFamily="18" charset="0"/>
              </a:rPr>
              <a:t>хипомотилитет</a:t>
            </a:r>
            <a:endParaRPr lang="x-none" sz="1600" dirty="0">
              <a:latin typeface="Palatino Linotype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v"/>
              <a:defRPr/>
            </a:pPr>
            <a:endParaRPr lang="x-none" sz="16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  <a:defRPr/>
            </a:pPr>
            <a:r>
              <a:rPr lang="x-none" sz="1600" b="1" dirty="0">
                <a:latin typeface="Palatino Linotype" pitchFamily="18" charset="0"/>
              </a:rPr>
              <a:t>Одбрамбени механизми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v"/>
              <a:defRPr/>
            </a:pPr>
            <a:r>
              <a:rPr lang="x-none" sz="1600" dirty="0">
                <a:latin typeface="Palatino Linotype" pitchFamily="18" charset="0"/>
              </a:rPr>
              <a:t>Слуз и бикарбонати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v"/>
              <a:defRPr/>
            </a:pPr>
            <a:r>
              <a:rPr lang="x-none" sz="1600" dirty="0" err="1">
                <a:latin typeface="Palatino Linotype" pitchFamily="18" charset="0"/>
              </a:rPr>
              <a:t>Епителна</a:t>
            </a:r>
            <a:r>
              <a:rPr lang="x-none" sz="1600" dirty="0">
                <a:latin typeface="Palatino Linotype" pitchFamily="18" charset="0"/>
              </a:rPr>
              <a:t> баријера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v"/>
              <a:defRPr/>
            </a:pPr>
            <a:r>
              <a:rPr lang="x-none" sz="1600" dirty="0">
                <a:latin typeface="Palatino Linotype" pitchFamily="18" charset="0"/>
              </a:rPr>
              <a:t>Адекватан проток крви кроз </a:t>
            </a:r>
            <a:r>
              <a:rPr lang="x-none" sz="1600" dirty="0" err="1">
                <a:latin typeface="Palatino Linotype" pitchFamily="18" charset="0"/>
              </a:rPr>
              <a:t>слузницу</a:t>
            </a:r>
            <a:endParaRPr lang="x-none" sz="1600" dirty="0">
              <a:latin typeface="Palatino Linotype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v"/>
              <a:defRPr/>
            </a:pPr>
            <a:endParaRPr lang="x-none" sz="16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  <a:defRPr/>
            </a:pPr>
            <a:r>
              <a:rPr lang="x-none" sz="1600" b="1" dirty="0" err="1">
                <a:latin typeface="Palatino Linotype" pitchFamily="18" charset="0"/>
              </a:rPr>
              <a:t>Локализацијска</a:t>
            </a:r>
            <a:r>
              <a:rPr lang="x-none" sz="1600" b="1" dirty="0">
                <a:latin typeface="Palatino Linotype" pitchFamily="18" charset="0"/>
              </a:rPr>
              <a:t> подела </a:t>
            </a:r>
            <a:r>
              <a:rPr lang="x-none" sz="1600" b="1" dirty="0" err="1">
                <a:latin typeface="Palatino Linotype" pitchFamily="18" charset="0"/>
              </a:rPr>
              <a:t>улкуса</a:t>
            </a:r>
            <a:r>
              <a:rPr lang="x-none" sz="1600" b="1" dirty="0">
                <a:latin typeface="Palatino Linotype" pitchFamily="18" charset="0"/>
              </a:rPr>
              <a:t>:</a:t>
            </a:r>
          </a:p>
          <a:p>
            <a:pPr>
              <a:lnSpc>
                <a:spcPct val="150000"/>
              </a:lnSpc>
              <a:defRPr/>
            </a:pPr>
            <a:endParaRPr lang="x-none" sz="1600" dirty="0">
              <a:latin typeface="Palatino Linotype" pitchFamily="18" charset="0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x-none" sz="1600" dirty="0" err="1">
                <a:latin typeface="Palatino Linotype" pitchFamily="18" charset="0"/>
              </a:rPr>
              <a:t>Дуоденални</a:t>
            </a:r>
            <a:r>
              <a:rPr lang="x-none" sz="1600" dirty="0">
                <a:latin typeface="Palatino Linotype" pitchFamily="18" charset="0"/>
              </a:rPr>
              <a:t> </a:t>
            </a:r>
            <a:r>
              <a:rPr lang="x-none" sz="1600" dirty="0" err="1">
                <a:latin typeface="Palatino Linotype" pitchFamily="18" charset="0"/>
              </a:rPr>
              <a:t>улкус</a:t>
            </a:r>
            <a:endParaRPr lang="x-none" sz="1600" dirty="0">
              <a:latin typeface="Palatino Linotype" pitchFamily="18" charset="0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x-none" sz="1600" dirty="0" err="1">
                <a:latin typeface="Palatino Linotype" pitchFamily="18" charset="0"/>
              </a:rPr>
              <a:t>Дистални</a:t>
            </a:r>
            <a:r>
              <a:rPr lang="x-none" sz="1600" dirty="0">
                <a:latin typeface="Palatino Linotype" pitchFamily="18" charset="0"/>
              </a:rPr>
              <a:t> желудачни </a:t>
            </a:r>
            <a:r>
              <a:rPr lang="x-none" sz="1600" dirty="0" err="1">
                <a:latin typeface="Palatino Linotype" pitchFamily="18" charset="0"/>
              </a:rPr>
              <a:t>улкус</a:t>
            </a:r>
            <a:r>
              <a:rPr lang="x-none" sz="1600" dirty="0">
                <a:latin typeface="Palatino Linotype" pitchFamily="18" charset="0"/>
              </a:rPr>
              <a:t> (</a:t>
            </a:r>
            <a:r>
              <a:rPr lang="x-none" sz="1600" dirty="0" err="1">
                <a:latin typeface="Palatino Linotype" pitchFamily="18" charset="0"/>
              </a:rPr>
              <a:t>дистални</a:t>
            </a:r>
            <a:r>
              <a:rPr lang="x-none" sz="1600" dirty="0">
                <a:latin typeface="Palatino Linotype" pitchFamily="18" charset="0"/>
              </a:rPr>
              <a:t> </a:t>
            </a:r>
            <a:r>
              <a:rPr lang="x-none" sz="1600" dirty="0" err="1">
                <a:latin typeface="Palatino Linotype" pitchFamily="18" charset="0"/>
              </a:rPr>
              <a:t>антрум</a:t>
            </a:r>
            <a:r>
              <a:rPr lang="x-none" sz="1600" dirty="0">
                <a:latin typeface="Palatino Linotype" pitchFamily="18" charset="0"/>
              </a:rPr>
              <a:t> и </a:t>
            </a:r>
            <a:r>
              <a:rPr lang="x-none" sz="1600" dirty="0" err="1">
                <a:latin typeface="Palatino Linotype" pitchFamily="18" charset="0"/>
              </a:rPr>
              <a:t>препилорична</a:t>
            </a:r>
            <a:r>
              <a:rPr lang="x-none" sz="1600" dirty="0">
                <a:latin typeface="Palatino Linotype" pitchFamily="18" charset="0"/>
              </a:rPr>
              <a:t> регија)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x-none" sz="1600" dirty="0" err="1">
                <a:latin typeface="Palatino Linotype" pitchFamily="18" charset="0"/>
              </a:rPr>
              <a:t>Проксимални</a:t>
            </a:r>
            <a:r>
              <a:rPr lang="x-none" sz="1600" dirty="0">
                <a:latin typeface="Palatino Linotype" pitchFamily="18" charset="0"/>
              </a:rPr>
              <a:t> желудачни </a:t>
            </a:r>
            <a:r>
              <a:rPr lang="x-none" sz="1600" dirty="0" err="1">
                <a:latin typeface="Palatino Linotype" pitchFamily="18" charset="0"/>
              </a:rPr>
              <a:t>улкуси</a:t>
            </a:r>
            <a:r>
              <a:rPr lang="x-none" sz="1600" dirty="0">
                <a:latin typeface="Palatino Linotype" pitchFamily="18" charset="0"/>
              </a:rPr>
              <a:t> (на малој кривини)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x-none" sz="1600" dirty="0" err="1">
                <a:latin typeface="Palatino Linotype" pitchFamily="18" charset="0"/>
              </a:rPr>
              <a:t>Улкуси</a:t>
            </a:r>
            <a:r>
              <a:rPr lang="x-none" sz="1600" dirty="0">
                <a:latin typeface="Palatino Linotype" pitchFamily="18" charset="0"/>
              </a:rPr>
              <a:t> </a:t>
            </a:r>
            <a:r>
              <a:rPr lang="x-none" sz="1600" dirty="0" err="1">
                <a:latin typeface="Palatino Linotype" pitchFamily="18" charset="0"/>
              </a:rPr>
              <a:t>кардије</a:t>
            </a:r>
            <a:r>
              <a:rPr lang="x-none" sz="1600" dirty="0">
                <a:latin typeface="Palatino Linotype" pitchFamily="18" charset="0"/>
              </a:rPr>
              <a:t> (склони компликацијама)</a:t>
            </a:r>
          </a:p>
          <a:p>
            <a:pPr>
              <a:lnSpc>
                <a:spcPct val="150000"/>
              </a:lnSpc>
              <a:defRPr/>
            </a:pPr>
            <a:endParaRPr lang="x-none" sz="16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9333603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8229600" cy="548680"/>
          </a:xfrm>
          <a:ln>
            <a:miter lim="800000"/>
            <a:headEnd/>
            <a:tailEnd/>
          </a:ln>
          <a:extLst/>
        </p:spPr>
        <p:txBody>
          <a:bodyPr>
            <a:noAutofit/>
          </a:bodyPr>
          <a:lstStyle/>
          <a:p>
            <a:pPr algn="ctr">
              <a:defRPr/>
            </a:pPr>
            <a:r>
              <a:rPr lang="x-none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Palatino Linotype" pitchFamily="18" charset="0"/>
              </a:rPr>
              <a:t>Клиничка слика</a:t>
            </a:r>
            <a:br>
              <a:rPr lang="x-none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Palatino Linotype" pitchFamily="18" charset="0"/>
              </a:rPr>
            </a:br>
            <a:r>
              <a:rPr lang="x-none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Palatino Linotype" pitchFamily="18" charset="0"/>
              </a:rPr>
              <a:t>Кисела диспепсија</a:t>
            </a:r>
            <a:endParaRPr lang="en-US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Palatino Linotype" pitchFamily="18" charset="0"/>
            </a:endParaRPr>
          </a:p>
        </p:txBody>
      </p:sp>
      <p:sp>
        <p:nvSpPr>
          <p:cNvPr id="16387" name="Content Placeholder 2"/>
          <p:cNvSpPr>
            <a:spLocks noGrp="1"/>
          </p:cNvSpPr>
          <p:nvPr>
            <p:ph sz="half" idx="1"/>
          </p:nvPr>
        </p:nvSpPr>
        <p:spPr>
          <a:xfrm>
            <a:off x="250825" y="1557338"/>
            <a:ext cx="4244975" cy="4797425"/>
          </a:xfrm>
        </p:spPr>
        <p:txBody>
          <a:bodyPr/>
          <a:lstStyle/>
          <a:p>
            <a:pPr marL="0" indent="0" eaLnBrk="1" hangingPunct="1">
              <a:lnSpc>
                <a:spcPct val="150000"/>
              </a:lnSpc>
              <a:buClr>
                <a:schemeClr val="folHlink"/>
              </a:buClr>
              <a:buNone/>
              <a:defRPr/>
            </a:pPr>
            <a:r>
              <a:rPr lang="ru-RU" sz="1800" b="1" u="sng" dirty="0">
                <a:latin typeface="Palatino Linotype" pitchFamily="18" charset="0"/>
              </a:rPr>
              <a:t>Неспецифични симптоми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ru-RU" sz="1800" dirty="0">
                <a:latin typeface="Palatino Linotype" pitchFamily="18" charset="0"/>
              </a:rPr>
              <a:t>Бол у епигастријуму (глад/храна/доба дана)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ru-RU" sz="1800" dirty="0">
                <a:latin typeface="Palatino Linotype" pitchFamily="18" charset="0"/>
              </a:rPr>
              <a:t>Диспептичне тегобе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ru-RU" sz="1800" dirty="0">
                <a:latin typeface="Palatino Linotype" pitchFamily="18" charset="0"/>
              </a:rPr>
              <a:t>Надутост /подригивање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ru-RU" sz="1800" dirty="0">
                <a:latin typeface="Palatino Linotype" pitchFamily="18" charset="0"/>
              </a:rPr>
              <a:t>Нелагода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ru-RU" sz="1800" dirty="0">
                <a:latin typeface="Palatino Linotype" pitchFamily="18" charset="0"/>
              </a:rPr>
              <a:t>Мучнина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ru-RU" sz="1800" dirty="0">
                <a:latin typeface="Palatino Linotype" pitchFamily="18" charset="0"/>
              </a:rPr>
              <a:t>Горушица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ru-RU" sz="1800" dirty="0">
                <a:latin typeface="Palatino Linotype" pitchFamily="18" charset="0"/>
              </a:rPr>
              <a:t>Флатуленција</a:t>
            </a:r>
          </a:p>
          <a:p>
            <a:pPr marL="0" indent="0" eaLnBrk="1" hangingPunct="1">
              <a:lnSpc>
                <a:spcPct val="150000"/>
              </a:lnSpc>
              <a:buClr>
                <a:schemeClr val="folHlink"/>
              </a:buClr>
              <a:buNone/>
              <a:defRPr/>
            </a:pPr>
            <a:endParaRPr lang="ru-RU" sz="1800" dirty="0">
              <a:solidFill>
                <a:schemeClr val="folHlink"/>
              </a:solidFill>
              <a:latin typeface="Palatino Linotype" pitchFamily="18" charset="0"/>
            </a:endParaRPr>
          </a:p>
          <a:p>
            <a:pPr>
              <a:defRPr/>
            </a:pPr>
            <a:endParaRPr lang="en-US" dirty="0"/>
          </a:p>
        </p:txBody>
      </p:sp>
      <p:sp>
        <p:nvSpPr>
          <p:cNvPr id="13316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28775"/>
            <a:ext cx="4038600" cy="4725988"/>
          </a:xfrm>
        </p:spPr>
        <p:txBody>
          <a:bodyPr>
            <a:normAutofit/>
          </a:bodyPr>
          <a:lstStyle/>
          <a:p>
            <a:pPr marL="0" indent="0" eaLnBrk="1" hangingPunct="1">
              <a:lnSpc>
                <a:spcPct val="150000"/>
              </a:lnSpc>
              <a:buClr>
                <a:schemeClr val="folHlink"/>
              </a:buClr>
              <a:buNone/>
            </a:pPr>
            <a:r>
              <a:rPr lang="en-US" sz="1800" b="1" u="sng" dirty="0" err="1">
                <a:latin typeface="Palatino Linotype" pitchFamily="18" charset="0"/>
              </a:rPr>
              <a:t>Алармантни</a:t>
            </a:r>
            <a:r>
              <a:rPr lang="en-US" sz="1800" b="1" u="sng" dirty="0">
                <a:latin typeface="Palatino Linotype" pitchFamily="18" charset="0"/>
              </a:rPr>
              <a:t> </a:t>
            </a:r>
            <a:r>
              <a:rPr lang="en-US" sz="1800" b="1" u="sng" dirty="0" err="1">
                <a:latin typeface="Palatino Linotype" pitchFamily="18" charset="0"/>
              </a:rPr>
              <a:t>симптоми</a:t>
            </a:r>
            <a:endParaRPr lang="sl-SI" sz="1800" b="1" u="sng" dirty="0">
              <a:latin typeface="Palatino Linotype" pitchFamily="18" charset="0"/>
            </a:endParaRPr>
          </a:p>
          <a:p>
            <a:pPr eaLnBrk="1" hangingPunct="1">
              <a:lnSpc>
                <a:spcPct val="150000"/>
              </a:lnSpc>
              <a:buClr>
                <a:schemeClr val="tx1"/>
              </a:buClr>
            </a:pPr>
            <a:r>
              <a:rPr lang="sl-SI" sz="1800" dirty="0">
                <a:solidFill>
                  <a:srgbClr val="FF0000"/>
                </a:solidFill>
                <a:latin typeface="Palatino Linotype" pitchFamily="18" charset="0"/>
              </a:rPr>
              <a:t>A</a:t>
            </a:r>
            <a:r>
              <a:rPr lang="sl-SI" sz="1800" dirty="0">
                <a:latin typeface="Palatino Linotype" pitchFamily="18" charset="0"/>
              </a:rPr>
              <a:t>nemia</a:t>
            </a:r>
          </a:p>
          <a:p>
            <a:pPr eaLnBrk="1" hangingPunct="1">
              <a:lnSpc>
                <a:spcPct val="150000"/>
              </a:lnSpc>
              <a:buClr>
                <a:schemeClr val="tx1"/>
              </a:buClr>
            </a:pPr>
            <a:r>
              <a:rPr lang="sl-SI" sz="1800" dirty="0">
                <a:solidFill>
                  <a:srgbClr val="FF0000"/>
                </a:solidFill>
                <a:latin typeface="Palatino Linotype" pitchFamily="18" charset="0"/>
              </a:rPr>
              <a:t>L</a:t>
            </a:r>
            <a:r>
              <a:rPr lang="sl-SI" sz="1800" dirty="0">
                <a:latin typeface="Palatino Linotype" pitchFamily="18" charset="0"/>
              </a:rPr>
              <a:t>oss of weight</a:t>
            </a:r>
          </a:p>
          <a:p>
            <a:pPr eaLnBrk="1" hangingPunct="1">
              <a:lnSpc>
                <a:spcPct val="150000"/>
              </a:lnSpc>
              <a:buClr>
                <a:schemeClr val="tx1"/>
              </a:buClr>
            </a:pPr>
            <a:r>
              <a:rPr lang="sl-SI" sz="1800" dirty="0">
                <a:solidFill>
                  <a:srgbClr val="FF0000"/>
                </a:solidFill>
                <a:latin typeface="Palatino Linotype" pitchFamily="18" charset="0"/>
              </a:rPr>
              <a:t>A</a:t>
            </a:r>
            <a:r>
              <a:rPr lang="sl-SI" sz="1800" dirty="0">
                <a:latin typeface="Palatino Linotype" pitchFamily="18" charset="0"/>
              </a:rPr>
              <a:t>norexia</a:t>
            </a:r>
          </a:p>
          <a:p>
            <a:pPr eaLnBrk="1" hangingPunct="1">
              <a:lnSpc>
                <a:spcPct val="150000"/>
              </a:lnSpc>
              <a:buClr>
                <a:schemeClr val="tx1"/>
              </a:buClr>
            </a:pPr>
            <a:r>
              <a:rPr lang="sl-SI" sz="1800" dirty="0">
                <a:solidFill>
                  <a:srgbClr val="FF0000"/>
                </a:solidFill>
                <a:latin typeface="Palatino Linotype" pitchFamily="18" charset="0"/>
              </a:rPr>
              <a:t>R</a:t>
            </a:r>
            <a:r>
              <a:rPr lang="sl-SI" sz="1800" dirty="0">
                <a:latin typeface="Palatino Linotype" pitchFamily="18" charset="0"/>
              </a:rPr>
              <a:t>ecent-onset of progressive symptoms (</a:t>
            </a:r>
            <a:r>
              <a:rPr lang="en-US" sz="1800" dirty="0" err="1">
                <a:latin typeface="Palatino Linotype" pitchFamily="18" charset="0"/>
              </a:rPr>
              <a:t>упорно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повраћање</a:t>
            </a:r>
            <a:r>
              <a:rPr lang="sl-SI" sz="1800" dirty="0">
                <a:latin typeface="Palatino Linotype" pitchFamily="18" charset="0"/>
              </a:rPr>
              <a:t>)</a:t>
            </a:r>
          </a:p>
          <a:p>
            <a:pPr eaLnBrk="1" hangingPunct="1">
              <a:lnSpc>
                <a:spcPct val="150000"/>
              </a:lnSpc>
              <a:buClr>
                <a:schemeClr val="tx1"/>
              </a:buClr>
            </a:pPr>
            <a:r>
              <a:rPr lang="sl-SI" sz="1800" dirty="0">
                <a:solidFill>
                  <a:srgbClr val="FF0000"/>
                </a:solidFill>
                <a:latin typeface="Palatino Linotype" pitchFamily="18" charset="0"/>
              </a:rPr>
              <a:t>M</a:t>
            </a:r>
            <a:r>
              <a:rPr lang="sl-SI" sz="1800" dirty="0">
                <a:latin typeface="Palatino Linotype" pitchFamily="18" charset="0"/>
              </a:rPr>
              <a:t>elaena ili hematemeza</a:t>
            </a:r>
          </a:p>
          <a:p>
            <a:pPr eaLnBrk="1" hangingPunct="1">
              <a:lnSpc>
                <a:spcPct val="150000"/>
              </a:lnSpc>
              <a:buClr>
                <a:schemeClr val="tx1"/>
              </a:buClr>
            </a:pPr>
            <a:r>
              <a:rPr lang="sl-SI" sz="1800" dirty="0">
                <a:solidFill>
                  <a:srgbClr val="FF0000"/>
                </a:solidFill>
                <a:latin typeface="Palatino Linotype" pitchFamily="18" charset="0"/>
              </a:rPr>
              <a:t>S</a:t>
            </a:r>
            <a:r>
              <a:rPr lang="sl-SI" sz="1800" dirty="0">
                <a:latin typeface="Palatino Linotype" pitchFamily="18" charset="0"/>
              </a:rPr>
              <a:t>wallowing difficulty (</a:t>
            </a:r>
            <a:r>
              <a:rPr lang="en-US" sz="1800" dirty="0" err="1">
                <a:latin typeface="Palatino Linotype" pitchFamily="18" charset="0"/>
              </a:rPr>
              <a:t>дисфагија</a:t>
            </a:r>
            <a:r>
              <a:rPr lang="en-US" sz="1800" dirty="0">
                <a:latin typeface="Palatino Linotype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580259372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72788"/>
            <a:ext cx="8991600" cy="66479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x-none" sz="2800" b="1" dirty="0">
                <a:latin typeface="Palatino Linotype" pitchFamily="18" charset="0"/>
              </a:rPr>
              <a:t>УЛКУС ЖЕЛУЦА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dirty="0">
                <a:latin typeface="Palatino Linotype" pitchFamily="18" charset="0"/>
              </a:rPr>
              <a:t>Примарна улога-оштећење желудачне </a:t>
            </a:r>
            <a:r>
              <a:rPr lang="x-none" sz="1600" dirty="0" err="1">
                <a:latin typeface="Palatino Linotype" pitchFamily="18" charset="0"/>
              </a:rPr>
              <a:t>мукозне</a:t>
            </a:r>
            <a:r>
              <a:rPr lang="x-none" sz="1600" dirty="0">
                <a:latin typeface="Palatino Linotype" pitchFamily="18" charset="0"/>
              </a:rPr>
              <a:t> баријере или индиректно оштећење слузокоже желуца </a:t>
            </a:r>
            <a:r>
              <a:rPr lang="x-none" sz="1600" dirty="0" err="1">
                <a:latin typeface="Palatino Linotype" pitchFamily="18" charset="0"/>
              </a:rPr>
              <a:t>патогенетским</a:t>
            </a:r>
            <a:r>
              <a:rPr lang="x-none" sz="1600" dirty="0">
                <a:latin typeface="Palatino Linotype" pitchFamily="18" charset="0"/>
              </a:rPr>
              <a:t> чиниоцима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dirty="0">
                <a:latin typeface="Palatino Linotype" pitchFamily="18" charset="0"/>
              </a:rPr>
              <a:t>Нормалне или снижене вредности HCL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dirty="0">
                <a:latin typeface="Palatino Linotype" pitchFamily="18" charset="0"/>
              </a:rPr>
              <a:t>Успорено желудачно пражњење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dirty="0">
                <a:latin typeface="Palatino Linotype" pitchFamily="18" charset="0"/>
              </a:rPr>
              <a:t>Повећана </a:t>
            </a:r>
            <a:r>
              <a:rPr lang="x-none" sz="1600" dirty="0" err="1">
                <a:latin typeface="Palatino Linotype" pitchFamily="18" charset="0"/>
              </a:rPr>
              <a:t>регургитација</a:t>
            </a:r>
            <a:r>
              <a:rPr lang="x-none" sz="1600" dirty="0">
                <a:latin typeface="Palatino Linotype" pitchFamily="18" charset="0"/>
              </a:rPr>
              <a:t> </a:t>
            </a:r>
            <a:r>
              <a:rPr lang="x-none" sz="1600" dirty="0" err="1">
                <a:latin typeface="Palatino Linotype" pitchFamily="18" charset="0"/>
              </a:rPr>
              <a:t>дуоденалног</a:t>
            </a:r>
            <a:r>
              <a:rPr lang="x-none" sz="1600" dirty="0">
                <a:latin typeface="Palatino Linotype" pitchFamily="18" charset="0"/>
              </a:rPr>
              <a:t> садржаја (жучи)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dirty="0">
                <a:latin typeface="Palatino Linotype" pitchFamily="18" charset="0"/>
              </a:rPr>
              <a:t>Код 10% болесника желудачни </a:t>
            </a:r>
            <a:r>
              <a:rPr lang="x-none" sz="1600" dirty="0" err="1">
                <a:latin typeface="Palatino Linotype" pitchFamily="18" charset="0"/>
              </a:rPr>
              <a:t>улкус</a:t>
            </a:r>
            <a:r>
              <a:rPr lang="x-none" sz="1600" dirty="0">
                <a:latin typeface="Palatino Linotype" pitchFamily="18" charset="0"/>
              </a:rPr>
              <a:t> удружен са </a:t>
            </a:r>
            <a:r>
              <a:rPr lang="x-none" sz="1600" dirty="0" err="1">
                <a:latin typeface="Palatino Linotype" pitchFamily="18" charset="0"/>
              </a:rPr>
              <a:t>дуоденалним</a:t>
            </a:r>
            <a:r>
              <a:rPr lang="x-none" sz="1600" dirty="0">
                <a:latin typeface="Palatino Linotype" pitchFamily="18" charset="0"/>
              </a:rPr>
              <a:t> </a:t>
            </a:r>
            <a:r>
              <a:rPr lang="x-none" sz="1600" dirty="0" err="1">
                <a:latin typeface="Palatino Linotype" pitchFamily="18" charset="0"/>
              </a:rPr>
              <a:t>улкусом</a:t>
            </a:r>
            <a:endParaRPr lang="x-none" sz="1600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1600" dirty="0">
                <a:latin typeface="Palatino Linotype" pitchFamily="18" charset="0"/>
              </a:rPr>
              <a:t>Обољење са тенденцијом излечења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1600" dirty="0">
                <a:latin typeface="Palatino Linotype" pitchFamily="18" charset="0"/>
              </a:rPr>
              <a:t>Старије особе, чешће мушкарци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1600" dirty="0">
                <a:latin typeface="Palatino Linotype" pitchFamily="18" charset="0"/>
              </a:rPr>
              <a:t>Мала кривина (друга локализација – малигнитет?)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1600" dirty="0">
                <a:latin typeface="Palatino Linotype" pitchFamily="18" charset="0"/>
              </a:rPr>
              <a:t>Постпрандијална бол-бол се појачава узимањем хране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1600" dirty="0">
                <a:latin typeface="Palatino Linotype" pitchFamily="18" charset="0"/>
              </a:rPr>
              <a:t>Попушта употребом антацида-не у истом обиму као од УД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1600" dirty="0">
                <a:latin typeface="Palatino Linotype" pitchFamily="18" charset="0"/>
              </a:rPr>
              <a:t>Мучнина, повраћање, анорексија уз губитак на тежини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1600" dirty="0">
                <a:latin typeface="Palatino Linotype" pitchFamily="18" charset="0"/>
              </a:rPr>
              <a:t>Морталитет је већи код болесника са УЖ у односу на УД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1600" dirty="0">
                <a:latin typeface="Palatino Linotype" pitchFamily="18" charset="0"/>
              </a:rPr>
              <a:t>Хеморагија улкуса је чешћа у односу на перфорацију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1600" dirty="0">
                <a:latin typeface="Palatino Linotype" pitchFamily="18" charset="0"/>
              </a:rPr>
              <a:t>Морталитет код перфорације УЖ је 3 пута већи него код перфорације УД</a:t>
            </a:r>
            <a:endParaRPr lang="x-none" sz="16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endParaRPr lang="x-none" sz="16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1178031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7000" y="76200"/>
            <a:ext cx="8839200" cy="59554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x-none" sz="2000" b="1" dirty="0">
                <a:latin typeface="Palatino Linotype" pitchFamily="18" charset="0"/>
              </a:rPr>
              <a:t>УЛКУС ДУОДЕНУМА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dirty="0">
                <a:latin typeface="Palatino Linotype" pitchFamily="18" charset="0"/>
              </a:rPr>
              <a:t>Хронично и </a:t>
            </a:r>
            <a:r>
              <a:rPr lang="x-none" dirty="0" err="1">
                <a:latin typeface="Palatino Linotype" pitchFamily="18" charset="0"/>
              </a:rPr>
              <a:t>рецидивирајуће</a:t>
            </a:r>
            <a:r>
              <a:rPr lang="x-none" dirty="0">
                <a:latin typeface="Palatino Linotype" pitchFamily="18" charset="0"/>
              </a:rPr>
              <a:t> обољење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dirty="0">
                <a:latin typeface="Palatino Linotype" pitchFamily="18" charset="0"/>
              </a:rPr>
              <a:t>Чешћи код мушкараца и 3-4 пута чешћи од желудачног </a:t>
            </a:r>
            <a:r>
              <a:rPr lang="x-none" dirty="0" err="1">
                <a:latin typeface="Palatino Linotype" pitchFamily="18" charset="0"/>
              </a:rPr>
              <a:t>улкуса</a:t>
            </a:r>
            <a:endParaRPr lang="x-none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ЕТИОЛОГИЈА: 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dirty="0">
                <a:latin typeface="Palatino Linotype" pitchFamily="18" charset="0"/>
              </a:rPr>
              <a:t>Поремећај равнотеже одбрамбених и агресивних фактора </a:t>
            </a:r>
            <a:r>
              <a:rPr lang="x-none" dirty="0" err="1">
                <a:latin typeface="Palatino Linotype" pitchFamily="18" charset="0"/>
              </a:rPr>
              <a:t>мукозе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b="1" dirty="0">
                <a:latin typeface="Palatino Linotype" pitchFamily="18" charset="0"/>
              </a:rPr>
              <a:t>(повећана секреција </a:t>
            </a:r>
            <a:r>
              <a:rPr lang="x-none" b="1" dirty="0" err="1">
                <a:latin typeface="Palatino Linotype" pitchFamily="18" charset="0"/>
              </a:rPr>
              <a:t>HCl</a:t>
            </a:r>
            <a:r>
              <a:rPr lang="x-none" b="1" dirty="0">
                <a:latin typeface="Palatino Linotype" pitchFamily="18" charset="0"/>
              </a:rPr>
              <a:t> и пепсина)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dirty="0" err="1">
                <a:latin typeface="Palatino Linotype" pitchFamily="18" charset="0"/>
              </a:rPr>
              <a:t>Гететски</a:t>
            </a:r>
            <a:r>
              <a:rPr lang="x-none" dirty="0">
                <a:latin typeface="Palatino Linotype" pitchFamily="18" charset="0"/>
              </a:rPr>
              <a:t> фактори (нулта крвна група, HLA-B5 </a:t>
            </a:r>
            <a:r>
              <a:rPr lang="x-none" dirty="0" err="1">
                <a:latin typeface="Palatino Linotype" pitchFamily="18" charset="0"/>
              </a:rPr>
              <a:t>антиген</a:t>
            </a:r>
            <a:r>
              <a:rPr lang="x-none" dirty="0">
                <a:latin typeface="Palatino Linotype" pitchFamily="18" charset="0"/>
              </a:rPr>
              <a:t>, повишене вредности серумског </a:t>
            </a:r>
            <a:r>
              <a:rPr lang="x-none" dirty="0" err="1">
                <a:latin typeface="Palatino Linotype" pitchFamily="18" charset="0"/>
              </a:rPr>
              <a:t>пепсинигена</a:t>
            </a:r>
            <a:r>
              <a:rPr lang="x-none" dirty="0">
                <a:latin typeface="Palatino Linotype" pitchFamily="18" charset="0"/>
              </a:rPr>
              <a:t> I који се преноси </a:t>
            </a:r>
            <a:r>
              <a:rPr lang="x-none" dirty="0" err="1">
                <a:latin typeface="Palatino Linotype" pitchFamily="18" charset="0"/>
              </a:rPr>
              <a:t>аутозомно</a:t>
            </a:r>
            <a:r>
              <a:rPr lang="x-none" dirty="0">
                <a:latin typeface="Palatino Linotype" pitchFamily="18" charset="0"/>
              </a:rPr>
              <a:t> доминантно)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dirty="0">
                <a:latin typeface="Palatino Linotype" pitchFamily="18" charset="0"/>
              </a:rPr>
              <a:t>Пушење (повећање фреквенце УД, инхибиција секреције </a:t>
            </a:r>
            <a:r>
              <a:rPr lang="x-none" dirty="0" err="1">
                <a:latin typeface="Palatino Linotype" pitchFamily="18" charset="0"/>
              </a:rPr>
              <a:t>панкреасних</a:t>
            </a:r>
            <a:r>
              <a:rPr lang="x-none" dirty="0">
                <a:latin typeface="Palatino Linotype" pitchFamily="18" charset="0"/>
              </a:rPr>
              <a:t> бикарбоната и убрзано пражњење киселог </a:t>
            </a:r>
            <a:r>
              <a:rPr lang="x-none" dirty="0" err="1">
                <a:latin typeface="Palatino Linotype" pitchFamily="18" charset="0"/>
              </a:rPr>
              <a:t>гастричног</a:t>
            </a:r>
            <a:r>
              <a:rPr lang="x-none" dirty="0">
                <a:latin typeface="Palatino Linotype" pitchFamily="18" charset="0"/>
              </a:rPr>
              <a:t> садржаја из желуца)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dirty="0">
                <a:latin typeface="Palatino Linotype" pitchFamily="18" charset="0"/>
              </a:rPr>
              <a:t>Колонизација </a:t>
            </a:r>
            <a:r>
              <a:rPr lang="x-none" dirty="0" err="1">
                <a:latin typeface="Palatino Linotype" pitchFamily="18" charset="0"/>
              </a:rPr>
              <a:t>хеликобактер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пилори</a:t>
            </a:r>
            <a:r>
              <a:rPr lang="x-none" dirty="0">
                <a:latin typeface="Palatino Linotype" pitchFamily="18" charset="0"/>
              </a:rPr>
              <a:t> у желуцу (присутна код 90-100 болесника са УД)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dirty="0">
                <a:latin typeface="Palatino Linotype" pitchFamily="18" charset="0"/>
              </a:rPr>
              <a:t>Хронична анксиозна стања, психички стресови (</a:t>
            </a:r>
            <a:r>
              <a:rPr lang="x-none" dirty="0" err="1">
                <a:latin typeface="Palatino Linotype" pitchFamily="18" charset="0"/>
              </a:rPr>
              <a:t>егзацербација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улкуса</a:t>
            </a:r>
            <a:r>
              <a:rPr lang="x-none" dirty="0">
                <a:latin typeface="Palatino Linotype" pitchFamily="18" charset="0"/>
              </a:rPr>
              <a:t>) 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endParaRPr lang="x-none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1422049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0"/>
            <a:ext cx="7851648" cy="1008112"/>
          </a:xfrm>
          <a:ln>
            <a:miter lim="800000"/>
            <a:headEnd/>
            <a:tailEnd/>
          </a:ln>
          <a:extLst/>
        </p:spPr>
        <p:txBody>
          <a:bodyPr>
            <a:normAutofit/>
          </a:bodyPr>
          <a:lstStyle/>
          <a:p>
            <a:pPr algn="ctr">
              <a:defRPr/>
            </a:pPr>
            <a:r>
              <a:rPr lang="x-none" sz="2800" b="1" dirty="0" err="1">
                <a:latin typeface="Palatino Linotype" pitchFamily="18" charset="0"/>
              </a:rPr>
              <a:t>Улкус</a:t>
            </a:r>
            <a:r>
              <a:rPr lang="x-none" sz="2800" b="1" dirty="0">
                <a:latin typeface="Palatino Linotype" pitchFamily="18" charset="0"/>
              </a:rPr>
              <a:t> </a:t>
            </a:r>
            <a:r>
              <a:rPr lang="x-none" sz="2800" b="1" dirty="0" err="1">
                <a:latin typeface="Palatino Linotype" pitchFamily="18" charset="0"/>
              </a:rPr>
              <a:t>дуоденума</a:t>
            </a:r>
            <a:endParaRPr lang="en-US" sz="2800" b="1" dirty="0">
              <a:latin typeface="Palatino Linotype" pitchFamily="18" charset="0"/>
            </a:endParaRPr>
          </a:p>
        </p:txBody>
      </p:sp>
      <p:sp>
        <p:nvSpPr>
          <p:cNvPr id="15363" name="Subtitle 2"/>
          <p:cNvSpPr>
            <a:spLocks noGrp="1"/>
          </p:cNvSpPr>
          <p:nvPr>
            <p:ph type="subTitle" idx="1"/>
          </p:nvPr>
        </p:nvSpPr>
        <p:spPr>
          <a:xfrm>
            <a:off x="0" y="838200"/>
            <a:ext cx="9144000" cy="5589587"/>
          </a:xfrm>
        </p:spPr>
        <p:txBody>
          <a:bodyPr>
            <a:noAutofit/>
          </a:bodyPr>
          <a:lstStyle/>
          <a:p>
            <a:pPr marL="285750" marR="0" indent="-285750" algn="l" eaLnBrk="1" hangingPunct="1">
              <a:lnSpc>
                <a:spcPct val="150000"/>
              </a:lnSpc>
              <a:buFont typeface="Arial" pitchFamily="34" charset="0"/>
              <a:buChar char="•"/>
            </a:pPr>
            <a:r>
              <a:rPr lang="ru-RU" sz="1600" dirty="0">
                <a:solidFill>
                  <a:schemeClr val="tx1"/>
                </a:solidFill>
                <a:latin typeface="Palatino Linotype" pitchFamily="18" charset="0"/>
              </a:rPr>
              <a:t>Булбус дуоденума (до 3 </a:t>
            </a:r>
            <a:r>
              <a:rPr lang="x-none" sz="1600" dirty="0">
                <a:solidFill>
                  <a:schemeClr val="tx1"/>
                </a:solidFill>
                <a:latin typeface="Palatino Linotype" pitchFamily="18" charset="0"/>
              </a:rPr>
              <a:t>cm-a</a:t>
            </a:r>
            <a:r>
              <a:rPr lang="ru-RU" sz="1600" dirty="0">
                <a:solidFill>
                  <a:schemeClr val="tx1"/>
                </a:solidFill>
                <a:latin typeface="Palatino Linotype" pitchFamily="18" charset="0"/>
              </a:rPr>
              <a:t> од пилоруса), правилан, округао, овалан, може бити и неправилан и елиптичан, дијаметра до 3 </a:t>
            </a:r>
            <a:r>
              <a:rPr lang="x-none" sz="1600" dirty="0">
                <a:solidFill>
                  <a:schemeClr val="tx1"/>
                </a:solidFill>
                <a:latin typeface="Palatino Linotype" pitchFamily="18" charset="0"/>
              </a:rPr>
              <a:t>cm-a</a:t>
            </a:r>
            <a:endParaRPr lang="ru-RU" sz="1600" dirty="0">
              <a:solidFill>
                <a:schemeClr val="tx1"/>
              </a:solidFill>
              <a:latin typeface="Palatino Linotype" pitchFamily="18" charset="0"/>
            </a:endParaRPr>
          </a:p>
          <a:p>
            <a:pPr marL="285750" marR="0" indent="-285750" algn="l" eaLnBrk="1" hangingPunct="1">
              <a:lnSpc>
                <a:spcPct val="150000"/>
              </a:lnSpc>
              <a:buFont typeface="Arial" pitchFamily="34" charset="0"/>
              <a:buChar char="•"/>
            </a:pPr>
            <a:r>
              <a:rPr lang="ru-RU" sz="1600" dirty="0">
                <a:solidFill>
                  <a:schemeClr val="tx1"/>
                </a:solidFill>
                <a:latin typeface="Palatino Linotype" pitchFamily="18" charset="0"/>
              </a:rPr>
              <a:t>Ретко малигни</a:t>
            </a:r>
          </a:p>
          <a:p>
            <a:pPr marL="285750" marR="0" indent="-285750" algn="l" eaLnBrk="1" hangingPunct="1">
              <a:lnSpc>
                <a:spcPct val="150000"/>
              </a:lnSpc>
              <a:buFont typeface="Arial" pitchFamily="34" charset="0"/>
              <a:buChar char="•"/>
            </a:pPr>
            <a:r>
              <a:rPr lang="ru-RU" sz="1600" dirty="0">
                <a:solidFill>
                  <a:schemeClr val="tx1"/>
                </a:solidFill>
                <a:latin typeface="Palatino Linotype" pitchFamily="18" charset="0"/>
              </a:rPr>
              <a:t>Асимптоматски 50%</a:t>
            </a:r>
          </a:p>
          <a:p>
            <a:pPr marL="285750" marR="0" indent="-285750" algn="l" eaLnBrk="1" hangingPunct="1">
              <a:lnSpc>
                <a:spcPct val="150000"/>
              </a:lnSpc>
              <a:buFont typeface="Arial" pitchFamily="34" charset="0"/>
              <a:buChar char="•"/>
            </a:pPr>
            <a:r>
              <a:rPr lang="ru-RU" sz="1600" dirty="0">
                <a:solidFill>
                  <a:schemeClr val="tx1"/>
                </a:solidFill>
                <a:latin typeface="Palatino Linotype" pitchFamily="18" charset="0"/>
              </a:rPr>
              <a:t>Бол у епигастријуму на празан стомак или ноћу, (1,5 – 3 сата након оброка), у виду оштрих пробадања, печења, недифинисан (абдоминални притисак и осећај пуноће), бол буди ноћу, попушта након оброка или терапије (транзиторна парцијална неутрализација </a:t>
            </a:r>
            <a:r>
              <a:rPr lang="x-none" sz="1600" dirty="0" err="1">
                <a:solidFill>
                  <a:schemeClr val="tx1"/>
                </a:solidFill>
                <a:latin typeface="Palatino Linotype" pitchFamily="18" charset="0"/>
              </a:rPr>
              <a:t>HCl</a:t>
            </a:r>
            <a:r>
              <a:rPr lang="x-none" sz="1600" dirty="0">
                <a:solidFill>
                  <a:schemeClr val="tx1"/>
                </a:solidFill>
                <a:latin typeface="Palatino Linotype" pitchFamily="18" charset="0"/>
              </a:rPr>
              <a:t> праћена ослобађањем </a:t>
            </a:r>
            <a:r>
              <a:rPr lang="x-none" sz="1600" dirty="0" err="1">
                <a:solidFill>
                  <a:schemeClr val="tx1"/>
                </a:solidFill>
                <a:latin typeface="Palatino Linotype" pitchFamily="18" charset="0"/>
              </a:rPr>
              <a:t>гастрина</a:t>
            </a:r>
            <a:r>
              <a:rPr lang="x-none" sz="1600" dirty="0">
                <a:solidFill>
                  <a:schemeClr val="tx1"/>
                </a:solidFill>
                <a:latin typeface="Palatino Linotype" pitchFamily="18" charset="0"/>
              </a:rPr>
              <a:t> што доводи до нове стимулације секреције киселине)</a:t>
            </a:r>
            <a:r>
              <a:rPr lang="ru-RU" sz="1600" dirty="0">
                <a:solidFill>
                  <a:schemeClr val="tx1"/>
                </a:solidFill>
                <a:latin typeface="Palatino Linotype" pitchFamily="18" charset="0"/>
              </a:rPr>
              <a:t>, има тенденцију рецидивирања</a:t>
            </a:r>
          </a:p>
          <a:p>
            <a:pPr marL="285750" marR="0" indent="-285750" algn="l" eaLnBrk="1" hangingPunct="1">
              <a:lnSpc>
                <a:spcPct val="150000"/>
              </a:lnSpc>
              <a:buFont typeface="Arial" pitchFamily="34" charset="0"/>
              <a:buChar char="•"/>
            </a:pPr>
            <a:r>
              <a:rPr lang="ru-RU" sz="1600" dirty="0">
                <a:solidFill>
                  <a:schemeClr val="tx1"/>
                </a:solidFill>
                <a:latin typeface="Palatino Linotype" pitchFamily="18" charset="0"/>
              </a:rPr>
              <a:t>Сезонски карактер болова, могу трајати периодично по неколико дана, недеља, месеци, а периоди ремисије такође могу трајати неколико недеља, месеци и по неколико година</a:t>
            </a:r>
          </a:p>
          <a:p>
            <a:pPr marL="285750" marR="0" indent="-285750" algn="l" eaLnBrk="1" hangingPunct="1">
              <a:lnSpc>
                <a:spcPct val="150000"/>
              </a:lnSpc>
              <a:buFont typeface="Arial" pitchFamily="34" charset="0"/>
              <a:buChar char="•"/>
            </a:pPr>
            <a:r>
              <a:rPr lang="ru-RU" sz="1600" dirty="0">
                <a:solidFill>
                  <a:schemeClr val="tx1"/>
                </a:solidFill>
                <a:latin typeface="Palatino Linotype" pitchFamily="18" charset="0"/>
              </a:rPr>
              <a:t>Промена карактера болова указује на развој компликација (константан бол, не пролази након узимања хране и терапије, шири се у леђа и горњи квадрант епигастријума-пенетрација улкуса, сталан бол праћен повраћањем-пилорична опструкција, повраћање садржаја сличном талогу црне кафе-крварење)</a:t>
            </a:r>
          </a:p>
        </p:txBody>
      </p:sp>
    </p:spTree>
    <p:extLst>
      <p:ext uri="{BB962C8B-B14F-4D97-AF65-F5344CB8AC3E}">
        <p14:creationId xmlns:p14="http://schemas.microsoft.com/office/powerpoint/2010/main" val="37636583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0"/>
            <a:ext cx="8839200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sz="1600" b="1" dirty="0">
                <a:latin typeface="Palatino Linotype" pitchFamily="18" charset="0"/>
              </a:rPr>
              <a:t>Диференцијална дијагноза: 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 err="1">
                <a:latin typeface="Palatino Linotype" pitchFamily="18" charset="0"/>
              </a:rPr>
              <a:t>Псеудоахалазија</a:t>
            </a:r>
            <a:r>
              <a:rPr lang="x-none" sz="1600" dirty="0">
                <a:latin typeface="Palatino Linotype" pitchFamily="18" charset="0"/>
              </a:rPr>
              <a:t>-</a:t>
            </a:r>
            <a:r>
              <a:rPr lang="x-none" sz="1600" dirty="0" err="1">
                <a:latin typeface="Palatino Linotype" pitchFamily="18" charset="0"/>
              </a:rPr>
              <a:t>дисфагија</a:t>
            </a:r>
            <a:r>
              <a:rPr lang="x-none" sz="1600" dirty="0">
                <a:latin typeface="Palatino Linotype" pitchFamily="18" charset="0"/>
              </a:rPr>
              <a:t> и </a:t>
            </a:r>
            <a:r>
              <a:rPr lang="x-none" sz="1600" dirty="0" err="1">
                <a:latin typeface="Palatino Linotype" pitchFamily="18" charset="0"/>
              </a:rPr>
              <a:t>дилатација</a:t>
            </a:r>
            <a:r>
              <a:rPr lang="x-none" sz="1600" dirty="0">
                <a:latin typeface="Palatino Linotype" pitchFamily="18" charset="0"/>
              </a:rPr>
              <a:t> једњака као последица туморске инфилтрације доњег </a:t>
            </a:r>
            <a:r>
              <a:rPr lang="x-none" sz="1600" dirty="0" err="1">
                <a:latin typeface="Palatino Linotype" pitchFamily="18" charset="0"/>
              </a:rPr>
              <a:t>сфинктера</a:t>
            </a:r>
            <a:r>
              <a:rPr lang="x-none" sz="1600" dirty="0">
                <a:latin typeface="Palatino Linotype" pitchFamily="18" charset="0"/>
              </a:rPr>
              <a:t> једњака</a:t>
            </a:r>
          </a:p>
          <a:p>
            <a:pPr>
              <a:lnSpc>
                <a:spcPct val="150000"/>
              </a:lnSpc>
            </a:pPr>
            <a:r>
              <a:rPr lang="x-none" sz="1600" b="1" dirty="0">
                <a:latin typeface="Palatino Linotype" pitchFamily="18" charset="0"/>
              </a:rPr>
              <a:t>Терапија: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>
                <a:latin typeface="Palatino Linotype" pitchFamily="18" charset="0"/>
              </a:rPr>
              <a:t>Исправљање функционалних поремећаја (снижавање притиска у </a:t>
            </a:r>
            <a:r>
              <a:rPr lang="x-none" sz="1600" dirty="0" err="1">
                <a:latin typeface="Palatino Linotype" pitchFamily="18" charset="0"/>
              </a:rPr>
              <a:t>сфинктеру</a:t>
            </a:r>
            <a:r>
              <a:rPr lang="x-none" sz="1600" dirty="0">
                <a:latin typeface="Palatino Linotype" pitchFamily="18" charset="0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x-none" sz="1600" dirty="0">
                <a:latin typeface="Palatino Linotype" pitchFamily="18" charset="0"/>
              </a:rPr>
              <a:t>Превенција компликација</a:t>
            </a:r>
          </a:p>
          <a:p>
            <a:pPr>
              <a:lnSpc>
                <a:spcPct val="150000"/>
              </a:lnSpc>
            </a:pPr>
            <a:r>
              <a:rPr lang="x-none" sz="1600" b="1" dirty="0" err="1">
                <a:latin typeface="Palatino Linotype" pitchFamily="18" charset="0"/>
              </a:rPr>
              <a:t>Фармакотерапија</a:t>
            </a:r>
            <a:r>
              <a:rPr lang="x-none" sz="1600" b="1" dirty="0">
                <a:latin typeface="Palatino Linotype" pitchFamily="18" charset="0"/>
              </a:rPr>
              <a:t>: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>
                <a:latin typeface="Palatino Linotype" pitchFamily="18" charset="0"/>
              </a:rPr>
              <a:t>Нитрати (</a:t>
            </a:r>
            <a:r>
              <a:rPr lang="x-none" sz="1600" dirty="0" err="1">
                <a:latin typeface="Palatino Linotype" pitchFamily="18" charset="0"/>
              </a:rPr>
              <a:t>исосорбиддинитрат</a:t>
            </a:r>
            <a:r>
              <a:rPr lang="x-none" sz="1600" dirty="0">
                <a:latin typeface="Palatino Linotype" pitchFamily="18" charset="0"/>
              </a:rPr>
              <a:t>)- 5-10 </a:t>
            </a:r>
            <a:r>
              <a:rPr lang="x-none" sz="1600" dirty="0" err="1">
                <a:latin typeface="Palatino Linotype" pitchFamily="18" charset="0"/>
              </a:rPr>
              <a:t>mg</a:t>
            </a:r>
            <a:r>
              <a:rPr lang="x-none" sz="1600" dirty="0">
                <a:latin typeface="Palatino Linotype" pitchFamily="18" charset="0"/>
              </a:rPr>
              <a:t> </a:t>
            </a:r>
            <a:r>
              <a:rPr lang="x-none" sz="1600" dirty="0" err="1">
                <a:latin typeface="Palatino Linotype" pitchFamily="18" charset="0"/>
              </a:rPr>
              <a:t>сублингвално</a:t>
            </a:r>
            <a:r>
              <a:rPr lang="x-none" sz="1600" dirty="0">
                <a:latin typeface="Palatino Linotype" pitchFamily="18" charset="0"/>
              </a:rPr>
              <a:t> 15 минута пре јела (пад притиска у доњем </a:t>
            </a:r>
            <a:r>
              <a:rPr lang="x-none" sz="1600" dirty="0" err="1">
                <a:latin typeface="Palatino Linotype" pitchFamily="18" charset="0"/>
              </a:rPr>
              <a:t>сфинктеру</a:t>
            </a:r>
            <a:r>
              <a:rPr lang="x-none" sz="1600" dirty="0">
                <a:latin typeface="Palatino Linotype" pitchFamily="18" charset="0"/>
              </a:rPr>
              <a:t> за 50-60% почетне вредности у трајању од 90 минута)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 err="1">
                <a:latin typeface="Palatino Linotype" pitchFamily="18" charset="0"/>
              </a:rPr>
              <a:t>Инхибитори</a:t>
            </a:r>
            <a:r>
              <a:rPr lang="x-none" sz="1600" dirty="0">
                <a:latin typeface="Palatino Linotype" pitchFamily="18" charset="0"/>
              </a:rPr>
              <a:t> </a:t>
            </a:r>
            <a:r>
              <a:rPr lang="x-none" sz="1600" dirty="0" err="1">
                <a:latin typeface="Palatino Linotype" pitchFamily="18" charset="0"/>
              </a:rPr>
              <a:t>калцијумских</a:t>
            </a:r>
            <a:r>
              <a:rPr lang="x-none" sz="1600" dirty="0">
                <a:latin typeface="Palatino Linotype" pitchFamily="18" charset="0"/>
              </a:rPr>
              <a:t> канала (</a:t>
            </a:r>
            <a:r>
              <a:rPr lang="x-none" sz="1600" dirty="0" err="1">
                <a:latin typeface="Palatino Linotype" pitchFamily="18" charset="0"/>
              </a:rPr>
              <a:t>нифедипин</a:t>
            </a:r>
            <a:r>
              <a:rPr lang="x-none" sz="1600" dirty="0">
                <a:latin typeface="Palatino Linotype" pitchFamily="18" charset="0"/>
              </a:rPr>
              <a:t>)- 10-30 </a:t>
            </a:r>
            <a:r>
              <a:rPr lang="x-none" sz="1600" dirty="0" err="1">
                <a:latin typeface="Palatino Linotype" pitchFamily="18" charset="0"/>
              </a:rPr>
              <a:t>mg</a:t>
            </a:r>
            <a:r>
              <a:rPr lang="x-none" sz="1600" dirty="0">
                <a:latin typeface="Palatino Linotype" pitchFamily="18" charset="0"/>
              </a:rPr>
              <a:t> 30-45 минута пре јела (пад притиска за 30-40%, у трајању од 60 и више минута)</a:t>
            </a:r>
          </a:p>
          <a:p>
            <a:pPr>
              <a:lnSpc>
                <a:spcPct val="150000"/>
              </a:lnSpc>
            </a:pPr>
            <a:r>
              <a:rPr lang="x-none" sz="1600" b="1" dirty="0" err="1">
                <a:latin typeface="Palatino Linotype" pitchFamily="18" charset="0"/>
              </a:rPr>
              <a:t>Ботулински</a:t>
            </a:r>
            <a:r>
              <a:rPr lang="x-none" sz="1600" b="1" dirty="0">
                <a:latin typeface="Palatino Linotype" pitchFamily="18" charset="0"/>
              </a:rPr>
              <a:t> токсин: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>
                <a:latin typeface="Palatino Linotype" pitchFamily="18" charset="0"/>
              </a:rPr>
              <a:t>Потентан </a:t>
            </a:r>
            <a:r>
              <a:rPr lang="x-none" sz="1600" dirty="0" err="1">
                <a:latin typeface="Palatino Linotype" pitchFamily="18" charset="0"/>
              </a:rPr>
              <a:t>инхибитор</a:t>
            </a:r>
            <a:r>
              <a:rPr lang="x-none" sz="1600" dirty="0">
                <a:latin typeface="Palatino Linotype" pitchFamily="18" charset="0"/>
              </a:rPr>
              <a:t> ослобађања </a:t>
            </a:r>
            <a:r>
              <a:rPr lang="x-none" sz="1600" dirty="0" err="1">
                <a:latin typeface="Palatino Linotype" pitchFamily="18" charset="0"/>
              </a:rPr>
              <a:t>ацетилихолина</a:t>
            </a:r>
            <a:r>
              <a:rPr lang="x-none" sz="1600" dirty="0">
                <a:latin typeface="Palatino Linotype" pitchFamily="18" charset="0"/>
              </a:rPr>
              <a:t> из нервних завршетака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>
                <a:latin typeface="Palatino Linotype" pitchFamily="18" charset="0"/>
              </a:rPr>
              <a:t>Иницира се 80 </a:t>
            </a:r>
            <a:r>
              <a:rPr lang="x-none" sz="1600" dirty="0" err="1">
                <a:latin typeface="Palatino Linotype" pitchFamily="18" charset="0"/>
              </a:rPr>
              <a:t>i.j</a:t>
            </a:r>
            <a:r>
              <a:rPr lang="x-none" sz="1600" dirty="0">
                <a:latin typeface="Palatino Linotype" pitchFamily="18" charset="0"/>
              </a:rPr>
              <a:t>. суспензије токсина у 4 квадранта доњег </a:t>
            </a:r>
            <a:r>
              <a:rPr lang="x-none" sz="1600" dirty="0" err="1">
                <a:latin typeface="Palatino Linotype" pitchFamily="18" charset="0"/>
              </a:rPr>
              <a:t>сфинктера</a:t>
            </a:r>
            <a:r>
              <a:rPr lang="x-none" sz="1600" dirty="0">
                <a:latin typeface="Palatino Linotype" pitchFamily="18" charset="0"/>
              </a:rPr>
              <a:t> једњака</a:t>
            </a:r>
          </a:p>
          <a:p>
            <a:pPr>
              <a:lnSpc>
                <a:spcPct val="150000"/>
              </a:lnSpc>
            </a:pPr>
            <a:r>
              <a:rPr lang="x-none" sz="1600" b="1" dirty="0">
                <a:latin typeface="Palatino Linotype" pitchFamily="18" charset="0"/>
              </a:rPr>
              <a:t>Пнеуматска </a:t>
            </a:r>
            <a:r>
              <a:rPr lang="x-none" sz="1600" b="1" dirty="0" err="1">
                <a:latin typeface="Palatino Linotype" pitchFamily="18" charset="0"/>
              </a:rPr>
              <a:t>дилатација</a:t>
            </a:r>
            <a:r>
              <a:rPr lang="x-none" sz="1600" b="1" dirty="0">
                <a:latin typeface="Palatino Linotype" pitchFamily="18" charset="0"/>
              </a:rPr>
              <a:t>: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>
                <a:latin typeface="Palatino Linotype" pitchFamily="18" charset="0"/>
              </a:rPr>
              <a:t>Балоном са различитим вредностима притиска који се пласира </a:t>
            </a:r>
            <a:r>
              <a:rPr lang="x-none" sz="1600" dirty="0" err="1">
                <a:latin typeface="Palatino Linotype" pitchFamily="18" charset="0"/>
              </a:rPr>
              <a:t>ендоскопски</a:t>
            </a:r>
            <a:endParaRPr lang="x-none" sz="16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600" b="1" dirty="0">
                <a:latin typeface="Palatino Linotype" pitchFamily="18" charset="0"/>
              </a:rPr>
              <a:t>Модификована </a:t>
            </a:r>
            <a:r>
              <a:rPr lang="x-none" sz="1600" b="1" dirty="0" err="1">
                <a:latin typeface="Palatino Linotype" pitchFamily="18" charset="0"/>
              </a:rPr>
              <a:t>Hellerova</a:t>
            </a:r>
            <a:r>
              <a:rPr lang="x-none" sz="1600" b="1" dirty="0">
                <a:latin typeface="Palatino Linotype" pitchFamily="18" charset="0"/>
              </a:rPr>
              <a:t> </a:t>
            </a:r>
            <a:r>
              <a:rPr lang="x-none" sz="1600" b="1" dirty="0" err="1">
                <a:latin typeface="Palatino Linotype" pitchFamily="18" charset="0"/>
              </a:rPr>
              <a:t>миотомија</a:t>
            </a:r>
            <a:r>
              <a:rPr lang="x-none" sz="1600" b="1" dirty="0">
                <a:latin typeface="Palatino Linotype" pitchFamily="18" charset="0"/>
              </a:rPr>
              <a:t>: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>
                <a:latin typeface="Palatino Linotype" pitchFamily="18" charset="0"/>
              </a:rPr>
              <a:t>Без одговора на </a:t>
            </a:r>
            <a:r>
              <a:rPr lang="x-none" sz="1600" dirty="0" err="1">
                <a:latin typeface="Palatino Linotype" pitchFamily="18" charset="0"/>
              </a:rPr>
              <a:t>фармакотерапију</a:t>
            </a:r>
            <a:r>
              <a:rPr lang="x-none" sz="1600" dirty="0">
                <a:latin typeface="Palatino Linotype" pitchFamily="18" charset="0"/>
              </a:rPr>
              <a:t> и након балон </a:t>
            </a:r>
            <a:r>
              <a:rPr lang="x-none" sz="1600" dirty="0" err="1">
                <a:latin typeface="Palatino Linotype" pitchFamily="18" charset="0"/>
              </a:rPr>
              <a:t>дилатације</a:t>
            </a:r>
            <a:r>
              <a:rPr lang="x-none" sz="1600" dirty="0">
                <a:latin typeface="Palatino Linotype" pitchFamily="18" charset="0"/>
              </a:rPr>
              <a:t> два пута</a:t>
            </a: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824603022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88640"/>
            <a:ext cx="7851648" cy="792088"/>
          </a:xfrm>
          <a:ln>
            <a:miter lim="800000"/>
            <a:headEnd/>
            <a:tailEnd/>
          </a:ln>
          <a:extLst/>
        </p:spPr>
        <p:txBody>
          <a:bodyPr>
            <a:normAutofit/>
          </a:bodyPr>
          <a:lstStyle/>
          <a:p>
            <a:pPr algn="ctr">
              <a:defRPr/>
            </a:pPr>
            <a:r>
              <a:rPr lang="x-none" sz="2800" b="1" dirty="0">
                <a:latin typeface="Palatino Linotype" pitchFamily="18" charset="0"/>
              </a:rPr>
              <a:t>Компликације </a:t>
            </a:r>
            <a:r>
              <a:rPr lang="x-none" sz="2800" b="1" dirty="0" err="1">
                <a:latin typeface="Palatino Linotype" pitchFamily="18" charset="0"/>
              </a:rPr>
              <a:t>улкусне</a:t>
            </a:r>
            <a:r>
              <a:rPr lang="x-none" sz="2800" b="1" dirty="0">
                <a:latin typeface="Palatino Linotype" pitchFamily="18" charset="0"/>
              </a:rPr>
              <a:t> болести</a:t>
            </a:r>
            <a:endParaRPr lang="en-US" sz="2800" b="1" dirty="0">
              <a:latin typeface="Palatino Linotype" pitchFamily="18" charset="0"/>
            </a:endParaRPr>
          </a:p>
        </p:txBody>
      </p:sp>
      <p:sp>
        <p:nvSpPr>
          <p:cNvPr id="39939" name="Subtitle 2"/>
          <p:cNvSpPr>
            <a:spLocks noGrp="1"/>
          </p:cNvSpPr>
          <p:nvPr>
            <p:ph type="subTitle" idx="1"/>
          </p:nvPr>
        </p:nvSpPr>
        <p:spPr>
          <a:xfrm>
            <a:off x="25400" y="914400"/>
            <a:ext cx="8856662" cy="4824413"/>
          </a:xfrm>
        </p:spPr>
        <p:txBody>
          <a:bodyPr>
            <a:normAutofit fontScale="92500" lnSpcReduction="10000"/>
          </a:bodyPr>
          <a:lstStyle/>
          <a:p>
            <a:pPr marL="342900" marR="0" indent="-342900" algn="l" eaLnBrk="1" hangingPunct="1">
              <a:lnSpc>
                <a:spcPct val="150000"/>
              </a:lnSpc>
              <a:buFont typeface="Wingdings" pitchFamily="2" charset="2"/>
              <a:buChar char="v"/>
              <a:defRPr/>
            </a:pPr>
            <a:r>
              <a:rPr lang="ru-RU" sz="1800" b="1" dirty="0">
                <a:solidFill>
                  <a:schemeClr val="tx1"/>
                </a:solidFill>
                <a:latin typeface="Palatino Linotype" pitchFamily="18" charset="0"/>
              </a:rPr>
              <a:t>Крварење из горњих партија ГИТ-а</a:t>
            </a:r>
          </a:p>
          <a:p>
            <a:pPr marR="0" algn="l" eaLnBrk="1" hangingPunct="1">
              <a:lnSpc>
                <a:spcPct val="150000"/>
              </a:lnSpc>
              <a:defRPr/>
            </a:pPr>
            <a:endParaRPr lang="ru-RU" sz="1800" dirty="0">
              <a:solidFill>
                <a:schemeClr val="tx1"/>
              </a:solidFill>
              <a:latin typeface="Palatino Linotype" pitchFamily="18" charset="0"/>
            </a:endParaRPr>
          </a:p>
          <a:p>
            <a:pPr marL="342900" marR="0" indent="-342900" algn="l" eaLnBrk="1" hangingPunct="1">
              <a:lnSpc>
                <a:spcPct val="150000"/>
              </a:lnSpc>
              <a:buFont typeface="Wingdings" pitchFamily="2" charset="2"/>
              <a:buChar char="v"/>
              <a:defRPr/>
            </a:pPr>
            <a:r>
              <a:rPr lang="ru-RU" sz="1800" b="1" dirty="0">
                <a:solidFill>
                  <a:schemeClr val="tx1"/>
                </a:solidFill>
                <a:latin typeface="Palatino Linotype" pitchFamily="18" charset="0"/>
              </a:rPr>
              <a:t>Пилоростеноза и булбостеноза</a:t>
            </a:r>
          </a:p>
          <a:p>
            <a:pPr marL="285750" marR="0" indent="-285750" algn="l" eaLnBrk="1" hangingPunct="1"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1800" dirty="0">
                <a:solidFill>
                  <a:schemeClr val="tx1"/>
                </a:solidFill>
                <a:latin typeface="Palatino Linotype" pitchFamily="18" charset="0"/>
              </a:rPr>
              <a:t>Опструкција излазног дела желуца и дуоденума, углавном код дуоденалних улкуса и улкуса пилорусног канала, више фактора доводи до настанка ове компликације, реверзибилни су: спазам, запаљенски едем, поремећај мотилитета пилоруса због запаљења и постојања улкуса, иреверзибилни су: фиброза са стварањем ожиљка и последична деформација</a:t>
            </a:r>
          </a:p>
          <a:p>
            <a:pPr marL="285750" marR="0" indent="-285750" algn="l" eaLnBrk="1" hangingPunct="1"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1800" dirty="0">
                <a:solidFill>
                  <a:schemeClr val="tx1"/>
                </a:solidFill>
                <a:latin typeface="Palatino Linotype" pitchFamily="18" charset="0"/>
              </a:rPr>
              <a:t>Атонија желуца појављује се након пролонгиране опструкције и придоноси ретенцији желудачног </a:t>
            </a:r>
            <a:r>
              <a:rPr lang="x-none" sz="1800" dirty="0">
                <a:solidFill>
                  <a:schemeClr val="tx1"/>
                </a:solidFill>
                <a:latin typeface="Palatino Linotype" pitchFamily="18" charset="0"/>
              </a:rPr>
              <a:t>с</a:t>
            </a:r>
            <a:r>
              <a:rPr lang="ru-RU" sz="1800" dirty="0">
                <a:solidFill>
                  <a:schemeClr val="tx1"/>
                </a:solidFill>
                <a:latin typeface="Palatino Linotype" pitchFamily="18" charset="0"/>
              </a:rPr>
              <a:t>адржаја са симптоматологијом: болови у епигастријуму, рана ситост, надутост, анорексија, мучнина, повраћање, губитак у тежини, повраћени садржај садржи остатке хране који су унети  пре 8-12 сати </a:t>
            </a:r>
          </a:p>
          <a:p>
            <a:pPr marR="0" algn="ctr">
              <a:defRPr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688051591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230793"/>
            <a:ext cx="8280400" cy="6601807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  <a:defRPr/>
            </a:pPr>
            <a:r>
              <a:rPr lang="ru-RU" b="1" dirty="0">
                <a:latin typeface="Palatino Linotype" pitchFamily="18" charset="0"/>
              </a:rPr>
              <a:t>Пенетрација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dirty="0">
                <a:latin typeface="Palatino Linotype" pitchFamily="18" charset="0"/>
              </a:rPr>
              <a:t>Продирање улкуса кроз цревни зид без слободне перфорације и без изливања садржаја лумена у перитонеалну шупљину, најчешће пенетрирају у панкреас, билијарни тракт, јетру, колон, васкуларне структуре</a:t>
            </a:r>
          </a:p>
          <a:p>
            <a:pPr>
              <a:lnSpc>
                <a:spcPct val="150000"/>
              </a:lnSpc>
              <a:defRPr/>
            </a:pPr>
            <a:endParaRPr lang="ru-RU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  <a:defRPr/>
            </a:pPr>
            <a:r>
              <a:rPr lang="ru-RU" b="1" dirty="0">
                <a:latin typeface="Palatino Linotype" pitchFamily="18" charset="0"/>
              </a:rPr>
              <a:t>Перфорација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dirty="0">
                <a:latin typeface="Palatino Linotype" pitchFamily="18" charset="0"/>
              </a:rPr>
              <a:t>У 60% дуоденалног улкуса и 20% улкуса антрума и корпуса, готово трећина перфорираних улкуса повезана са употребом </a:t>
            </a:r>
            <a:r>
              <a:rPr lang="x-none" dirty="0">
                <a:latin typeface="Palatino Linotype" pitchFamily="18" charset="0"/>
              </a:rPr>
              <a:t>NSAIL, углавном болесници имају ранију анамнезу </a:t>
            </a:r>
            <a:r>
              <a:rPr lang="x-none" dirty="0" err="1">
                <a:latin typeface="Palatino Linotype" pitchFamily="18" charset="0"/>
              </a:rPr>
              <a:t>улкусне</a:t>
            </a:r>
            <a:r>
              <a:rPr lang="x-none" dirty="0">
                <a:latin typeface="Palatino Linotype" pitchFamily="18" charset="0"/>
              </a:rPr>
              <a:t> болести, али перфорација може бити и прва манифестација болести, карактерише се појавом јаке абдоминалне боли и клиничком сликом акутног </a:t>
            </a:r>
            <a:r>
              <a:rPr lang="x-none" dirty="0" err="1">
                <a:latin typeface="Palatino Linotype" pitchFamily="18" charset="0"/>
              </a:rPr>
              <a:t>перитонитиса</a:t>
            </a:r>
            <a:endParaRPr lang="x-none" dirty="0">
              <a:latin typeface="Palatino Linotype" pitchFamily="18" charset="0"/>
            </a:endParaRPr>
          </a:p>
          <a:p>
            <a:pPr>
              <a:lnSpc>
                <a:spcPct val="150000"/>
              </a:lnSpc>
              <a:defRPr/>
            </a:pPr>
            <a:endParaRPr lang="x-none" dirty="0">
              <a:latin typeface="Palatino Linotype" pitchFamily="18" charset="0"/>
            </a:endParaRPr>
          </a:p>
          <a:p>
            <a:pPr>
              <a:lnSpc>
                <a:spcPct val="150000"/>
              </a:lnSpc>
              <a:defRPr/>
            </a:pPr>
            <a:r>
              <a:rPr lang="x-none" dirty="0">
                <a:latin typeface="Palatino Linotype" pitchFamily="18" charset="0"/>
              </a:rPr>
              <a:t>Повећан број </a:t>
            </a:r>
            <a:r>
              <a:rPr lang="x-none" dirty="0" err="1">
                <a:latin typeface="Palatino Linotype" pitchFamily="18" charset="0"/>
              </a:rPr>
              <a:t>комликација</a:t>
            </a:r>
            <a:r>
              <a:rPr lang="x-none" dirty="0">
                <a:latin typeface="Palatino Linotype" pitchFamily="18" charset="0"/>
              </a:rPr>
              <a:t> код старијих, а смањен код млађих (повећана употреба NSAIL у старијој популацији, пад </a:t>
            </a:r>
            <a:r>
              <a:rPr lang="x-none" dirty="0" err="1">
                <a:latin typeface="Palatino Linotype" pitchFamily="18" charset="0"/>
              </a:rPr>
              <a:t>преваленце</a:t>
            </a:r>
            <a:r>
              <a:rPr lang="x-none" dirty="0">
                <a:latin typeface="Palatino Linotype" pitchFamily="18" charset="0"/>
              </a:rPr>
              <a:t> инфекције HBP)</a:t>
            </a:r>
          </a:p>
          <a:p>
            <a:pPr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444871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0"/>
            <a:ext cx="7851648" cy="792088"/>
          </a:xfrm>
          <a:ln>
            <a:miter lim="800000"/>
            <a:headEnd/>
            <a:tailEnd/>
          </a:ln>
          <a:extLst/>
        </p:spPr>
        <p:txBody>
          <a:bodyPr>
            <a:normAutofit/>
          </a:bodyPr>
          <a:lstStyle/>
          <a:p>
            <a:pPr algn="ctr">
              <a:defRPr/>
            </a:pPr>
            <a:r>
              <a:rPr lang="x-none" sz="2800" b="1" dirty="0">
                <a:latin typeface="Palatino Linotype" pitchFamily="18" charset="0"/>
              </a:rPr>
              <a:t>Дијагностика, терапија</a:t>
            </a:r>
            <a:endParaRPr lang="en-US" sz="2800" b="1" dirty="0">
              <a:latin typeface="Palatino Linotype" pitchFamily="18" charset="0"/>
            </a:endParaRPr>
          </a:p>
        </p:txBody>
      </p:sp>
      <p:sp>
        <p:nvSpPr>
          <p:cNvPr id="20483" name="Subtitle 2"/>
          <p:cNvSpPr>
            <a:spLocks noGrp="1"/>
          </p:cNvSpPr>
          <p:nvPr>
            <p:ph type="subTitle" idx="1"/>
          </p:nvPr>
        </p:nvSpPr>
        <p:spPr>
          <a:xfrm>
            <a:off x="-27296" y="536812"/>
            <a:ext cx="9018896" cy="5041900"/>
          </a:xfrm>
        </p:spPr>
        <p:txBody>
          <a:bodyPr/>
          <a:lstStyle/>
          <a:p>
            <a:pPr marL="285750" marR="0" indent="-285750" algn="l" eaLnBrk="1" hangingPunct="1">
              <a:lnSpc>
                <a:spcPct val="150000"/>
              </a:lnSpc>
              <a:buFont typeface="Arial" pitchFamily="34" charset="0"/>
              <a:buChar char="•"/>
            </a:pPr>
            <a:r>
              <a:rPr lang="ru-RU" sz="1600" dirty="0">
                <a:solidFill>
                  <a:schemeClr val="tx1"/>
                </a:solidFill>
                <a:latin typeface="Palatino Linotype" pitchFamily="18" charset="0"/>
              </a:rPr>
              <a:t>Тест на Х.пилори, гастроскопија са биопсијом-обавезна код УЖ са узимањем 6 биопсија са дна и обода улкуса, РТГ </a:t>
            </a:r>
            <a:endParaRPr lang="sl-SI" sz="1600" dirty="0">
              <a:solidFill>
                <a:schemeClr val="tx1"/>
              </a:solidFill>
              <a:latin typeface="Palatino Linotype" pitchFamily="18" charset="0"/>
            </a:endParaRPr>
          </a:p>
          <a:p>
            <a:pPr marR="0" eaLnBrk="1" hangingPunct="1"/>
            <a:endParaRPr lang="sl-SI" dirty="0"/>
          </a:p>
          <a:p>
            <a:pPr marR="0"/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295400" y="2819400"/>
            <a:ext cx="251703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endParaRPr lang="x-none" dirty="0"/>
          </a:p>
          <a:p>
            <a:pPr>
              <a:defRPr/>
            </a:pPr>
            <a:r>
              <a:rPr lang="x-none" b="1" dirty="0">
                <a:latin typeface="Palatino Linotype" pitchFamily="18" charset="0"/>
              </a:rPr>
              <a:t>1. </a:t>
            </a:r>
            <a:r>
              <a:rPr lang="x-none" b="1" dirty="0" err="1">
                <a:latin typeface="Palatino Linotype" pitchFamily="18" charset="0"/>
              </a:rPr>
              <a:t>Фармакотерапија</a:t>
            </a:r>
            <a:endParaRPr lang="x-none" b="1" dirty="0">
              <a:latin typeface="Palatino Linotype" pitchFamily="18" charset="0"/>
            </a:endParaRPr>
          </a:p>
          <a:p>
            <a:pPr>
              <a:defRPr/>
            </a:pPr>
            <a:endParaRPr lang="x-none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4945206"/>
              </p:ext>
            </p:extLst>
          </p:nvPr>
        </p:nvGraphicFramePr>
        <p:xfrm>
          <a:off x="4114800" y="1582595"/>
          <a:ext cx="5029200" cy="53038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29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737464">
                <a:tc>
                  <a:txBody>
                    <a:bodyPr/>
                    <a:lstStyle/>
                    <a:p>
                      <a:r>
                        <a:rPr lang="x-none" sz="1600" b="1" dirty="0">
                          <a:latin typeface="Palatino Linotype" pitchFamily="18" charset="0"/>
                        </a:rPr>
                        <a:t>Антациди</a:t>
                      </a:r>
                    </a:p>
                    <a:p>
                      <a:r>
                        <a:rPr lang="x-none" sz="1600" b="0" dirty="0">
                          <a:latin typeface="Palatino Linotype" pitchFamily="18" charset="0"/>
                        </a:rPr>
                        <a:t>Al-hidroksid, </a:t>
                      </a:r>
                      <a:r>
                        <a:rPr lang="x-none" sz="1600" b="0" dirty="0" err="1">
                          <a:latin typeface="Palatino Linotype" pitchFamily="18" charset="0"/>
                        </a:rPr>
                        <a:t>Mg</a:t>
                      </a:r>
                      <a:r>
                        <a:rPr lang="x-none" sz="1600" b="0" dirty="0">
                          <a:latin typeface="Palatino Linotype" pitchFamily="18" charset="0"/>
                        </a:rPr>
                        <a:t>-karbonat </a:t>
                      </a:r>
                      <a:r>
                        <a:rPr lang="x-none" sz="1600" b="0" dirty="0" err="1">
                          <a:latin typeface="Palatino Linotype" pitchFamily="18" charset="0"/>
                        </a:rPr>
                        <a:t>gel</a:t>
                      </a:r>
                      <a:r>
                        <a:rPr lang="x-none" sz="1600" b="0" dirty="0">
                          <a:latin typeface="Palatino Linotype" pitchFamily="18" charset="0"/>
                        </a:rPr>
                        <a:t>, </a:t>
                      </a:r>
                      <a:r>
                        <a:rPr lang="x-none" sz="1600" b="0" dirty="0" err="1">
                          <a:latin typeface="Palatino Linotype" pitchFamily="18" charset="0"/>
                        </a:rPr>
                        <a:t>Mg</a:t>
                      </a:r>
                      <a:r>
                        <a:rPr lang="x-none" sz="1600" b="0" dirty="0">
                          <a:latin typeface="Palatino Linotype" pitchFamily="18" charset="0"/>
                        </a:rPr>
                        <a:t> hidroksid (</a:t>
                      </a:r>
                      <a:r>
                        <a:rPr lang="x-none" sz="1600" b="0" dirty="0" err="1">
                          <a:latin typeface="Palatino Linotype" pitchFamily="18" charset="0"/>
                        </a:rPr>
                        <a:t>gastal</a:t>
                      </a:r>
                      <a:r>
                        <a:rPr lang="x-none" sz="1600" b="0" dirty="0">
                          <a:latin typeface="Palatino Linotype" pitchFamily="18" charset="0"/>
                        </a:rPr>
                        <a:t>)</a:t>
                      </a:r>
                    </a:p>
                    <a:p>
                      <a:r>
                        <a:rPr lang="x-none" sz="1600" b="0" dirty="0" err="1">
                          <a:latin typeface="Palatino Linotype" pitchFamily="18" charset="0"/>
                        </a:rPr>
                        <a:t>Hidrotalcit</a:t>
                      </a:r>
                      <a:r>
                        <a:rPr lang="x-none" sz="1600" b="0" dirty="0">
                          <a:latin typeface="Palatino Linotype" pitchFamily="18" charset="0"/>
                        </a:rPr>
                        <a:t> (</a:t>
                      </a:r>
                      <a:r>
                        <a:rPr lang="x-none" sz="1600" b="0" dirty="0" err="1">
                          <a:latin typeface="Palatino Linotype" pitchFamily="18" charset="0"/>
                        </a:rPr>
                        <a:t>Rupurut</a:t>
                      </a:r>
                      <a:r>
                        <a:rPr lang="x-none" sz="1600" b="0" dirty="0">
                          <a:latin typeface="Palatino Linotype" pitchFamily="18" charset="0"/>
                        </a:rPr>
                        <a:t>)</a:t>
                      </a:r>
                    </a:p>
                    <a:p>
                      <a:r>
                        <a:rPr lang="x-none" sz="1600" b="0" dirty="0">
                          <a:latin typeface="Palatino Linotype" pitchFamily="18" charset="0"/>
                        </a:rPr>
                        <a:t>Al-Na-</a:t>
                      </a:r>
                      <a:r>
                        <a:rPr lang="x-none" sz="1600" b="0" dirty="0" err="1">
                          <a:latin typeface="Palatino Linotype" pitchFamily="18" charset="0"/>
                        </a:rPr>
                        <a:t>dihidroksikarbonat</a:t>
                      </a:r>
                      <a:r>
                        <a:rPr lang="x-none" sz="1600" b="0" dirty="0">
                          <a:latin typeface="Palatino Linotype" pitchFamily="18" charset="0"/>
                        </a:rPr>
                        <a:t> (</a:t>
                      </a:r>
                      <a:r>
                        <a:rPr lang="x-none" sz="1600" b="0" dirty="0" err="1">
                          <a:latin typeface="Palatino Linotype" pitchFamily="18" charset="0"/>
                        </a:rPr>
                        <a:t>Kompensan</a:t>
                      </a:r>
                      <a:r>
                        <a:rPr lang="x-none" sz="1600" b="0" dirty="0">
                          <a:latin typeface="Palatino Linotype" pitchFamily="18" charset="0"/>
                        </a:rPr>
                        <a:t>)</a:t>
                      </a:r>
                    </a:p>
                    <a:p>
                      <a:r>
                        <a:rPr lang="x-none" sz="1600" b="0" dirty="0" err="1">
                          <a:latin typeface="Palatino Linotype" pitchFamily="18" charset="0"/>
                        </a:rPr>
                        <a:t>Ca</a:t>
                      </a:r>
                      <a:r>
                        <a:rPr lang="x-none" sz="1600" b="0" dirty="0">
                          <a:latin typeface="Palatino Linotype" pitchFamily="18" charset="0"/>
                        </a:rPr>
                        <a:t>-karbonat, </a:t>
                      </a:r>
                      <a:r>
                        <a:rPr lang="x-none" sz="1600" b="0" dirty="0" err="1">
                          <a:latin typeface="Palatino Linotype" pitchFamily="18" charset="0"/>
                        </a:rPr>
                        <a:t>Mg</a:t>
                      </a:r>
                      <a:r>
                        <a:rPr lang="x-none" sz="1600" b="0" dirty="0">
                          <a:latin typeface="Palatino Linotype" pitchFamily="18" charset="0"/>
                        </a:rPr>
                        <a:t>-karbonat (</a:t>
                      </a:r>
                      <a:r>
                        <a:rPr lang="x-none" sz="1600" b="0" dirty="0" err="1">
                          <a:latin typeface="Palatino Linotype" pitchFamily="18" charset="0"/>
                        </a:rPr>
                        <a:t>Rennie</a:t>
                      </a:r>
                      <a:r>
                        <a:rPr lang="x-none" sz="1600" b="0" dirty="0">
                          <a:latin typeface="Palatino Linotype" pitchFamily="18" charset="0"/>
                        </a:rPr>
                        <a:t>)</a:t>
                      </a:r>
                    </a:p>
                    <a:p>
                      <a:r>
                        <a:rPr lang="x-none" sz="1600" b="0" dirty="0">
                          <a:latin typeface="Palatino Linotype" pitchFamily="18" charset="0"/>
                        </a:rPr>
                        <a:t>Al-hidroksid, </a:t>
                      </a:r>
                      <a:r>
                        <a:rPr lang="x-none" sz="1600" b="0" dirty="0" err="1">
                          <a:latin typeface="Palatino Linotype" pitchFamily="18" charset="0"/>
                        </a:rPr>
                        <a:t>Mg</a:t>
                      </a:r>
                      <a:r>
                        <a:rPr lang="x-none" sz="1600" b="0" dirty="0">
                          <a:latin typeface="Palatino Linotype" pitchFamily="18" charset="0"/>
                        </a:rPr>
                        <a:t>-hidroksid , </a:t>
                      </a:r>
                      <a:r>
                        <a:rPr lang="x-none" sz="1600" b="0" dirty="0" err="1">
                          <a:latin typeface="Palatino Linotype" pitchFamily="18" charset="0"/>
                        </a:rPr>
                        <a:t>simetikon</a:t>
                      </a:r>
                      <a:r>
                        <a:rPr lang="x-none" sz="1600" b="0" dirty="0">
                          <a:latin typeface="Palatino Linotype" pitchFamily="18" charset="0"/>
                        </a:rPr>
                        <a:t> (</a:t>
                      </a:r>
                      <a:r>
                        <a:rPr lang="x-none" sz="1600" b="0" dirty="0" err="1">
                          <a:latin typeface="Palatino Linotype" pitchFamily="18" charset="0"/>
                        </a:rPr>
                        <a:t>Duobloc</a:t>
                      </a:r>
                      <a:r>
                        <a:rPr lang="x-none" sz="1600" b="0" dirty="0">
                          <a:latin typeface="Palatino Linotype" pitchFamily="18" charset="0"/>
                        </a:rPr>
                        <a:t>)</a:t>
                      </a:r>
                    </a:p>
                  </a:txBody>
                  <a:tcPr marT="45723" marB="45723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63128">
                <a:tc>
                  <a:txBody>
                    <a:bodyPr/>
                    <a:lstStyle/>
                    <a:p>
                      <a:r>
                        <a:rPr lang="x-none" sz="1600" b="1" dirty="0">
                          <a:latin typeface="Palatino Linotype" pitchFamily="18" charset="0"/>
                        </a:rPr>
                        <a:t>Антагонисти</a:t>
                      </a:r>
                      <a:r>
                        <a:rPr lang="x-none" sz="1600" b="1" baseline="0" dirty="0">
                          <a:latin typeface="Palatino Linotype" pitchFamily="18" charset="0"/>
                        </a:rPr>
                        <a:t> H2 рецептора</a:t>
                      </a:r>
                    </a:p>
                    <a:p>
                      <a:r>
                        <a:rPr lang="x-none" sz="1600" baseline="0" dirty="0" err="1">
                          <a:latin typeface="Palatino Linotype" pitchFamily="18" charset="0"/>
                        </a:rPr>
                        <a:t>Cimetidin</a:t>
                      </a:r>
                      <a:r>
                        <a:rPr lang="x-none" sz="1600" baseline="0" dirty="0">
                          <a:latin typeface="Palatino Linotype" pitchFamily="18" charset="0"/>
                        </a:rPr>
                        <a:t> (</a:t>
                      </a:r>
                      <a:r>
                        <a:rPr lang="x-none" sz="1600" baseline="0" dirty="0" err="1">
                          <a:latin typeface="Palatino Linotype" pitchFamily="18" charset="0"/>
                        </a:rPr>
                        <a:t>Belomet</a:t>
                      </a:r>
                      <a:r>
                        <a:rPr lang="x-none" sz="1600" baseline="0" dirty="0">
                          <a:latin typeface="Palatino Linotype" pitchFamily="18" charset="0"/>
                        </a:rPr>
                        <a:t>)</a:t>
                      </a:r>
                    </a:p>
                    <a:p>
                      <a:r>
                        <a:rPr lang="x-none" sz="1600" baseline="0" dirty="0" err="1">
                          <a:latin typeface="Palatino Linotype" pitchFamily="18" charset="0"/>
                        </a:rPr>
                        <a:t>Ranitidin</a:t>
                      </a:r>
                      <a:r>
                        <a:rPr lang="x-none" sz="1600" baseline="0" dirty="0">
                          <a:latin typeface="Palatino Linotype" pitchFamily="18" charset="0"/>
                        </a:rPr>
                        <a:t> (PEPTORAN, </a:t>
                      </a:r>
                      <a:r>
                        <a:rPr lang="x-none" sz="1600" baseline="0" dirty="0" err="1">
                          <a:latin typeface="Palatino Linotype" pitchFamily="18" charset="0"/>
                        </a:rPr>
                        <a:t>Ranital</a:t>
                      </a:r>
                      <a:r>
                        <a:rPr lang="x-none" sz="1600" baseline="0" dirty="0">
                          <a:latin typeface="Palatino Linotype" pitchFamily="18" charset="0"/>
                        </a:rPr>
                        <a:t>, </a:t>
                      </a:r>
                      <a:r>
                        <a:rPr lang="x-none" sz="1600" baseline="0" dirty="0" err="1">
                          <a:latin typeface="Palatino Linotype" pitchFamily="18" charset="0"/>
                        </a:rPr>
                        <a:t>Ranibos</a:t>
                      </a:r>
                      <a:r>
                        <a:rPr lang="x-none" sz="1600" baseline="0" dirty="0">
                          <a:latin typeface="Palatino Linotype" pitchFamily="18" charset="0"/>
                        </a:rPr>
                        <a:t>, </a:t>
                      </a:r>
                      <a:r>
                        <a:rPr lang="x-none" sz="1600" baseline="0" dirty="0" err="1">
                          <a:latin typeface="Palatino Linotype" pitchFamily="18" charset="0"/>
                        </a:rPr>
                        <a:t>Ulcodin</a:t>
                      </a:r>
                      <a:r>
                        <a:rPr lang="x-none" sz="1600" baseline="0" dirty="0">
                          <a:latin typeface="Palatino Linotype" pitchFamily="18" charset="0"/>
                        </a:rPr>
                        <a:t>)</a:t>
                      </a:r>
                    </a:p>
                    <a:p>
                      <a:r>
                        <a:rPr lang="x-none" sz="1600" baseline="0" dirty="0" err="1">
                          <a:latin typeface="Palatino Linotype" pitchFamily="18" charset="0"/>
                        </a:rPr>
                        <a:t>Famotidin</a:t>
                      </a:r>
                      <a:r>
                        <a:rPr lang="x-none" sz="1600" baseline="0" dirty="0">
                          <a:latin typeface="Palatino Linotype" pitchFamily="18" charset="0"/>
                        </a:rPr>
                        <a:t> (</a:t>
                      </a:r>
                      <a:r>
                        <a:rPr lang="x-none" sz="1600" baseline="0" dirty="0" err="1">
                          <a:latin typeface="Palatino Linotype" pitchFamily="18" charset="0"/>
                        </a:rPr>
                        <a:t>Famosan</a:t>
                      </a:r>
                      <a:r>
                        <a:rPr lang="x-none" sz="1600" baseline="0" dirty="0">
                          <a:latin typeface="Palatino Linotype" pitchFamily="18" charset="0"/>
                        </a:rPr>
                        <a:t>, </a:t>
                      </a:r>
                      <a:r>
                        <a:rPr lang="x-none" sz="1600" baseline="0" dirty="0" err="1">
                          <a:latin typeface="Palatino Linotype" pitchFamily="18" charset="0"/>
                        </a:rPr>
                        <a:t>Ulfamid</a:t>
                      </a:r>
                      <a:r>
                        <a:rPr lang="x-none" sz="1600" baseline="0" dirty="0">
                          <a:latin typeface="Palatino Linotype" pitchFamily="18" charset="0"/>
                        </a:rPr>
                        <a:t>)</a:t>
                      </a:r>
                    </a:p>
                    <a:p>
                      <a:r>
                        <a:rPr lang="x-none" sz="1600" baseline="0" dirty="0" err="1">
                          <a:latin typeface="Palatino Linotype" pitchFamily="18" charset="0"/>
                        </a:rPr>
                        <a:t>Nizatidin</a:t>
                      </a:r>
                      <a:r>
                        <a:rPr lang="x-none" sz="1600" baseline="0" dirty="0">
                          <a:latin typeface="Palatino Linotype" pitchFamily="18" charset="0"/>
                        </a:rPr>
                        <a:t> (</a:t>
                      </a:r>
                      <a:r>
                        <a:rPr lang="x-none" sz="1600" baseline="0" dirty="0" err="1">
                          <a:latin typeface="Palatino Linotype" pitchFamily="18" charset="0"/>
                        </a:rPr>
                        <a:t>Axid</a:t>
                      </a:r>
                      <a:r>
                        <a:rPr lang="x-none" sz="1600" baseline="0" dirty="0">
                          <a:latin typeface="Palatino Linotype" pitchFamily="18" charset="0"/>
                        </a:rPr>
                        <a:t>)</a:t>
                      </a:r>
                      <a:endParaRPr lang="x-none" sz="1600" dirty="0">
                        <a:latin typeface="Palatino Linotype" pitchFamily="18" charset="0"/>
                      </a:endParaRPr>
                    </a:p>
                  </a:txBody>
                  <a:tcPr marT="45723" marB="45723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88791">
                <a:tc>
                  <a:txBody>
                    <a:bodyPr/>
                    <a:lstStyle/>
                    <a:p>
                      <a:r>
                        <a:rPr lang="x-none" sz="1600" b="1" dirty="0" err="1">
                          <a:latin typeface="Palatino Linotype" pitchFamily="18" charset="0"/>
                        </a:rPr>
                        <a:t>Инхибитори</a:t>
                      </a:r>
                      <a:r>
                        <a:rPr lang="x-none" sz="1600" b="1" dirty="0">
                          <a:latin typeface="Palatino Linotype" pitchFamily="18" charset="0"/>
                        </a:rPr>
                        <a:t> протонске пумпе</a:t>
                      </a:r>
                    </a:p>
                    <a:p>
                      <a:r>
                        <a:rPr lang="x-none" sz="1600" dirty="0" err="1">
                          <a:latin typeface="Palatino Linotype" pitchFamily="18" charset="0"/>
                        </a:rPr>
                        <a:t>Omeprazol</a:t>
                      </a:r>
                      <a:r>
                        <a:rPr lang="x-none" sz="1600" dirty="0">
                          <a:latin typeface="Palatino Linotype" pitchFamily="18" charset="0"/>
                        </a:rPr>
                        <a:t> (</a:t>
                      </a:r>
                      <a:r>
                        <a:rPr lang="x-none" sz="1600" dirty="0" err="1">
                          <a:latin typeface="Palatino Linotype" pitchFamily="18" charset="0"/>
                        </a:rPr>
                        <a:t>Omepro</a:t>
                      </a:r>
                      <a:r>
                        <a:rPr lang="x-none" sz="1600" dirty="0">
                          <a:latin typeface="Palatino Linotype" pitchFamily="18" charset="0"/>
                        </a:rPr>
                        <a:t>, </a:t>
                      </a:r>
                      <a:r>
                        <a:rPr lang="x-none" sz="1600" dirty="0" err="1">
                          <a:latin typeface="Palatino Linotype" pitchFamily="18" charset="0"/>
                        </a:rPr>
                        <a:t>Zeprom</a:t>
                      </a:r>
                      <a:r>
                        <a:rPr lang="x-none" sz="1600" dirty="0">
                          <a:latin typeface="Palatino Linotype" pitchFamily="18" charset="0"/>
                        </a:rPr>
                        <a:t>)</a:t>
                      </a:r>
                    </a:p>
                    <a:p>
                      <a:r>
                        <a:rPr lang="x-none" sz="1600" dirty="0" err="1">
                          <a:latin typeface="Palatino Linotype" pitchFamily="18" charset="0"/>
                        </a:rPr>
                        <a:t>Pantoprazol</a:t>
                      </a:r>
                      <a:r>
                        <a:rPr lang="x-none" sz="1600" dirty="0">
                          <a:latin typeface="Palatino Linotype" pitchFamily="18" charset="0"/>
                        </a:rPr>
                        <a:t> (</a:t>
                      </a:r>
                      <a:r>
                        <a:rPr lang="x-none" sz="1600" dirty="0" err="1">
                          <a:latin typeface="Palatino Linotype" pitchFamily="18" charset="0"/>
                        </a:rPr>
                        <a:t>Controloc</a:t>
                      </a:r>
                      <a:r>
                        <a:rPr lang="x-none" sz="1600" dirty="0">
                          <a:latin typeface="Palatino Linotype" pitchFamily="18" charset="0"/>
                        </a:rPr>
                        <a:t>)</a:t>
                      </a:r>
                    </a:p>
                    <a:p>
                      <a:r>
                        <a:rPr lang="x-none" sz="1600" dirty="0" err="1">
                          <a:latin typeface="Palatino Linotype" pitchFamily="18" charset="0"/>
                        </a:rPr>
                        <a:t>Lansoprazol</a:t>
                      </a:r>
                      <a:r>
                        <a:rPr lang="x-none" sz="1600" dirty="0">
                          <a:latin typeface="Palatino Linotype" pitchFamily="18" charset="0"/>
                        </a:rPr>
                        <a:t> </a:t>
                      </a:r>
                      <a:r>
                        <a:rPr lang="x-none" sz="1600" dirty="0" err="1">
                          <a:latin typeface="Palatino Linotype" pitchFamily="18" charset="0"/>
                        </a:rPr>
                        <a:t>Lanzul</a:t>
                      </a:r>
                      <a:r>
                        <a:rPr lang="x-none" sz="1600" dirty="0">
                          <a:latin typeface="Palatino Linotype" pitchFamily="18" charset="0"/>
                        </a:rPr>
                        <a:t>)</a:t>
                      </a:r>
                    </a:p>
                  </a:txBody>
                  <a:tcPr marT="45723" marB="45723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14455">
                <a:tc>
                  <a:txBody>
                    <a:bodyPr/>
                    <a:lstStyle/>
                    <a:p>
                      <a:r>
                        <a:rPr lang="x-none" sz="1600" b="1" dirty="0">
                          <a:latin typeface="Palatino Linotype" pitchFamily="18" charset="0"/>
                        </a:rPr>
                        <a:t>Остали</a:t>
                      </a:r>
                    </a:p>
                    <a:p>
                      <a:r>
                        <a:rPr lang="x-none" sz="1600" dirty="0" err="1">
                          <a:latin typeface="Palatino Linotype" pitchFamily="18" charset="0"/>
                        </a:rPr>
                        <a:t>Ranitidin</a:t>
                      </a:r>
                      <a:r>
                        <a:rPr lang="x-none" sz="1600" dirty="0">
                          <a:latin typeface="Palatino Linotype" pitchFamily="18" charset="0"/>
                        </a:rPr>
                        <a:t>-bizmut-</a:t>
                      </a:r>
                      <a:r>
                        <a:rPr lang="x-none" sz="1600" dirty="0" err="1">
                          <a:latin typeface="Palatino Linotype" pitchFamily="18" charset="0"/>
                        </a:rPr>
                        <a:t>citrat</a:t>
                      </a:r>
                      <a:r>
                        <a:rPr lang="x-none" sz="1600" dirty="0">
                          <a:latin typeface="Palatino Linotype" pitchFamily="18" charset="0"/>
                        </a:rPr>
                        <a:t> (</a:t>
                      </a:r>
                      <a:r>
                        <a:rPr lang="x-none" sz="1600" dirty="0" err="1">
                          <a:latin typeface="Palatino Linotype" pitchFamily="18" charset="0"/>
                        </a:rPr>
                        <a:t>Pylorid</a:t>
                      </a:r>
                      <a:r>
                        <a:rPr lang="x-none" sz="1600" dirty="0">
                          <a:latin typeface="Palatino Linotype" pitchFamily="18" charset="0"/>
                        </a:rPr>
                        <a:t>)</a:t>
                      </a:r>
                    </a:p>
                    <a:p>
                      <a:r>
                        <a:rPr lang="x-none" sz="1600" dirty="0" err="1">
                          <a:latin typeface="Palatino Linotype" pitchFamily="18" charset="0"/>
                        </a:rPr>
                        <a:t>Sukralfat</a:t>
                      </a:r>
                      <a:r>
                        <a:rPr lang="x-none" sz="1600" dirty="0">
                          <a:latin typeface="Palatino Linotype" pitchFamily="18" charset="0"/>
                        </a:rPr>
                        <a:t> (</a:t>
                      </a:r>
                      <a:r>
                        <a:rPr lang="x-none" sz="1600" dirty="0" err="1">
                          <a:latin typeface="Palatino Linotype" pitchFamily="18" charset="0"/>
                        </a:rPr>
                        <a:t>Venter</a:t>
                      </a:r>
                      <a:r>
                        <a:rPr lang="x-none" sz="1600" dirty="0">
                          <a:latin typeface="Palatino Linotype" pitchFamily="18" charset="0"/>
                        </a:rPr>
                        <a:t>)</a:t>
                      </a:r>
                    </a:p>
                  </a:txBody>
                  <a:tcPr marT="45723" marB="45723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82056" y="3429000"/>
            <a:ext cx="3733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  <a:defRPr/>
            </a:pPr>
            <a:r>
              <a:rPr lang="x-none" sz="1600" b="1" dirty="0">
                <a:latin typeface="Palatino Linotype" pitchFamily="18" charset="0"/>
              </a:rPr>
              <a:t>Данас IPP су терапија избора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  <a:defRPr/>
            </a:pPr>
            <a:r>
              <a:rPr lang="x-none" sz="1600" b="1" dirty="0">
                <a:latin typeface="Palatino Linotype" pitchFamily="18" charset="0"/>
              </a:rPr>
              <a:t>Ако </a:t>
            </a:r>
            <a:r>
              <a:rPr lang="x-none" sz="1600" b="1" dirty="0" err="1">
                <a:latin typeface="Palatino Linotype" pitchFamily="18" charset="0"/>
              </a:rPr>
              <a:t>улкус</a:t>
            </a:r>
            <a:r>
              <a:rPr lang="x-none" sz="1600" b="1" dirty="0">
                <a:latin typeface="Palatino Linotype" pitchFamily="18" charset="0"/>
              </a:rPr>
              <a:t> не зацели након 8-12 недеља терапије, говоримо о </a:t>
            </a:r>
            <a:r>
              <a:rPr lang="x-none" sz="1600" b="1" dirty="0" err="1">
                <a:latin typeface="Palatino Linotype" pitchFamily="18" charset="0"/>
              </a:rPr>
              <a:t>рефрактерним</a:t>
            </a:r>
            <a:r>
              <a:rPr lang="x-none" sz="1600" b="1" dirty="0">
                <a:latin typeface="Palatino Linotype" pitchFamily="18" charset="0"/>
              </a:rPr>
              <a:t> </a:t>
            </a:r>
            <a:r>
              <a:rPr lang="x-none" sz="1600" b="1" dirty="0" err="1">
                <a:latin typeface="Palatino Linotype" pitchFamily="18" charset="0"/>
              </a:rPr>
              <a:t>улкусима</a:t>
            </a:r>
            <a:endParaRPr lang="x-none" sz="1600" b="1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  <a:defRPr/>
            </a:pPr>
            <a:endParaRPr lang="x-none" sz="1600" b="1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6053261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Box 1"/>
          <p:cNvSpPr txBox="1">
            <a:spLocks noChangeArrowheads="1"/>
          </p:cNvSpPr>
          <p:nvPr/>
        </p:nvSpPr>
        <p:spPr bwMode="auto">
          <a:xfrm>
            <a:off x="0" y="0"/>
            <a:ext cx="8713787" cy="7063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150000"/>
              </a:lnSpc>
              <a:defRPr/>
            </a:pPr>
            <a:r>
              <a:rPr lang="x-none" b="1" dirty="0">
                <a:latin typeface="Palatino Linotype" pitchFamily="18" charset="0"/>
              </a:rPr>
              <a:t>2</a:t>
            </a:r>
            <a:r>
              <a:rPr lang="x-none" sz="1600" b="1" dirty="0">
                <a:latin typeface="Palatino Linotype" pitchFamily="18" charset="0"/>
              </a:rPr>
              <a:t>. Хируршка терапија </a:t>
            </a:r>
            <a:r>
              <a:rPr lang="x-none" sz="1600" b="1" dirty="0" err="1">
                <a:latin typeface="Palatino Linotype" pitchFamily="18" charset="0"/>
              </a:rPr>
              <a:t>улкусне</a:t>
            </a:r>
            <a:r>
              <a:rPr lang="x-none" sz="1600" b="1" dirty="0">
                <a:latin typeface="Palatino Linotype" pitchFamily="18" charset="0"/>
              </a:rPr>
              <a:t> болести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x-none" sz="1600" b="1" dirty="0">
                <a:latin typeface="Palatino Linotype" pitchFamily="18" charset="0"/>
              </a:rPr>
              <a:t>Компликације хируршке терапије </a:t>
            </a:r>
            <a:r>
              <a:rPr lang="x-none" sz="1600" b="1" dirty="0" err="1">
                <a:latin typeface="Palatino Linotype" pitchFamily="18" charset="0"/>
              </a:rPr>
              <a:t>улкусне</a:t>
            </a:r>
            <a:r>
              <a:rPr lang="x-none" sz="1600" b="1" dirty="0">
                <a:latin typeface="Palatino Linotype" pitchFamily="18" charset="0"/>
              </a:rPr>
              <a:t> болести</a:t>
            </a:r>
          </a:p>
          <a:p>
            <a:pPr marL="285750" indent="-285750" eaLnBrk="1" hangingPunct="1">
              <a:lnSpc>
                <a:spcPct val="150000"/>
              </a:lnSpc>
              <a:buFont typeface="Wingdings" pitchFamily="2" charset="2"/>
              <a:buChar char="v"/>
              <a:defRPr/>
            </a:pPr>
            <a:r>
              <a:rPr lang="x-none" sz="1600" dirty="0">
                <a:latin typeface="Palatino Linotype" pitchFamily="18" charset="0"/>
              </a:rPr>
              <a:t>Ране-крварење, инфекција, успорено пражњење желуца, </a:t>
            </a:r>
            <a:r>
              <a:rPr lang="x-none" sz="1600" dirty="0" err="1">
                <a:latin typeface="Palatino Linotype" pitchFamily="18" charset="0"/>
              </a:rPr>
              <a:t>тромбоемболије</a:t>
            </a:r>
            <a:endParaRPr lang="x-none" sz="1600" dirty="0">
              <a:latin typeface="Palatino Linotype" pitchFamily="18" charset="0"/>
            </a:endParaRPr>
          </a:p>
          <a:p>
            <a:pPr marL="285750" indent="-285750" eaLnBrk="1" hangingPunct="1">
              <a:lnSpc>
                <a:spcPct val="150000"/>
              </a:lnSpc>
              <a:buFont typeface="Wingdings" pitchFamily="2" charset="2"/>
              <a:buChar char="v"/>
              <a:defRPr/>
            </a:pPr>
            <a:r>
              <a:rPr lang="x-none" sz="1600" dirty="0">
                <a:latin typeface="Palatino Linotype" pitchFamily="18" charset="0"/>
              </a:rPr>
              <a:t>Рецидиви </a:t>
            </a:r>
            <a:r>
              <a:rPr lang="x-none" sz="1600" dirty="0" err="1">
                <a:latin typeface="Palatino Linotype" pitchFamily="18" charset="0"/>
              </a:rPr>
              <a:t>улкуса</a:t>
            </a:r>
            <a:endParaRPr lang="x-none" sz="1600" dirty="0">
              <a:latin typeface="Palatino Linotype" pitchFamily="18" charset="0"/>
            </a:endParaRPr>
          </a:p>
          <a:p>
            <a:pPr marL="285750" indent="-285750" eaLnBrk="1" hangingPunct="1">
              <a:lnSpc>
                <a:spcPct val="150000"/>
              </a:lnSpc>
              <a:buFont typeface="Wingdings" pitchFamily="2" charset="2"/>
              <a:buChar char="v"/>
              <a:defRPr/>
            </a:pPr>
            <a:r>
              <a:rPr lang="x-none" sz="1600" dirty="0">
                <a:latin typeface="Palatino Linotype" pitchFamily="18" charset="0"/>
              </a:rPr>
              <a:t>Касне компликације: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x-none" sz="1600" dirty="0">
                <a:latin typeface="Palatino Linotype" pitchFamily="18" charset="0"/>
              </a:rPr>
              <a:t>1. </a:t>
            </a:r>
            <a:r>
              <a:rPr lang="x-none" sz="1600" b="1" dirty="0" err="1">
                <a:latin typeface="Palatino Linotype" pitchFamily="18" charset="0"/>
              </a:rPr>
              <a:t>Нутритивни</a:t>
            </a:r>
            <a:r>
              <a:rPr lang="x-none" sz="1600" b="1" dirty="0">
                <a:latin typeface="Palatino Linotype" pitchFamily="18" charset="0"/>
              </a:rPr>
              <a:t> поремећаји</a:t>
            </a:r>
            <a:r>
              <a:rPr lang="x-none" sz="1600" dirty="0">
                <a:latin typeface="Palatino Linotype" pitchFamily="18" charset="0"/>
              </a:rPr>
              <a:t>-анемија, дефицит гвожђа, витамина Б12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x-none" sz="1600" dirty="0">
                <a:latin typeface="Palatino Linotype" pitchFamily="18" charset="0"/>
              </a:rPr>
              <a:t>2. </a:t>
            </a:r>
            <a:r>
              <a:rPr lang="x-none" sz="1600" b="1" dirty="0" err="1">
                <a:latin typeface="Palatino Linotype" pitchFamily="18" charset="0"/>
              </a:rPr>
              <a:t>Dumping</a:t>
            </a:r>
            <a:r>
              <a:rPr lang="x-none" sz="1600" b="1" dirty="0">
                <a:latin typeface="Palatino Linotype" pitchFamily="18" charset="0"/>
              </a:rPr>
              <a:t> синдром-рани</a:t>
            </a:r>
            <a:endParaRPr lang="x-none" sz="1600" dirty="0">
              <a:latin typeface="Palatino Linotype" pitchFamily="18" charset="0"/>
            </a:endParaRPr>
          </a:p>
          <a:p>
            <a:pPr marL="285750" indent="-285750" eaLnBrk="1" hangingPunct="1">
              <a:lnSpc>
                <a:spcPct val="150000"/>
              </a:lnSpc>
              <a:buFont typeface="Wingdings" pitchFamily="2" charset="2"/>
              <a:buChar char="v"/>
              <a:defRPr/>
            </a:pPr>
            <a:r>
              <a:rPr lang="x-none" sz="1600" dirty="0">
                <a:latin typeface="Palatino Linotype" pitchFamily="18" charset="0"/>
              </a:rPr>
              <a:t>Резултат је нерегуларног пражњења желуца, при чему брзи улазак хране у црево доводи до брзог премештања течности из </a:t>
            </a:r>
            <a:r>
              <a:rPr lang="x-none" sz="1600" dirty="0" err="1">
                <a:latin typeface="Palatino Linotype" pitchFamily="18" charset="0"/>
              </a:rPr>
              <a:t>интраваскуларног</a:t>
            </a:r>
            <a:r>
              <a:rPr lang="x-none" sz="1600" dirty="0">
                <a:latin typeface="Palatino Linotype" pitchFamily="18" charset="0"/>
              </a:rPr>
              <a:t> простора у цревни лумен уз отпуштање низа </a:t>
            </a:r>
            <a:r>
              <a:rPr lang="x-none" sz="1600" dirty="0" err="1">
                <a:latin typeface="Palatino Linotype" pitchFamily="18" charset="0"/>
              </a:rPr>
              <a:t>вазоактивних</a:t>
            </a:r>
            <a:r>
              <a:rPr lang="x-none" sz="1600" dirty="0">
                <a:latin typeface="Palatino Linotype" pitchFamily="18" charset="0"/>
              </a:rPr>
              <a:t> гастроинтестиналних хормона (</a:t>
            </a:r>
            <a:r>
              <a:rPr lang="x-none" sz="1600" dirty="0" err="1">
                <a:latin typeface="Palatino Linotype" pitchFamily="18" charset="0"/>
              </a:rPr>
              <a:t>вазоактивни</a:t>
            </a:r>
            <a:r>
              <a:rPr lang="x-none" sz="1600" dirty="0">
                <a:latin typeface="Palatino Linotype" pitchFamily="18" charset="0"/>
              </a:rPr>
              <a:t> интестинални </a:t>
            </a:r>
            <a:r>
              <a:rPr lang="x-none" sz="1600" dirty="0" err="1">
                <a:latin typeface="Palatino Linotype" pitchFamily="18" charset="0"/>
              </a:rPr>
              <a:t>пептид</a:t>
            </a:r>
            <a:r>
              <a:rPr lang="x-none" sz="1600" dirty="0">
                <a:latin typeface="Palatino Linotype" pitchFamily="18" charset="0"/>
              </a:rPr>
              <a:t>, </a:t>
            </a:r>
            <a:r>
              <a:rPr lang="x-none" sz="1600" dirty="0" err="1">
                <a:latin typeface="Palatino Linotype" pitchFamily="18" charset="0"/>
              </a:rPr>
              <a:t>неуротензин</a:t>
            </a:r>
            <a:r>
              <a:rPr lang="x-none" sz="1600" dirty="0">
                <a:latin typeface="Palatino Linotype" pitchFamily="18" charset="0"/>
              </a:rPr>
              <a:t>, …).</a:t>
            </a:r>
          </a:p>
          <a:p>
            <a:pPr marL="285750" indent="-285750" eaLnBrk="1" hangingPunct="1">
              <a:lnSpc>
                <a:spcPct val="150000"/>
              </a:lnSpc>
              <a:buFont typeface="Wingdings" pitchFamily="2" charset="2"/>
              <a:buChar char="v"/>
              <a:defRPr/>
            </a:pPr>
            <a:r>
              <a:rPr lang="x-none" sz="1600" dirty="0" err="1">
                <a:latin typeface="Palatino Linotype" pitchFamily="18" charset="0"/>
              </a:rPr>
              <a:t>Вазомоторни</a:t>
            </a:r>
            <a:r>
              <a:rPr lang="x-none" sz="1600" dirty="0">
                <a:latin typeface="Palatino Linotype" pitchFamily="18" charset="0"/>
              </a:rPr>
              <a:t> и гастроинтестинални симптоми се појављују 15-30 минута након оброка, </a:t>
            </a:r>
            <a:r>
              <a:rPr lang="x-none" sz="1600" dirty="0" err="1">
                <a:latin typeface="Palatino Linotype" pitchFamily="18" charset="0"/>
              </a:rPr>
              <a:t>вазомоторни</a:t>
            </a:r>
            <a:r>
              <a:rPr lang="x-none" sz="1600" dirty="0">
                <a:latin typeface="Palatino Linotype" pitchFamily="18" charset="0"/>
              </a:rPr>
              <a:t>-</a:t>
            </a:r>
            <a:r>
              <a:rPr lang="x-none" sz="1600" dirty="0" err="1">
                <a:latin typeface="Palatino Linotype" pitchFamily="18" charset="0"/>
              </a:rPr>
              <a:t>тахикардија</a:t>
            </a:r>
            <a:r>
              <a:rPr lang="x-none" sz="1600" dirty="0">
                <a:latin typeface="Palatino Linotype" pitchFamily="18" charset="0"/>
              </a:rPr>
              <a:t>, </a:t>
            </a:r>
            <a:r>
              <a:rPr lang="x-none" sz="1600" dirty="0" err="1">
                <a:latin typeface="Palatino Linotype" pitchFamily="18" charset="0"/>
              </a:rPr>
              <a:t>палпитације</a:t>
            </a:r>
            <a:r>
              <a:rPr lang="x-none" sz="1600" dirty="0">
                <a:latin typeface="Palatino Linotype" pitchFamily="18" charset="0"/>
              </a:rPr>
              <a:t>, знојење, црвенило лица (</a:t>
            </a:r>
            <a:r>
              <a:rPr lang="x-none" sz="1600" dirty="0" err="1">
                <a:latin typeface="Palatino Linotype" pitchFamily="18" charset="0"/>
              </a:rPr>
              <a:t>flushing</a:t>
            </a:r>
            <a:r>
              <a:rPr lang="x-none" sz="1600" dirty="0">
                <a:latin typeface="Palatino Linotype" pitchFamily="18" charset="0"/>
              </a:rPr>
              <a:t>), вртоглавице, </a:t>
            </a:r>
            <a:r>
              <a:rPr lang="x-none" sz="1600" dirty="0" err="1">
                <a:latin typeface="Palatino Linotype" pitchFamily="18" charset="0"/>
              </a:rPr>
              <a:t>синкопе</a:t>
            </a:r>
            <a:r>
              <a:rPr lang="x-none" sz="1600" dirty="0">
                <a:latin typeface="Palatino Linotype" pitchFamily="18" charset="0"/>
              </a:rPr>
              <a:t>, гастроинтестинални </a:t>
            </a:r>
            <a:r>
              <a:rPr lang="x-none" sz="1600" dirty="0" err="1">
                <a:latin typeface="Palatino Linotype" pitchFamily="18" charset="0"/>
              </a:rPr>
              <a:t>симтоми</a:t>
            </a:r>
            <a:r>
              <a:rPr lang="x-none" sz="1600" dirty="0">
                <a:latin typeface="Palatino Linotype" pitchFamily="18" charset="0"/>
              </a:rPr>
              <a:t>-мучнина, повраћање, грчевита абдоминална бол, проливи, подригивање</a:t>
            </a:r>
          </a:p>
          <a:p>
            <a:pPr marL="285750" indent="-285750" eaLnBrk="1" hangingPunct="1">
              <a:lnSpc>
                <a:spcPct val="150000"/>
              </a:lnSpc>
              <a:buFont typeface="Wingdings" pitchFamily="2" charset="2"/>
              <a:buChar char="v"/>
              <a:defRPr/>
            </a:pPr>
            <a:r>
              <a:rPr lang="x-none" sz="1600" dirty="0">
                <a:latin typeface="Palatino Linotype" pitchFamily="18" charset="0"/>
              </a:rPr>
              <a:t>Симптоми су благи и лако се коригују дијетом (избегавање слаткиша и смањење количине течности са оброцима при чему се смањује осмотско оптерећење танкога црева), у случају тешких </a:t>
            </a:r>
            <a:r>
              <a:rPr lang="x-none" sz="1600" dirty="0" err="1">
                <a:latin typeface="Palatino Linotype" pitchFamily="18" charset="0"/>
              </a:rPr>
              <a:t>Dumping</a:t>
            </a:r>
            <a:r>
              <a:rPr lang="x-none" sz="1600" dirty="0">
                <a:latin typeface="Palatino Linotype" pitchFamily="18" charset="0"/>
              </a:rPr>
              <a:t> синдрома-примена </a:t>
            </a:r>
            <a:r>
              <a:rPr lang="x-none" sz="1600" dirty="0" err="1">
                <a:latin typeface="Palatino Linotype" pitchFamily="18" charset="0"/>
              </a:rPr>
              <a:t>октреотида</a:t>
            </a:r>
            <a:endParaRPr lang="x-none" sz="1600" dirty="0">
              <a:latin typeface="Palatino Linotype" pitchFamily="18" charset="0"/>
            </a:endParaRPr>
          </a:p>
          <a:p>
            <a:pPr marL="285750" indent="-285750" eaLnBrk="1" hangingPunct="1">
              <a:buFont typeface="Wingdings" pitchFamily="2" charset="2"/>
              <a:buChar char="v"/>
              <a:defRPr/>
            </a:pPr>
            <a:endParaRPr lang="x-none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22914558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12700"/>
            <a:ext cx="8712200" cy="701730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x-none" b="1" dirty="0" err="1">
                <a:latin typeface="Palatino Linotype" pitchFamily="18" charset="0"/>
              </a:rPr>
              <a:t>Dumping</a:t>
            </a:r>
            <a:r>
              <a:rPr lang="x-none" b="1" dirty="0">
                <a:latin typeface="Palatino Linotype" pitchFamily="18" charset="0"/>
              </a:rPr>
              <a:t> синдром-касни</a:t>
            </a:r>
            <a:endParaRPr lang="x-none" dirty="0">
              <a:latin typeface="Palatino Linotype" pitchFamily="18" charset="0"/>
            </a:endParaRPr>
          </a:p>
          <a:p>
            <a:pPr>
              <a:defRPr/>
            </a:pPr>
            <a:endParaRPr lang="x-none" dirty="0">
              <a:latin typeface="+mn-lt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  <a:defRPr/>
            </a:pPr>
            <a:r>
              <a:rPr lang="x-none" dirty="0" err="1">
                <a:latin typeface="Palatino Linotype" pitchFamily="18" charset="0"/>
              </a:rPr>
              <a:t>Вазомоторни</a:t>
            </a:r>
            <a:r>
              <a:rPr lang="x-none" dirty="0">
                <a:latin typeface="Palatino Linotype" pitchFamily="18" charset="0"/>
              </a:rPr>
              <a:t> феномени који се појављују 2-4 сата након оброка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  <a:defRPr/>
            </a:pPr>
            <a:r>
              <a:rPr lang="x-none" dirty="0">
                <a:latin typeface="Palatino Linotype" pitchFamily="18" charset="0"/>
              </a:rPr>
              <a:t>Реакција на брз улазак шећера у танко црево и последична </a:t>
            </a:r>
            <a:r>
              <a:rPr lang="x-none" dirty="0" err="1">
                <a:latin typeface="Palatino Linotype" pitchFamily="18" charset="0"/>
              </a:rPr>
              <a:t>хипогликемија</a:t>
            </a:r>
            <a:r>
              <a:rPr lang="x-none" dirty="0">
                <a:latin typeface="Palatino Linotype" pitchFamily="18" charset="0"/>
              </a:rPr>
              <a:t> услед </a:t>
            </a:r>
            <a:r>
              <a:rPr lang="x-none" dirty="0" err="1">
                <a:latin typeface="Palatino Linotype" pitchFamily="18" charset="0"/>
              </a:rPr>
              <a:t>екцесивног</a:t>
            </a:r>
            <a:r>
              <a:rPr lang="x-none" dirty="0">
                <a:latin typeface="Palatino Linotype" pitchFamily="18" charset="0"/>
              </a:rPr>
              <a:t> лучења инсулина који доводи до касне реактивне </a:t>
            </a:r>
            <a:r>
              <a:rPr lang="x-none" dirty="0" err="1">
                <a:latin typeface="Palatino Linotype" pitchFamily="18" charset="0"/>
              </a:rPr>
              <a:t>хипогликемије</a:t>
            </a: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  <a:defRPr/>
            </a:pPr>
            <a:r>
              <a:rPr lang="x-none" dirty="0">
                <a:latin typeface="Palatino Linotype" pitchFamily="18" charset="0"/>
              </a:rPr>
              <a:t>Дијететске мере лечења, пектин, </a:t>
            </a:r>
            <a:r>
              <a:rPr lang="x-none" dirty="0" err="1">
                <a:latin typeface="Palatino Linotype" pitchFamily="18" charset="0"/>
              </a:rPr>
              <a:t>акарбоза</a:t>
            </a:r>
            <a:r>
              <a:rPr lang="x-none" dirty="0">
                <a:latin typeface="Palatino Linotype" pitchFamily="18" charset="0"/>
              </a:rPr>
              <a:t> ради успоравања ресорпције угљених хидрата из танкога црева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  <a:defRPr/>
            </a:pPr>
            <a:r>
              <a:rPr lang="x-none" dirty="0" err="1">
                <a:latin typeface="Palatino Linotype" pitchFamily="18" charset="0"/>
              </a:rPr>
              <a:t>Рефрактерни</a:t>
            </a:r>
            <a:r>
              <a:rPr lang="x-none" dirty="0">
                <a:latin typeface="Palatino Linotype" pitchFamily="18" charset="0"/>
              </a:rPr>
              <a:t> случајеви-хируршки, </a:t>
            </a:r>
            <a:r>
              <a:rPr lang="x-none" dirty="0" err="1">
                <a:latin typeface="Palatino Linotype" pitchFamily="18" charset="0"/>
              </a:rPr>
              <a:t>парентерална</a:t>
            </a:r>
            <a:r>
              <a:rPr lang="x-none" dirty="0">
                <a:latin typeface="Palatino Linotype" pitchFamily="18" charset="0"/>
              </a:rPr>
              <a:t> примена </a:t>
            </a:r>
            <a:r>
              <a:rPr lang="x-none" dirty="0" err="1">
                <a:latin typeface="Palatino Linotype" pitchFamily="18" charset="0"/>
              </a:rPr>
              <a:t>октреотида</a:t>
            </a:r>
            <a:endParaRPr lang="x-none" dirty="0">
              <a:latin typeface="Palatino Linotype" pitchFamily="18" charset="0"/>
            </a:endParaRPr>
          </a:p>
          <a:p>
            <a:pPr>
              <a:lnSpc>
                <a:spcPct val="150000"/>
              </a:lnSpc>
              <a:defRPr/>
            </a:pPr>
            <a:endParaRPr lang="x-none" dirty="0">
              <a:latin typeface="Palatino Linotype" pitchFamily="18" charset="0"/>
            </a:endParaRPr>
          </a:p>
          <a:p>
            <a:pPr>
              <a:lnSpc>
                <a:spcPct val="150000"/>
              </a:lnSpc>
              <a:defRPr/>
            </a:pPr>
            <a:r>
              <a:rPr lang="x-none" dirty="0">
                <a:latin typeface="Palatino Linotype" pitchFamily="18" charset="0"/>
              </a:rPr>
              <a:t>3. </a:t>
            </a:r>
            <a:r>
              <a:rPr lang="x-none" dirty="0" err="1">
                <a:latin typeface="Palatino Linotype" pitchFamily="18" charset="0"/>
              </a:rPr>
              <a:t>Постваготомијска</a:t>
            </a:r>
            <a:r>
              <a:rPr lang="x-none" dirty="0">
                <a:latin typeface="Palatino Linotype" pitchFamily="18" charset="0"/>
              </a:rPr>
              <a:t> дијареја-након </a:t>
            </a:r>
            <a:r>
              <a:rPr lang="x-none" dirty="0" err="1">
                <a:latin typeface="Palatino Linotype" pitchFamily="18" charset="0"/>
              </a:rPr>
              <a:t>трункалне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ваготомије</a:t>
            </a:r>
            <a:endParaRPr lang="x-none" dirty="0">
              <a:latin typeface="Palatino Linotype" pitchFamily="18" charset="0"/>
            </a:endParaRPr>
          </a:p>
          <a:p>
            <a:pPr>
              <a:lnSpc>
                <a:spcPct val="150000"/>
              </a:lnSpc>
              <a:defRPr/>
            </a:pPr>
            <a:endParaRPr lang="x-none" dirty="0">
              <a:latin typeface="Palatino Linotype" pitchFamily="18" charset="0"/>
            </a:endParaRPr>
          </a:p>
          <a:p>
            <a:pPr>
              <a:lnSpc>
                <a:spcPct val="150000"/>
              </a:lnSpc>
              <a:defRPr/>
            </a:pPr>
            <a:r>
              <a:rPr lang="x-none" dirty="0">
                <a:latin typeface="Palatino Linotype" pitchFamily="18" charset="0"/>
              </a:rPr>
              <a:t>4. Алкални </a:t>
            </a:r>
            <a:r>
              <a:rPr lang="x-none" dirty="0" err="1">
                <a:latin typeface="Palatino Linotype" pitchFamily="18" charset="0"/>
              </a:rPr>
              <a:t>рефлукс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езофагитис</a:t>
            </a:r>
            <a:endParaRPr lang="x-none" dirty="0">
              <a:latin typeface="Palatino Linotype" pitchFamily="18" charset="0"/>
            </a:endParaRPr>
          </a:p>
          <a:p>
            <a:pPr>
              <a:lnSpc>
                <a:spcPct val="150000"/>
              </a:lnSpc>
              <a:defRPr/>
            </a:pPr>
            <a:endParaRPr lang="x-none" dirty="0">
              <a:latin typeface="Palatino Linotype" pitchFamily="18" charset="0"/>
            </a:endParaRPr>
          </a:p>
          <a:p>
            <a:pPr>
              <a:lnSpc>
                <a:spcPct val="150000"/>
              </a:lnSpc>
              <a:defRPr/>
            </a:pPr>
            <a:r>
              <a:rPr lang="x-none" dirty="0">
                <a:latin typeface="Palatino Linotype" pitchFamily="18" charset="0"/>
              </a:rPr>
              <a:t>5. Хронична </a:t>
            </a:r>
            <a:r>
              <a:rPr lang="x-none" dirty="0" err="1">
                <a:latin typeface="Palatino Linotype" pitchFamily="18" charset="0"/>
              </a:rPr>
              <a:t>гастропареза</a:t>
            </a:r>
            <a:endParaRPr lang="x-none" dirty="0">
              <a:latin typeface="Palatino Linotype" pitchFamily="18" charset="0"/>
            </a:endParaRPr>
          </a:p>
          <a:p>
            <a:pPr>
              <a:lnSpc>
                <a:spcPct val="150000"/>
              </a:lnSpc>
              <a:defRPr/>
            </a:pPr>
            <a:endParaRPr lang="x-none" dirty="0">
              <a:latin typeface="Palatino Linotype" pitchFamily="18" charset="0"/>
            </a:endParaRPr>
          </a:p>
          <a:p>
            <a:pPr>
              <a:lnSpc>
                <a:spcPct val="150000"/>
              </a:lnSpc>
              <a:defRPr/>
            </a:pPr>
            <a:r>
              <a:rPr lang="x-none" dirty="0">
                <a:latin typeface="Palatino Linotype" pitchFamily="18" charset="0"/>
              </a:rPr>
              <a:t>6. </a:t>
            </a:r>
            <a:r>
              <a:rPr lang="x-none" dirty="0" err="1">
                <a:latin typeface="Palatino Linotype" pitchFamily="18" charset="0"/>
              </a:rPr>
              <a:t>Карцином</a:t>
            </a:r>
            <a:r>
              <a:rPr lang="x-none" dirty="0">
                <a:latin typeface="Palatino Linotype" pitchFamily="18" charset="0"/>
              </a:rPr>
              <a:t> желуца</a:t>
            </a:r>
          </a:p>
        </p:txBody>
      </p:sp>
    </p:spTree>
    <p:extLst>
      <p:ext uri="{BB962C8B-B14F-4D97-AF65-F5344CB8AC3E}">
        <p14:creationId xmlns:p14="http://schemas.microsoft.com/office/powerpoint/2010/main" val="2963156143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x-none" sz="3200" b="1" dirty="0">
                <a:latin typeface="Palatino Linotype" pitchFamily="18" charset="0"/>
              </a:rPr>
              <a:t>ХЕЛИКОБАКТЕР ПИЛОРИ ИНФЕКЦИЈА</a:t>
            </a:r>
            <a:br>
              <a:rPr lang="x-none" sz="3200" b="1" dirty="0">
                <a:latin typeface="Palatino Linotype" pitchFamily="18" charset="0"/>
              </a:rPr>
            </a:br>
            <a:r>
              <a:rPr lang="x-none" sz="3200" b="1" dirty="0" err="1">
                <a:latin typeface="Palatino Linotype" pitchFamily="18" charset="0"/>
              </a:rPr>
              <a:t>Infectio</a:t>
            </a:r>
            <a:r>
              <a:rPr lang="x-none" sz="3200" b="1" dirty="0">
                <a:latin typeface="Palatino Linotype" pitchFamily="18" charset="0"/>
              </a:rPr>
              <a:t> </a:t>
            </a:r>
            <a:r>
              <a:rPr lang="x-none" sz="3200" b="1" dirty="0" err="1">
                <a:latin typeface="Palatino Linotype" pitchFamily="18" charset="0"/>
              </a:rPr>
              <a:t>helicobacter</a:t>
            </a:r>
            <a:r>
              <a:rPr lang="x-none" sz="3200" b="1" dirty="0">
                <a:latin typeface="Palatino Linotype" pitchFamily="18" charset="0"/>
              </a:rPr>
              <a:t> </a:t>
            </a:r>
            <a:r>
              <a:rPr lang="x-none" sz="3200" b="1" dirty="0" err="1">
                <a:latin typeface="Palatino Linotype" pitchFamily="18" charset="0"/>
              </a:rPr>
              <a:t>pylori</a:t>
            </a:r>
            <a:br>
              <a:rPr lang="x-none" sz="3200" b="1" dirty="0">
                <a:latin typeface="Palatino Linotype" pitchFamily="18" charset="0"/>
              </a:rPr>
            </a:br>
            <a:endParaRPr lang="x-none" sz="3200" dirty="0">
              <a:latin typeface="Palatino Linotype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x-none" b="1" dirty="0" err="1">
                <a:solidFill>
                  <a:schemeClr val="tx1"/>
                </a:solidFill>
                <a:latin typeface="Palatino Linotype" pitchFamily="18" charset="0"/>
              </a:rPr>
              <a:t>Доц</a:t>
            </a:r>
            <a:r>
              <a:rPr lang="x-none" b="1" dirty="0">
                <a:solidFill>
                  <a:schemeClr val="tx1"/>
                </a:solidFill>
                <a:latin typeface="Palatino Linotype" pitchFamily="18" charset="0"/>
              </a:rPr>
              <a:t>. др Наташа Здравковић</a:t>
            </a:r>
          </a:p>
          <a:p>
            <a:endParaRPr lang="x-none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2700" y="76200"/>
            <a:ext cx="694944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23687478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792088"/>
          </a:xfrm>
          <a:ln>
            <a:miter lim="800000"/>
            <a:headEnd/>
            <a:tailEnd/>
          </a:ln>
          <a:extLst/>
        </p:spPr>
        <p:txBody>
          <a:bodyPr>
            <a:normAutofit/>
          </a:bodyPr>
          <a:lstStyle/>
          <a:p>
            <a:pPr algn="ctr">
              <a:defRPr/>
            </a:pPr>
            <a:r>
              <a:rPr lang="x-none" sz="32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Palatino Linotype" pitchFamily="18" charset="0"/>
              </a:rPr>
              <a:t>Патогеност</a:t>
            </a:r>
            <a:r>
              <a:rPr lang="x-none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Palatino Linotype" pitchFamily="18" charset="0"/>
              </a:rPr>
              <a:t> Х. </a:t>
            </a:r>
            <a:r>
              <a:rPr lang="x-none" sz="32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Palatino Linotype" pitchFamily="18" charset="0"/>
              </a:rPr>
              <a:t>пилори</a:t>
            </a:r>
            <a:endParaRPr lang="en-US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Palatino Linotype" pitchFamily="18" charset="0"/>
            </a:endParaRPr>
          </a:p>
        </p:txBody>
      </p:sp>
      <p:sp>
        <p:nvSpPr>
          <p:cNvPr id="14339" name="Content Placeholder 2"/>
          <p:cNvSpPr>
            <a:spLocks noGrp="1"/>
          </p:cNvSpPr>
          <p:nvPr>
            <p:ph sz="half" idx="1"/>
          </p:nvPr>
        </p:nvSpPr>
        <p:spPr>
          <a:xfrm>
            <a:off x="152400" y="914400"/>
            <a:ext cx="4038600" cy="4722812"/>
          </a:xfrm>
        </p:spPr>
        <p:txBody>
          <a:bodyPr/>
          <a:lstStyle/>
          <a:p>
            <a:pPr marL="533400" indent="-533400" eaLnBrk="1" hangingPunct="1">
              <a:buFont typeface="Wingdings 2" pitchFamily="18" charset="2"/>
              <a:buNone/>
              <a:defRPr/>
            </a:pPr>
            <a:r>
              <a:rPr lang="en-US" sz="2000" b="1" u="sng" dirty="0" err="1">
                <a:solidFill>
                  <a:schemeClr val="bg2">
                    <a:lumMod val="10000"/>
                  </a:schemeClr>
                </a:solidFill>
                <a:latin typeface="Palatino Linotype" pitchFamily="18" charset="0"/>
              </a:rPr>
              <a:t>Бактеријски</a:t>
            </a:r>
            <a:r>
              <a:rPr lang="en-US" sz="2000" b="1" u="sng" dirty="0">
                <a:solidFill>
                  <a:schemeClr val="bg2">
                    <a:lumMod val="10000"/>
                  </a:schemeClr>
                </a:solidFill>
                <a:latin typeface="Palatino Linotype" pitchFamily="18" charset="0"/>
              </a:rPr>
              <a:t> </a:t>
            </a:r>
            <a:r>
              <a:rPr lang="en-US" sz="2000" b="1" u="sng" dirty="0" err="1">
                <a:solidFill>
                  <a:schemeClr val="bg2">
                    <a:lumMod val="10000"/>
                  </a:schemeClr>
                </a:solidFill>
                <a:latin typeface="Palatino Linotype" pitchFamily="18" charset="0"/>
              </a:rPr>
              <a:t>фактори</a:t>
            </a:r>
            <a:endParaRPr lang="en-US" sz="2000" b="1" u="sng" dirty="0">
              <a:solidFill>
                <a:schemeClr val="bg2">
                  <a:lumMod val="10000"/>
                </a:schemeClr>
              </a:solidFill>
              <a:latin typeface="Palatino Linotype" pitchFamily="18" charset="0"/>
            </a:endParaRPr>
          </a:p>
          <a:p>
            <a:pPr marL="533400" indent="-533400" eaLnBrk="1" hangingPunct="1">
              <a:buFont typeface="Wingdings 2" pitchFamily="18" charset="2"/>
              <a:buNone/>
              <a:defRPr/>
            </a:pPr>
            <a:endParaRPr lang="en-US" sz="2000" dirty="0">
              <a:solidFill>
                <a:schemeClr val="bg2">
                  <a:lumMod val="10000"/>
                </a:schemeClr>
              </a:solidFill>
              <a:latin typeface="Palatino Linotype" pitchFamily="18" charset="0"/>
            </a:endParaRPr>
          </a:p>
          <a:p>
            <a:pPr marL="533400" indent="-533400" eaLnBrk="1" hangingPunct="1">
              <a:buFont typeface="Wingdings" pitchFamily="2" charset="2"/>
              <a:buChar char="Ø"/>
              <a:defRPr/>
            </a:pPr>
            <a:r>
              <a:rPr lang="en-US" sz="2000" dirty="0" err="1">
                <a:solidFill>
                  <a:schemeClr val="bg2">
                    <a:lumMod val="10000"/>
                  </a:schemeClr>
                </a:solidFill>
                <a:latin typeface="Palatino Linotype" pitchFamily="18" charset="0"/>
              </a:rPr>
              <a:t>Адхезини</a:t>
            </a:r>
            <a:endParaRPr lang="en-US" sz="2000" dirty="0">
              <a:solidFill>
                <a:schemeClr val="bg2">
                  <a:lumMod val="10000"/>
                </a:schemeClr>
              </a:solidFill>
              <a:latin typeface="Palatino Linotype" pitchFamily="18" charset="0"/>
            </a:endParaRPr>
          </a:p>
          <a:p>
            <a:pPr marL="533400" indent="-533400" eaLnBrk="1" hangingPunct="1">
              <a:buFont typeface="Wingdings" pitchFamily="2" charset="2"/>
              <a:buChar char="Ø"/>
              <a:defRPr/>
            </a:pPr>
            <a:r>
              <a:rPr lang="en-US" sz="2000" dirty="0" err="1">
                <a:solidFill>
                  <a:schemeClr val="bg2">
                    <a:lumMod val="10000"/>
                  </a:schemeClr>
                </a:solidFill>
                <a:latin typeface="Palatino Linotype" pitchFamily="18" charset="0"/>
              </a:rPr>
              <a:t>Хемотаксични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Palatino Linotype" pitchFamily="18" charset="0"/>
              </a:rPr>
              <a:t> </a:t>
            </a:r>
            <a:r>
              <a:rPr lang="en-US" sz="2000" dirty="0" err="1">
                <a:solidFill>
                  <a:schemeClr val="bg2">
                    <a:lumMod val="10000"/>
                  </a:schemeClr>
                </a:solidFill>
                <a:latin typeface="Palatino Linotype" pitchFamily="18" charset="0"/>
              </a:rPr>
              <a:t>фактори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Palatino Linotype" pitchFamily="18" charset="0"/>
              </a:rPr>
              <a:t> – </a:t>
            </a:r>
            <a:r>
              <a:rPr lang="x-none" sz="2000" dirty="0">
                <a:solidFill>
                  <a:schemeClr val="bg2">
                    <a:lumMod val="10000"/>
                  </a:schemeClr>
                </a:solidFill>
                <a:latin typeface="Palatino Linotype" pitchFamily="18" charset="0"/>
              </a:rPr>
              <a:t>TNF, IL</a:t>
            </a:r>
            <a:endParaRPr lang="en-US" sz="2000" dirty="0">
              <a:solidFill>
                <a:schemeClr val="bg2">
                  <a:lumMod val="10000"/>
                </a:schemeClr>
              </a:solidFill>
              <a:latin typeface="Palatino Linotype" pitchFamily="18" charset="0"/>
            </a:endParaRPr>
          </a:p>
          <a:p>
            <a:pPr marL="533400" indent="-533400" eaLnBrk="1" hangingPunct="1">
              <a:buFont typeface="Wingdings" pitchFamily="2" charset="2"/>
              <a:buChar char="Ø"/>
              <a:defRPr/>
            </a:pPr>
            <a:r>
              <a:rPr lang="en-US" sz="2000" dirty="0" err="1">
                <a:solidFill>
                  <a:schemeClr val="bg2">
                    <a:lumMod val="10000"/>
                  </a:schemeClr>
                </a:solidFill>
                <a:latin typeface="Palatino Linotype" pitchFamily="18" charset="0"/>
              </a:rPr>
              <a:t>Ензими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Palatino Linotype" pitchFamily="18" charset="0"/>
              </a:rPr>
              <a:t> (</a:t>
            </a:r>
            <a:r>
              <a:rPr lang="en-US" sz="2000" dirty="0" err="1">
                <a:solidFill>
                  <a:schemeClr val="bg2">
                    <a:lumMod val="10000"/>
                  </a:schemeClr>
                </a:solidFill>
                <a:latin typeface="Palatino Linotype" pitchFamily="18" charset="0"/>
              </a:rPr>
              <a:t>уреаза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Palatino Linotype" pitchFamily="18" charset="0"/>
              </a:rPr>
              <a:t>, </a:t>
            </a:r>
            <a:r>
              <a:rPr lang="en-US" sz="2000" dirty="0" err="1">
                <a:solidFill>
                  <a:schemeClr val="bg2">
                    <a:lumMod val="10000"/>
                  </a:schemeClr>
                </a:solidFill>
                <a:latin typeface="Palatino Linotype" pitchFamily="18" charset="0"/>
              </a:rPr>
              <a:t>фосфолипаза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Palatino Linotype" pitchFamily="18" charset="0"/>
              </a:rPr>
              <a:t>, </a:t>
            </a:r>
            <a:r>
              <a:rPr lang="en-US" sz="2000" dirty="0" err="1">
                <a:solidFill>
                  <a:schemeClr val="bg2">
                    <a:lumMod val="10000"/>
                  </a:schemeClr>
                </a:solidFill>
                <a:latin typeface="Palatino Linotype" pitchFamily="18" charset="0"/>
              </a:rPr>
              <a:t>каталаза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Palatino Linotype" pitchFamily="18" charset="0"/>
              </a:rPr>
              <a:t>)</a:t>
            </a:r>
          </a:p>
          <a:p>
            <a:pPr marL="533400" indent="-533400" eaLnBrk="1" hangingPunct="1">
              <a:buFont typeface="Wingdings" pitchFamily="2" charset="2"/>
              <a:buChar char="Ø"/>
              <a:defRPr/>
            </a:pPr>
            <a:r>
              <a:rPr lang="x-none" sz="2000" dirty="0" err="1">
                <a:solidFill>
                  <a:schemeClr val="bg2">
                    <a:lumMod val="10000"/>
                  </a:schemeClr>
                </a:solidFill>
                <a:latin typeface="Palatino Linotype" pitchFamily="18" charset="0"/>
              </a:rPr>
              <a:t>Cag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Palatino Linotype" pitchFamily="18" charset="0"/>
              </a:rPr>
              <a:t> А - </a:t>
            </a:r>
            <a:r>
              <a:rPr lang="en-US" sz="2000" dirty="0" err="1">
                <a:solidFill>
                  <a:schemeClr val="bg2">
                    <a:lumMod val="10000"/>
                  </a:schemeClr>
                </a:solidFill>
                <a:latin typeface="Palatino Linotype" pitchFamily="18" charset="0"/>
              </a:rPr>
              <a:t>цитотоксин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Palatino Linotype" pitchFamily="18" charset="0"/>
              </a:rPr>
              <a:t> </a:t>
            </a:r>
            <a:r>
              <a:rPr lang="en-US" sz="2000" dirty="0" err="1">
                <a:solidFill>
                  <a:schemeClr val="bg2">
                    <a:lumMod val="10000"/>
                  </a:schemeClr>
                </a:solidFill>
                <a:latin typeface="Palatino Linotype" pitchFamily="18" charset="0"/>
              </a:rPr>
              <a:t>адхезивни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Palatino Linotype" pitchFamily="18" charset="0"/>
              </a:rPr>
              <a:t> </a:t>
            </a:r>
            <a:r>
              <a:rPr lang="en-US" sz="2000" dirty="0" err="1">
                <a:solidFill>
                  <a:schemeClr val="bg2">
                    <a:lumMod val="10000"/>
                  </a:schemeClr>
                </a:solidFill>
                <a:latin typeface="Palatino Linotype" pitchFamily="18" charset="0"/>
              </a:rPr>
              <a:t>Аг</a:t>
            </a:r>
            <a:endParaRPr lang="en-US" sz="2000" dirty="0">
              <a:solidFill>
                <a:schemeClr val="bg2">
                  <a:lumMod val="10000"/>
                </a:schemeClr>
              </a:solidFill>
              <a:latin typeface="Palatino Linotype" pitchFamily="18" charset="0"/>
            </a:endParaRPr>
          </a:p>
          <a:p>
            <a:pPr marL="533400" indent="-533400" eaLnBrk="1" hangingPunct="1">
              <a:buFont typeface="Wingdings" pitchFamily="2" charset="2"/>
              <a:buChar char="Ø"/>
              <a:defRPr/>
            </a:pPr>
            <a:r>
              <a:rPr lang="x-none" sz="2000" dirty="0" err="1">
                <a:solidFill>
                  <a:schemeClr val="bg2">
                    <a:lumMod val="10000"/>
                  </a:schemeClr>
                </a:solidFill>
                <a:latin typeface="Palatino Linotype" pitchFamily="18" charset="0"/>
              </a:rPr>
              <a:t>Vac</a:t>
            </a:r>
            <a:r>
              <a:rPr lang="x-none" sz="2000" dirty="0">
                <a:solidFill>
                  <a:schemeClr val="bg2">
                    <a:lumMod val="10000"/>
                  </a:schemeClr>
                </a:solidFill>
                <a:latin typeface="Palatino Linotype" pitchFamily="18" charset="0"/>
              </a:rPr>
              <a:t> 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Palatino Linotype" pitchFamily="18" charset="0"/>
              </a:rPr>
              <a:t>А - </a:t>
            </a:r>
            <a:r>
              <a:rPr lang="en-US" sz="2000" dirty="0" err="1">
                <a:solidFill>
                  <a:schemeClr val="bg2">
                    <a:lumMod val="10000"/>
                  </a:schemeClr>
                </a:solidFill>
                <a:latin typeface="Palatino Linotype" pitchFamily="18" charset="0"/>
              </a:rPr>
              <a:t>вакуолизирајући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Palatino Linotype" pitchFamily="18" charset="0"/>
              </a:rPr>
              <a:t> </a:t>
            </a:r>
            <a:r>
              <a:rPr lang="en-US" sz="2000" dirty="0" err="1">
                <a:solidFill>
                  <a:schemeClr val="bg2">
                    <a:lumMod val="10000"/>
                  </a:schemeClr>
                </a:solidFill>
                <a:latin typeface="Palatino Linotype" pitchFamily="18" charset="0"/>
              </a:rPr>
              <a:t>цитотоксин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Palatino Linotype" pitchFamily="18" charset="0"/>
              </a:rPr>
              <a:t> </a:t>
            </a:r>
          </a:p>
          <a:p>
            <a:pPr marL="533400" indent="-533400" eaLnBrk="1" hangingPunct="1">
              <a:defRPr/>
            </a:pPr>
            <a:endParaRPr lang="en-US" sz="2000" dirty="0">
              <a:solidFill>
                <a:srgbClr val="FFFF00"/>
              </a:solidFill>
            </a:endParaRPr>
          </a:p>
        </p:txBody>
      </p:sp>
      <p:sp>
        <p:nvSpPr>
          <p:cNvPr id="14340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914400"/>
            <a:ext cx="4038600" cy="465455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  <a:defRPr/>
            </a:pPr>
            <a:r>
              <a:rPr lang="ru-RU" sz="2000" b="1" u="sng" dirty="0">
                <a:solidFill>
                  <a:schemeClr val="bg2">
                    <a:lumMod val="10000"/>
                  </a:schemeClr>
                </a:solidFill>
                <a:latin typeface="Palatino Linotype" pitchFamily="18" charset="0"/>
              </a:rPr>
              <a:t>Фактори домаћина</a:t>
            </a:r>
            <a:endParaRPr lang="en-US" sz="2000" b="1" u="sng" dirty="0">
              <a:solidFill>
                <a:schemeClr val="bg2">
                  <a:lumMod val="10000"/>
                </a:schemeClr>
              </a:solidFill>
              <a:latin typeface="Palatino Linotype" pitchFamily="18" charset="0"/>
            </a:endParaRPr>
          </a:p>
          <a:p>
            <a:pPr eaLnBrk="1" hangingPunct="1">
              <a:buFont typeface="Wingdings 2" pitchFamily="18" charset="2"/>
              <a:buNone/>
              <a:defRPr/>
            </a:pPr>
            <a:endParaRPr lang="ru-RU" sz="2000" dirty="0">
              <a:solidFill>
                <a:schemeClr val="bg2">
                  <a:lumMod val="10000"/>
                </a:schemeClr>
              </a:solidFill>
              <a:latin typeface="Palatino Linotype" pitchFamily="18" charset="0"/>
            </a:endParaRP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Palatino Linotype" pitchFamily="18" charset="0"/>
              </a:rPr>
              <a:t>Трајање</a:t>
            </a: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Palatino Linotype" pitchFamily="18" charset="0"/>
              </a:rPr>
              <a:t>Локација</a:t>
            </a: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Palatino Linotype" pitchFamily="18" charset="0"/>
              </a:rPr>
              <a:t>Упални одговор (акутна фаза – неутрофили; хронична фаза – </a:t>
            </a:r>
            <a:r>
              <a:rPr lang="x-none" sz="2000" dirty="0">
                <a:solidFill>
                  <a:schemeClr val="bg2">
                    <a:lumMod val="10000"/>
                  </a:schemeClr>
                </a:solidFill>
                <a:latin typeface="Palatino Linotype" pitchFamily="18" charset="0"/>
              </a:rPr>
              <a:t>L</a:t>
            </a: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Palatino Linotype" pitchFamily="18" charset="0"/>
              </a:rPr>
              <a:t>y и плазмоцити </a:t>
            </a:r>
            <a:r>
              <a:rPr lang="en-US" sz="2000" dirty="0" err="1">
                <a:solidFill>
                  <a:schemeClr val="bg2">
                    <a:lumMod val="10000"/>
                  </a:schemeClr>
                </a:solidFill>
                <a:latin typeface="Palatino Linotype" pitchFamily="18" charset="0"/>
              </a:rPr>
              <a:t>Ig</a:t>
            </a: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Palatino Linotype" pitchFamily="18" charset="0"/>
              </a:rPr>
              <a:t>А и </a:t>
            </a:r>
            <a:r>
              <a:rPr lang="en-US" sz="2000" dirty="0" err="1">
                <a:solidFill>
                  <a:schemeClr val="bg2">
                    <a:lumMod val="10000"/>
                  </a:schemeClr>
                </a:solidFill>
                <a:latin typeface="Palatino Linotype" pitchFamily="18" charset="0"/>
              </a:rPr>
              <a:t>Ig</a:t>
            </a:r>
            <a:r>
              <a:rPr lang="x-none" sz="2000" dirty="0">
                <a:solidFill>
                  <a:schemeClr val="bg2">
                    <a:lumMod val="10000"/>
                  </a:schemeClr>
                </a:solidFill>
                <a:latin typeface="Palatino Linotype" pitchFamily="18" charset="0"/>
              </a:rPr>
              <a:t>G</a:t>
            </a: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Palatino Linotype" pitchFamily="18" charset="0"/>
              </a:rPr>
              <a:t>)</a:t>
            </a: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Palatino Linotype" pitchFamily="18" charset="0"/>
              </a:rPr>
              <a:t>Генетски фактори</a:t>
            </a:r>
          </a:p>
          <a:p>
            <a:pPr eaLnBrk="1" hangingPunct="1">
              <a:defRPr/>
            </a:pPr>
            <a:endParaRPr lang="ru-RU" dirty="0">
              <a:solidFill>
                <a:srgbClr val="FFFF00"/>
              </a:solidFill>
              <a:latin typeface="Palatino Linotype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0" y="4724400"/>
            <a:ext cx="9144000" cy="2566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70000"/>
              </a:lnSpc>
              <a:buFont typeface="Wingdings" pitchFamily="2" charset="2"/>
              <a:buChar char="Ø"/>
            </a:pPr>
            <a:r>
              <a:rPr lang="ru-RU" sz="1400" dirty="0">
                <a:latin typeface="Palatino Linotype" pitchFamily="18" charset="0"/>
              </a:rPr>
              <a:t>Са епидемиолошког становишта Х. пилори инфекција има размере пандемије, колонизира око 60% светске популације, доводећи до различитих клиничких последица</a:t>
            </a:r>
            <a:endParaRPr lang="en-US" sz="1400" dirty="0">
              <a:latin typeface="Palatino Linotype" pitchFamily="18" charset="0"/>
            </a:endParaRPr>
          </a:p>
          <a:p>
            <a:pPr algn="just">
              <a:lnSpc>
                <a:spcPct val="170000"/>
              </a:lnSpc>
              <a:buFont typeface="Wingdings" pitchFamily="2" charset="2"/>
              <a:buChar char="Ø"/>
            </a:pPr>
            <a:r>
              <a:rPr lang="x-none" sz="1400" dirty="0">
                <a:latin typeface="Palatino Linotype" pitchFamily="18" charset="0"/>
              </a:rPr>
              <a:t> </a:t>
            </a:r>
            <a:r>
              <a:rPr lang="en-US" sz="1400" dirty="0">
                <a:latin typeface="Palatino Linotype" pitchFamily="18" charset="0"/>
              </a:rPr>
              <a:t>Х. </a:t>
            </a:r>
            <a:r>
              <a:rPr lang="en-US" sz="1400" dirty="0" err="1">
                <a:latin typeface="Palatino Linotype" pitchFamily="18" charset="0"/>
              </a:rPr>
              <a:t>пилори</a:t>
            </a:r>
            <a:r>
              <a:rPr lang="en-US" sz="1400" dirty="0">
                <a:latin typeface="Palatino Linotype" pitchFamily="18" charset="0"/>
              </a:rPr>
              <a:t> </a:t>
            </a:r>
            <a:r>
              <a:rPr lang="en-US" sz="1400" dirty="0" err="1">
                <a:latin typeface="Palatino Linotype" pitchFamily="18" charset="0"/>
              </a:rPr>
              <a:t>је</a:t>
            </a:r>
            <a:r>
              <a:rPr lang="en-US" sz="1400" dirty="0">
                <a:latin typeface="Palatino Linotype" pitchFamily="18" charset="0"/>
              </a:rPr>
              <a:t> </a:t>
            </a:r>
            <a:r>
              <a:rPr lang="en-US" sz="1400" dirty="0" err="1">
                <a:latin typeface="Palatino Linotype" pitchFamily="18" charset="0"/>
              </a:rPr>
              <a:t>један</a:t>
            </a:r>
            <a:r>
              <a:rPr lang="en-US" sz="1400" dirty="0">
                <a:latin typeface="Palatino Linotype" pitchFamily="18" charset="0"/>
              </a:rPr>
              <a:t> </a:t>
            </a:r>
            <a:r>
              <a:rPr lang="en-US" sz="1400" dirty="0" err="1">
                <a:latin typeface="Palatino Linotype" pitchFamily="18" charset="0"/>
              </a:rPr>
              <a:t>од</a:t>
            </a:r>
            <a:r>
              <a:rPr lang="en-US" sz="1400" dirty="0">
                <a:latin typeface="Palatino Linotype" pitchFamily="18" charset="0"/>
              </a:rPr>
              <a:t> </a:t>
            </a:r>
            <a:r>
              <a:rPr lang="en-US" sz="1400" dirty="0" err="1">
                <a:latin typeface="Palatino Linotype" pitchFamily="18" charset="0"/>
              </a:rPr>
              <a:t>најмање</a:t>
            </a:r>
            <a:r>
              <a:rPr lang="en-US" sz="1400" dirty="0">
                <a:latin typeface="Palatino Linotype" pitchFamily="18" charset="0"/>
              </a:rPr>
              <a:t> 28 </a:t>
            </a:r>
            <a:r>
              <a:rPr lang="en-US" sz="1400" dirty="0" err="1">
                <a:latin typeface="Palatino Linotype" pitchFamily="18" charset="0"/>
              </a:rPr>
              <a:t>познатих</a:t>
            </a:r>
            <a:r>
              <a:rPr lang="en-US" sz="1400" dirty="0">
                <a:latin typeface="Palatino Linotype" pitchFamily="18" charset="0"/>
              </a:rPr>
              <a:t> </a:t>
            </a:r>
            <a:r>
              <a:rPr lang="en-US" sz="1400" dirty="0" err="1">
                <a:latin typeface="Palatino Linotype" pitchFamily="18" charset="0"/>
              </a:rPr>
              <a:t>чланова</a:t>
            </a:r>
            <a:r>
              <a:rPr lang="en-US" sz="1400" dirty="0">
                <a:latin typeface="Palatino Linotype" pitchFamily="18" charset="0"/>
              </a:rPr>
              <a:t> </a:t>
            </a:r>
            <a:r>
              <a:rPr lang="en-US" sz="1400" dirty="0" err="1">
                <a:latin typeface="Palatino Linotype" pitchFamily="18" charset="0"/>
              </a:rPr>
              <a:t>породице</a:t>
            </a:r>
            <a:r>
              <a:rPr lang="en-US" sz="1400" dirty="0">
                <a:latin typeface="Palatino Linotype" pitchFamily="18" charset="0"/>
              </a:rPr>
              <a:t> </a:t>
            </a:r>
            <a:r>
              <a:rPr lang="en-US" sz="1400" dirty="0" err="1">
                <a:latin typeface="Palatino Linotype" pitchFamily="18" charset="0"/>
              </a:rPr>
              <a:t>Хеликобактер</a:t>
            </a:r>
            <a:r>
              <a:rPr lang="en-US" sz="1400" dirty="0">
                <a:latin typeface="Palatino Linotype" pitchFamily="18" charset="0"/>
              </a:rPr>
              <a:t>-а </a:t>
            </a:r>
            <a:r>
              <a:rPr lang="en-US" sz="1400" dirty="0" err="1">
                <a:latin typeface="Palatino Linotype" pitchFamily="18" charset="0"/>
              </a:rPr>
              <a:t>који</a:t>
            </a:r>
            <a:r>
              <a:rPr lang="en-US" sz="1400" dirty="0">
                <a:latin typeface="Palatino Linotype" pitchFamily="18" charset="0"/>
              </a:rPr>
              <a:t> </a:t>
            </a:r>
            <a:r>
              <a:rPr lang="en-US" sz="1400" dirty="0" err="1">
                <a:latin typeface="Palatino Linotype" pitchFamily="18" charset="0"/>
              </a:rPr>
              <a:t>је</a:t>
            </a:r>
            <a:r>
              <a:rPr lang="en-US" sz="1400" dirty="0">
                <a:latin typeface="Palatino Linotype" pitchFamily="18" charset="0"/>
              </a:rPr>
              <a:t> </a:t>
            </a:r>
            <a:r>
              <a:rPr lang="en-US" sz="1400" dirty="0" err="1">
                <a:latin typeface="Palatino Linotype" pitchFamily="18" charset="0"/>
              </a:rPr>
              <a:t>адаптиран</a:t>
            </a:r>
            <a:r>
              <a:rPr lang="en-US" sz="1400" dirty="0">
                <a:latin typeface="Palatino Linotype" pitchFamily="18" charset="0"/>
              </a:rPr>
              <a:t> </a:t>
            </a:r>
            <a:r>
              <a:rPr lang="en-US" sz="1400" dirty="0" err="1">
                <a:latin typeface="Palatino Linotype" pitchFamily="18" charset="0"/>
              </a:rPr>
              <a:t>на</a:t>
            </a:r>
            <a:r>
              <a:rPr lang="en-US" sz="1400" dirty="0">
                <a:latin typeface="Palatino Linotype" pitchFamily="18" charset="0"/>
              </a:rPr>
              <a:t> </a:t>
            </a:r>
            <a:r>
              <a:rPr lang="en-US" sz="1400" dirty="0" err="1">
                <a:latin typeface="Palatino Linotype" pitchFamily="18" charset="0"/>
              </a:rPr>
              <a:t>људски</a:t>
            </a:r>
            <a:r>
              <a:rPr lang="en-US" sz="1400" dirty="0">
                <a:latin typeface="Palatino Linotype" pitchFamily="18" charset="0"/>
              </a:rPr>
              <a:t> </a:t>
            </a:r>
            <a:r>
              <a:rPr lang="en-US" sz="1400" dirty="0" err="1">
                <a:latin typeface="Palatino Linotype" pitchFamily="18" charset="0"/>
              </a:rPr>
              <a:t>желудац</a:t>
            </a:r>
            <a:r>
              <a:rPr lang="en-US" sz="1400" dirty="0">
                <a:latin typeface="Palatino Linotype" pitchFamily="18" charset="0"/>
              </a:rPr>
              <a:t> </a:t>
            </a:r>
            <a:endParaRPr lang="x-none" sz="1400" dirty="0">
              <a:latin typeface="Palatino Linotype" pitchFamily="18" charset="0"/>
            </a:endParaRPr>
          </a:p>
          <a:p>
            <a:pPr algn="just">
              <a:lnSpc>
                <a:spcPct val="170000"/>
              </a:lnSpc>
              <a:buFont typeface="Wingdings" pitchFamily="2" charset="2"/>
              <a:buChar char="Ø"/>
            </a:pPr>
            <a:r>
              <a:rPr lang="x-none" sz="1400" dirty="0">
                <a:latin typeface="Palatino Linotype" pitchFamily="18" charset="0"/>
              </a:rPr>
              <a:t> </a:t>
            </a:r>
            <a:r>
              <a:rPr lang="en-US" sz="1400" dirty="0" err="1">
                <a:latin typeface="Palatino Linotype" pitchFamily="18" charset="0"/>
              </a:rPr>
              <a:t>Бактерија</a:t>
            </a:r>
            <a:r>
              <a:rPr lang="en-US" sz="1400" dirty="0">
                <a:latin typeface="Palatino Linotype" pitchFamily="18" charset="0"/>
              </a:rPr>
              <a:t> </a:t>
            </a:r>
            <a:r>
              <a:rPr lang="en-US" sz="1400" dirty="0" err="1">
                <a:latin typeface="Palatino Linotype" pitchFamily="18" charset="0"/>
              </a:rPr>
              <a:t>је</a:t>
            </a:r>
            <a:r>
              <a:rPr lang="en-US" sz="1400" dirty="0">
                <a:latin typeface="Palatino Linotype" pitchFamily="18" charset="0"/>
              </a:rPr>
              <a:t> </a:t>
            </a:r>
            <a:r>
              <a:rPr lang="en-US" sz="1400" dirty="0" err="1">
                <a:latin typeface="Palatino Linotype" pitchFamily="18" charset="0"/>
              </a:rPr>
              <a:t>грам</a:t>
            </a:r>
            <a:r>
              <a:rPr lang="en-US" sz="1400" dirty="0">
                <a:latin typeface="Palatino Linotype" pitchFamily="18" charset="0"/>
              </a:rPr>
              <a:t> </a:t>
            </a:r>
            <a:r>
              <a:rPr lang="en-US" sz="1400" dirty="0" err="1">
                <a:latin typeface="Palatino Linotype" pitchFamily="18" charset="0"/>
              </a:rPr>
              <a:t>негативна</a:t>
            </a:r>
            <a:r>
              <a:rPr lang="en-US" sz="1400" dirty="0">
                <a:latin typeface="Palatino Linotype" pitchFamily="18" charset="0"/>
              </a:rPr>
              <a:t>, </a:t>
            </a:r>
            <a:r>
              <a:rPr lang="en-US" sz="1400" dirty="0" err="1">
                <a:latin typeface="Palatino Linotype" pitchFamily="18" charset="0"/>
              </a:rPr>
              <a:t>спиралног</a:t>
            </a:r>
            <a:r>
              <a:rPr lang="en-US" sz="1400" dirty="0">
                <a:latin typeface="Palatino Linotype" pitchFamily="18" charset="0"/>
              </a:rPr>
              <a:t> </a:t>
            </a:r>
            <a:r>
              <a:rPr lang="en-US" sz="1400" dirty="0" err="1">
                <a:latin typeface="Palatino Linotype" pitchFamily="18" charset="0"/>
              </a:rPr>
              <a:t>облика</a:t>
            </a:r>
            <a:r>
              <a:rPr lang="en-US" sz="1400" dirty="0">
                <a:latin typeface="Palatino Linotype" pitchFamily="18" charset="0"/>
              </a:rPr>
              <a:t>, </a:t>
            </a:r>
            <a:r>
              <a:rPr lang="en-US" sz="1400" dirty="0" err="1">
                <a:latin typeface="Palatino Linotype" pitchFamily="18" charset="0"/>
              </a:rPr>
              <a:t>дужине</a:t>
            </a:r>
            <a:r>
              <a:rPr lang="en-US" sz="1400" dirty="0">
                <a:latin typeface="Palatino Linotype" pitchFamily="18" charset="0"/>
              </a:rPr>
              <a:t> </a:t>
            </a:r>
            <a:r>
              <a:rPr lang="en-US" sz="1400" dirty="0" err="1">
                <a:latin typeface="Palatino Linotype" pitchFamily="18" charset="0"/>
              </a:rPr>
              <a:t>око</a:t>
            </a:r>
            <a:r>
              <a:rPr lang="en-US" sz="1400" dirty="0">
                <a:latin typeface="Palatino Linotype" pitchFamily="18" charset="0"/>
              </a:rPr>
              <a:t> 3, </a:t>
            </a:r>
            <a:r>
              <a:rPr lang="en-US" sz="1400" dirty="0" err="1">
                <a:latin typeface="Palatino Linotype" pitchFamily="18" charset="0"/>
              </a:rPr>
              <a:t>ширине</a:t>
            </a:r>
            <a:r>
              <a:rPr lang="en-US" sz="1400" dirty="0">
                <a:latin typeface="Palatino Linotype" pitchFamily="18" charset="0"/>
              </a:rPr>
              <a:t> </a:t>
            </a:r>
            <a:r>
              <a:rPr lang="en-US" sz="1400" dirty="0" err="1">
                <a:latin typeface="Palatino Linotype" pitchFamily="18" charset="0"/>
              </a:rPr>
              <a:t>око</a:t>
            </a:r>
            <a:r>
              <a:rPr lang="en-US" sz="1400" dirty="0">
                <a:latin typeface="Palatino Linotype" pitchFamily="18" charset="0"/>
              </a:rPr>
              <a:t> 0</a:t>
            </a:r>
            <a:r>
              <a:rPr lang="x-none" sz="1400" dirty="0">
                <a:latin typeface="Palatino Linotype" pitchFamily="18" charset="0"/>
              </a:rPr>
              <a:t>,</a:t>
            </a:r>
            <a:r>
              <a:rPr lang="en-US" sz="1400" dirty="0">
                <a:latin typeface="Palatino Linotype" pitchFamily="18" charset="0"/>
              </a:rPr>
              <a:t>5 </a:t>
            </a:r>
            <a:r>
              <a:rPr lang="en-US" sz="1400" dirty="0" err="1">
                <a:latin typeface="Palatino Linotype" pitchFamily="18" charset="0"/>
              </a:rPr>
              <a:t>микрона</a:t>
            </a:r>
            <a:r>
              <a:rPr lang="en-US" sz="1400" dirty="0">
                <a:latin typeface="Palatino Linotype" pitchFamily="18" charset="0"/>
              </a:rPr>
              <a:t>, </a:t>
            </a:r>
            <a:r>
              <a:rPr lang="en-US" sz="1400" dirty="0" err="1">
                <a:latin typeface="Palatino Linotype" pitchFamily="18" charset="0"/>
              </a:rPr>
              <a:t>са</a:t>
            </a:r>
            <a:r>
              <a:rPr lang="en-US" sz="1400" dirty="0">
                <a:latin typeface="Palatino Linotype" pitchFamily="18" charset="0"/>
              </a:rPr>
              <a:t> 4-6 </a:t>
            </a:r>
            <a:r>
              <a:rPr lang="en-US" sz="1400" dirty="0" err="1">
                <a:latin typeface="Palatino Linotype" pitchFamily="18" charset="0"/>
              </a:rPr>
              <a:t>флагела</a:t>
            </a:r>
            <a:r>
              <a:rPr lang="en-US" sz="1400" dirty="0">
                <a:latin typeface="Palatino Linotype" pitchFamily="18" charset="0"/>
              </a:rPr>
              <a:t> </a:t>
            </a:r>
            <a:r>
              <a:rPr lang="en-US" sz="1400" dirty="0" err="1">
                <a:latin typeface="Palatino Linotype" pitchFamily="18" charset="0"/>
              </a:rPr>
              <a:t>које</a:t>
            </a:r>
            <a:r>
              <a:rPr lang="en-US" sz="1400" dirty="0">
                <a:latin typeface="Palatino Linotype" pitchFamily="18" charset="0"/>
              </a:rPr>
              <a:t> </a:t>
            </a:r>
            <a:r>
              <a:rPr lang="en-US" sz="1400" dirty="0" err="1">
                <a:latin typeface="Palatino Linotype" pitchFamily="18" charset="0"/>
              </a:rPr>
              <a:t>иду</a:t>
            </a:r>
            <a:r>
              <a:rPr lang="en-US" sz="1400" dirty="0">
                <a:latin typeface="Palatino Linotype" pitchFamily="18" charset="0"/>
              </a:rPr>
              <a:t> </a:t>
            </a:r>
            <a:r>
              <a:rPr lang="en-US" sz="1400" dirty="0" err="1">
                <a:latin typeface="Palatino Linotype" pitchFamily="18" charset="0"/>
              </a:rPr>
              <a:t>од</a:t>
            </a:r>
            <a:r>
              <a:rPr lang="en-US" sz="1400" dirty="0">
                <a:latin typeface="Palatino Linotype" pitchFamily="18" charset="0"/>
              </a:rPr>
              <a:t> </a:t>
            </a:r>
            <a:r>
              <a:rPr lang="en-US" sz="1400" dirty="0" err="1">
                <a:latin typeface="Palatino Linotype" pitchFamily="18" charset="0"/>
              </a:rPr>
              <a:t>једног</a:t>
            </a:r>
            <a:r>
              <a:rPr lang="en-US" sz="1400" dirty="0">
                <a:latin typeface="Palatino Linotype" pitchFamily="18" charset="0"/>
              </a:rPr>
              <a:t> </a:t>
            </a:r>
            <a:r>
              <a:rPr lang="en-US" sz="1400" dirty="0" err="1">
                <a:latin typeface="Palatino Linotype" pitchFamily="18" charset="0"/>
              </a:rPr>
              <a:t>пола</a:t>
            </a:r>
            <a:r>
              <a:rPr lang="en-US" sz="1400" dirty="0">
                <a:latin typeface="Palatino Linotype" pitchFamily="18" charset="0"/>
              </a:rPr>
              <a:t> </a:t>
            </a:r>
            <a:r>
              <a:rPr lang="en-US" sz="1400" dirty="0" err="1">
                <a:latin typeface="Palatino Linotype" pitchFamily="18" charset="0"/>
              </a:rPr>
              <a:t>микроорганизма</a:t>
            </a:r>
            <a:endParaRPr lang="en-US" sz="1400" dirty="0">
              <a:latin typeface="Palatino Linotype" pitchFamily="18" charset="0"/>
            </a:endParaRPr>
          </a:p>
          <a:p>
            <a:pPr algn="just">
              <a:lnSpc>
                <a:spcPct val="170000"/>
              </a:lnSpc>
              <a:buFont typeface="Wingdings" pitchFamily="2" charset="2"/>
              <a:buChar char="Ø"/>
            </a:pPr>
            <a:endParaRPr lang="ru-RU" sz="12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5043718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42144" y="102493"/>
            <a:ext cx="8077200" cy="719733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x-none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Palatino Linotype" pitchFamily="18" charset="0"/>
                <a:ea typeface="+mj-ea"/>
                <a:cs typeface="+mj-cs"/>
              </a:rPr>
              <a:t>Спектар болести индукованих Х. </a:t>
            </a:r>
            <a:r>
              <a:rPr lang="x-none" sz="28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Palatino Linotype" pitchFamily="18" charset="0"/>
                <a:ea typeface="+mj-ea"/>
                <a:cs typeface="+mj-cs"/>
              </a:rPr>
              <a:t>пилори</a:t>
            </a:r>
            <a:endParaRPr lang="sl-SI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Palatino Linotype" pitchFamily="18" charset="0"/>
              <a:ea typeface="+mj-ea"/>
              <a:cs typeface="+mj-cs"/>
            </a:endParaRPr>
          </a:p>
        </p:txBody>
      </p:sp>
      <p:pic>
        <p:nvPicPr>
          <p:cNvPr id="32771" name="Picture 4" descr="Hp disease profil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628775"/>
            <a:ext cx="8424862" cy="4945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54379922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"/>
            <a:ext cx="8229600" cy="495300"/>
          </a:xfrm>
          <a:ln>
            <a:miter lim="800000"/>
            <a:headEnd/>
            <a:tailEnd/>
          </a:ln>
          <a:extLst/>
        </p:spPr>
        <p:txBody>
          <a:bodyPr>
            <a:normAutofit fontScale="90000"/>
          </a:bodyPr>
          <a:lstStyle/>
          <a:p>
            <a:pPr>
              <a:defRPr/>
            </a:pPr>
            <a:br>
              <a:rPr lang="x-none" sz="2800" i="1" dirty="0">
                <a:latin typeface="+mn-lt"/>
              </a:rPr>
            </a:br>
            <a:br>
              <a:rPr lang="x-none" sz="2800" i="1" dirty="0">
                <a:latin typeface="+mn-lt"/>
              </a:rPr>
            </a:br>
            <a:r>
              <a:rPr lang="en-US" sz="2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Palatino Linotype" pitchFamily="18" charset="0"/>
              </a:rPr>
              <a:t>ДИЈАГНОЗА  </a:t>
            </a:r>
            <a:br>
              <a:rPr lang="en-US" sz="2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Palatino Linotype" pitchFamily="18" charset="0"/>
              </a:rPr>
            </a:br>
            <a:r>
              <a:rPr lang="x-none" sz="2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Palatino Linotype" pitchFamily="18" charset="0"/>
              </a:rPr>
              <a:t>ХЕЛИКОБАКТЕР ПИЛОРИ ИНФЕКЦИЈЕ</a:t>
            </a:r>
            <a:endParaRPr lang="en-US" sz="2200" dirty="0">
              <a:latin typeface="Palatino Linotype" pitchFamily="18" charset="0"/>
            </a:endParaRPr>
          </a:p>
        </p:txBody>
      </p:sp>
      <p:sp>
        <p:nvSpPr>
          <p:cNvPr id="37891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143000"/>
            <a:ext cx="4038600" cy="4897437"/>
          </a:xfrm>
        </p:spPr>
        <p:txBody>
          <a:bodyPr>
            <a:normAutofit fontScale="25000" lnSpcReduction="20000"/>
          </a:bodyPr>
          <a:lstStyle/>
          <a:p>
            <a:pPr marL="0" indent="0">
              <a:lnSpc>
                <a:spcPct val="170000"/>
              </a:lnSpc>
              <a:buNone/>
            </a:pPr>
            <a:r>
              <a:rPr lang="ru-RU" sz="6400" b="1" u="sng" dirty="0">
                <a:latin typeface="Palatino Linotype" pitchFamily="18" charset="0"/>
              </a:rPr>
              <a:t>Инвазивни </a:t>
            </a:r>
            <a:r>
              <a:rPr lang="en-US" sz="6400" b="1" dirty="0">
                <a:latin typeface="Palatino Linotype" pitchFamily="18" charset="0"/>
              </a:rPr>
              <a:t>(</a:t>
            </a:r>
            <a:r>
              <a:rPr lang="ru-RU" sz="6400" b="1" dirty="0">
                <a:latin typeface="Palatino Linotype" pitchFamily="18" charset="0"/>
              </a:rPr>
              <a:t>на биопсијским узорцима добијеним у току ендоскопског прегледа)</a:t>
            </a:r>
          </a:p>
          <a:p>
            <a:pPr marL="0" indent="0">
              <a:lnSpc>
                <a:spcPct val="170000"/>
              </a:lnSpc>
              <a:buNone/>
            </a:pPr>
            <a:endParaRPr lang="ru-RU" sz="6400" b="1" dirty="0">
              <a:latin typeface="Palatino Linotype" pitchFamily="18" charset="0"/>
            </a:endParaRPr>
          </a:p>
          <a:p>
            <a:pPr eaLnBrk="1" hangingPunct="1">
              <a:lnSpc>
                <a:spcPct val="170000"/>
              </a:lnSpc>
            </a:pPr>
            <a:r>
              <a:rPr lang="en-US" sz="6400" dirty="0" err="1">
                <a:latin typeface="Palatino Linotype" pitchFamily="18" charset="0"/>
              </a:rPr>
              <a:t>Биопсијски</a:t>
            </a:r>
            <a:r>
              <a:rPr lang="en-US" sz="6400" dirty="0">
                <a:latin typeface="Palatino Linotype" pitchFamily="18" charset="0"/>
              </a:rPr>
              <a:t> </a:t>
            </a:r>
            <a:r>
              <a:rPr lang="en-US" sz="6400" dirty="0" err="1">
                <a:latin typeface="Palatino Linotype" pitchFamily="18" charset="0"/>
              </a:rPr>
              <a:t>уреаза</a:t>
            </a:r>
            <a:r>
              <a:rPr lang="en-US" sz="6400" dirty="0">
                <a:latin typeface="Palatino Linotype" pitchFamily="18" charset="0"/>
              </a:rPr>
              <a:t> </a:t>
            </a:r>
            <a:r>
              <a:rPr lang="en-US" sz="6400" dirty="0" err="1">
                <a:latin typeface="Palatino Linotype" pitchFamily="18" charset="0"/>
              </a:rPr>
              <a:t>тест</a:t>
            </a:r>
            <a:endParaRPr lang="en-US" sz="6400" dirty="0">
              <a:latin typeface="Palatino Linotype" pitchFamily="18" charset="0"/>
            </a:endParaRPr>
          </a:p>
          <a:p>
            <a:pPr eaLnBrk="1" hangingPunct="1">
              <a:lnSpc>
                <a:spcPct val="170000"/>
              </a:lnSpc>
            </a:pPr>
            <a:r>
              <a:rPr lang="en-US" sz="6400" dirty="0" err="1">
                <a:latin typeface="Palatino Linotype" pitchFamily="18" charset="0"/>
              </a:rPr>
              <a:t>Хистологија</a:t>
            </a:r>
            <a:endParaRPr lang="en-US" sz="6400" dirty="0">
              <a:latin typeface="Palatino Linotype" pitchFamily="18" charset="0"/>
            </a:endParaRPr>
          </a:p>
          <a:p>
            <a:pPr eaLnBrk="1" hangingPunct="1">
              <a:lnSpc>
                <a:spcPct val="170000"/>
              </a:lnSpc>
            </a:pPr>
            <a:r>
              <a:rPr lang="en-US" sz="6400" dirty="0" err="1">
                <a:latin typeface="Palatino Linotype" pitchFamily="18" charset="0"/>
              </a:rPr>
              <a:t>Бактеријска</a:t>
            </a:r>
            <a:r>
              <a:rPr lang="en-US" sz="6400" dirty="0">
                <a:latin typeface="Palatino Linotype" pitchFamily="18" charset="0"/>
              </a:rPr>
              <a:t> </a:t>
            </a:r>
            <a:r>
              <a:rPr lang="en-US" sz="6400" dirty="0" err="1">
                <a:latin typeface="Palatino Linotype" pitchFamily="18" charset="0"/>
              </a:rPr>
              <a:t>култура</a:t>
            </a:r>
            <a:endParaRPr lang="en-US" sz="6400" dirty="0">
              <a:latin typeface="Palatino Linotype" pitchFamily="18" charset="0"/>
            </a:endParaRPr>
          </a:p>
          <a:p>
            <a:pPr eaLnBrk="1" hangingPunct="1">
              <a:lnSpc>
                <a:spcPct val="170000"/>
              </a:lnSpc>
            </a:pPr>
            <a:r>
              <a:rPr lang="en-US" sz="6400" dirty="0" err="1">
                <a:latin typeface="Palatino Linotype" pitchFamily="18" charset="0"/>
              </a:rPr>
              <a:t>Полимераза</a:t>
            </a:r>
            <a:r>
              <a:rPr lang="en-US" sz="6400" dirty="0">
                <a:latin typeface="Palatino Linotype" pitchFamily="18" charset="0"/>
              </a:rPr>
              <a:t> </a:t>
            </a:r>
            <a:r>
              <a:rPr lang="en-US" sz="6400" dirty="0" err="1">
                <a:latin typeface="Palatino Linotype" pitchFamily="18" charset="0"/>
              </a:rPr>
              <a:t>ланчана</a:t>
            </a:r>
            <a:r>
              <a:rPr lang="en-US" sz="6400" dirty="0">
                <a:latin typeface="Palatino Linotype" pitchFamily="18" charset="0"/>
              </a:rPr>
              <a:t> </a:t>
            </a:r>
            <a:r>
              <a:rPr lang="en-US" sz="6400" dirty="0" err="1">
                <a:latin typeface="Palatino Linotype" pitchFamily="18" charset="0"/>
              </a:rPr>
              <a:t>реакција</a:t>
            </a:r>
            <a:endParaRPr lang="en-US" sz="6400" dirty="0">
              <a:latin typeface="Palatino Linotype" pitchFamily="18" charset="0"/>
            </a:endParaRPr>
          </a:p>
          <a:p>
            <a:pPr marL="0" indent="0" eaLnBrk="1" hangingPunct="1">
              <a:lnSpc>
                <a:spcPct val="170000"/>
              </a:lnSpc>
              <a:buNone/>
            </a:pPr>
            <a:endParaRPr lang="en-US" sz="6400" b="1" dirty="0">
              <a:latin typeface="Palatino Linotype" pitchFamily="18" charset="0"/>
            </a:endParaRPr>
          </a:p>
          <a:p>
            <a:pPr marL="0" indent="0" eaLnBrk="1" hangingPunct="1">
              <a:lnSpc>
                <a:spcPct val="170000"/>
              </a:lnSpc>
              <a:buNone/>
            </a:pPr>
            <a:r>
              <a:rPr lang="ru-RU" sz="6400" dirty="0">
                <a:latin typeface="Palatino Linotype" pitchFamily="18" charset="0"/>
              </a:rPr>
              <a:t>Тенденција фаворизовања неинвазивних тестова због погодности за пацијента и ниже цене                  </a:t>
            </a:r>
          </a:p>
          <a:p>
            <a:pPr marL="0" indent="0" eaLnBrk="1" hangingPunct="1">
              <a:lnSpc>
                <a:spcPct val="170000"/>
              </a:lnSpc>
              <a:buNone/>
            </a:pPr>
            <a:endParaRPr lang="ru-RU" sz="6400" dirty="0">
              <a:latin typeface="Palatino Linotype" pitchFamily="18" charset="0"/>
            </a:endParaRPr>
          </a:p>
          <a:p>
            <a:pPr marL="0" indent="0" eaLnBrk="1" hangingPunct="1">
              <a:lnSpc>
                <a:spcPct val="170000"/>
              </a:lnSpc>
              <a:buNone/>
            </a:pPr>
            <a:endParaRPr lang="ru-RU" sz="6400" dirty="0">
              <a:latin typeface="Palatino Linotype" pitchFamily="18" charset="0"/>
            </a:endParaRPr>
          </a:p>
          <a:p>
            <a:pPr marL="0" indent="0" eaLnBrk="1" hangingPunct="1">
              <a:lnSpc>
                <a:spcPct val="170000"/>
              </a:lnSpc>
              <a:buNone/>
            </a:pPr>
            <a:endParaRPr lang="ru-RU" sz="6400" dirty="0">
              <a:latin typeface="Palatino Linotype" pitchFamily="18" charset="0"/>
            </a:endParaRPr>
          </a:p>
          <a:p>
            <a:pPr marL="0" indent="0" eaLnBrk="1" hangingPunct="1">
              <a:lnSpc>
                <a:spcPct val="170000"/>
              </a:lnSpc>
              <a:buNone/>
            </a:pPr>
            <a:endParaRPr lang="en-US" sz="6400" dirty="0">
              <a:latin typeface="Palatino Linotype" pitchFamily="18" charset="0"/>
            </a:endParaRPr>
          </a:p>
          <a:p>
            <a:pPr marL="0" indent="0" eaLnBrk="1" hangingPunct="1">
              <a:lnSpc>
                <a:spcPct val="170000"/>
              </a:lnSpc>
              <a:buNone/>
            </a:pPr>
            <a:endParaRPr lang="ru-RU" sz="6400" dirty="0">
              <a:latin typeface="Palatino Linotype" pitchFamily="18" charset="0"/>
            </a:endParaRPr>
          </a:p>
          <a:p>
            <a:pPr marL="0" indent="0" eaLnBrk="1" hangingPunct="1">
              <a:buNone/>
            </a:pPr>
            <a:endParaRPr lang="en-US" sz="6400" b="1" dirty="0">
              <a:latin typeface="Palatino Linotype" pitchFamily="18" charset="0"/>
            </a:endParaRPr>
          </a:p>
          <a:p>
            <a:pPr marL="0" indent="0" eaLnBrk="1" hangingPunct="1">
              <a:buNone/>
            </a:pPr>
            <a:r>
              <a:rPr lang="en-US" sz="1700" dirty="0">
                <a:latin typeface="Palatino Linotype" pitchFamily="18" charset="0"/>
              </a:rPr>
              <a:t>	</a:t>
            </a:r>
          </a:p>
          <a:p>
            <a:pPr>
              <a:buFont typeface="Wingdings 2" pitchFamily="18" charset="2"/>
              <a:buNone/>
            </a:pPr>
            <a:endParaRPr lang="en-US" dirty="0"/>
          </a:p>
        </p:txBody>
      </p:sp>
      <p:sp>
        <p:nvSpPr>
          <p:cNvPr id="37892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1"/>
            <a:ext cx="4419600" cy="5378450"/>
          </a:xfrm>
        </p:spPr>
        <p:txBody>
          <a:bodyPr>
            <a:noAutofit/>
          </a:bodyPr>
          <a:lstStyle/>
          <a:p>
            <a:pPr marL="0" indent="0">
              <a:lnSpc>
                <a:spcPct val="170000"/>
              </a:lnSpc>
              <a:buNone/>
            </a:pPr>
            <a:r>
              <a:rPr lang="ru-RU" sz="1600" b="1" u="sng" dirty="0">
                <a:latin typeface="Palatino Linotype" pitchFamily="18" charset="0"/>
              </a:rPr>
              <a:t>Неинвазивни (</a:t>
            </a:r>
            <a:r>
              <a:rPr lang="ru-RU" sz="1600" b="1" dirty="0">
                <a:latin typeface="Palatino Linotype" pitchFamily="18" charset="0"/>
              </a:rPr>
              <a:t>није потребна ендоскопија и биопсија)</a:t>
            </a:r>
          </a:p>
          <a:p>
            <a:pPr>
              <a:lnSpc>
                <a:spcPct val="170000"/>
              </a:lnSpc>
            </a:pPr>
            <a:r>
              <a:rPr lang="ru-RU" sz="1600" dirty="0">
                <a:latin typeface="Palatino Linotype" pitchFamily="18" charset="0"/>
              </a:rPr>
              <a:t>Уреја-издисајни тестови</a:t>
            </a:r>
          </a:p>
          <a:p>
            <a:pPr>
              <a:lnSpc>
                <a:spcPct val="170000"/>
              </a:lnSpc>
            </a:pPr>
            <a:r>
              <a:rPr lang="ru-RU" sz="1600" dirty="0">
                <a:latin typeface="Palatino Linotype" pitchFamily="18" charset="0"/>
              </a:rPr>
              <a:t>Серолошки тестови</a:t>
            </a:r>
          </a:p>
          <a:p>
            <a:pPr>
              <a:lnSpc>
                <a:spcPct val="170000"/>
              </a:lnSpc>
            </a:pPr>
            <a:r>
              <a:rPr lang="ru-RU" sz="1600" dirty="0">
                <a:latin typeface="Palatino Linotype" pitchFamily="18" charset="0"/>
              </a:rPr>
              <a:t>Антиген у столици</a:t>
            </a:r>
          </a:p>
          <a:p>
            <a:pPr>
              <a:lnSpc>
                <a:spcPct val="170000"/>
              </a:lnSpc>
            </a:pPr>
            <a:r>
              <a:rPr lang="x-none" sz="1600" dirty="0">
                <a:latin typeface="Palatino Linotype" pitchFamily="18" charset="0"/>
              </a:rPr>
              <a:t>PCR (у столици)</a:t>
            </a:r>
            <a:endParaRPr lang="ru-RU" sz="1600" dirty="0">
              <a:latin typeface="Palatino Linotype" pitchFamily="18" charset="0"/>
            </a:endParaRPr>
          </a:p>
          <a:p>
            <a:pPr marL="0" indent="0" eaLnBrk="1" hangingPunct="1">
              <a:lnSpc>
                <a:spcPct val="170000"/>
              </a:lnSpc>
              <a:buNone/>
            </a:pPr>
            <a:r>
              <a:rPr lang="ru-RU" sz="1600" dirty="0">
                <a:latin typeface="Palatino Linotype" pitchFamily="18" charset="0"/>
              </a:rPr>
              <a:t>Ниједан тест није идеалан  ("златни стандард") за све клиничке ситуације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ru-RU" sz="1600" dirty="0">
                <a:latin typeface="Palatino Linotype" pitchFamily="18" charset="0"/>
              </a:rPr>
              <a:t>Како сваки тест даје 5-10% лако позитивних или лако негативних резултата, само комбиновање дијагностичких тестова може представљати златни стандард </a:t>
            </a:r>
            <a:endParaRPr lang="en-US" sz="16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6811086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0"/>
            <a:ext cx="7851775" cy="620713"/>
          </a:xfrm>
          <a:ln>
            <a:miter lim="800000"/>
            <a:headEnd/>
            <a:tailEnd/>
          </a:ln>
          <a:extLst/>
        </p:spPr>
        <p:txBody>
          <a:bodyPr>
            <a:normAutofit/>
            <a:sp3d extrusionH="57150" prstMaterial="flat">
              <a:bevelT w="38100" h="38100" prst="angle"/>
              <a:contourClr>
                <a:schemeClr val="tx2"/>
              </a:contourClr>
            </a:sp3d>
          </a:bodyPr>
          <a:lstStyle/>
          <a:p>
            <a:pPr>
              <a:defRPr/>
            </a:pPr>
            <a:r>
              <a:rPr lang="x-none" sz="2400" b="1" dirty="0">
                <a:latin typeface="Palatino Linotype" pitchFamily="18" charset="0"/>
              </a:rPr>
              <a:t>ХЕЛИКОБАКТЕР ПИЛОРИ</a:t>
            </a:r>
            <a:endParaRPr lang="en-US" sz="2400" dirty="0">
              <a:solidFill>
                <a:srgbClr val="FFFF00"/>
              </a:solidFill>
              <a:latin typeface="+mn-lt"/>
            </a:endParaRPr>
          </a:p>
        </p:txBody>
      </p:sp>
      <p:sp>
        <p:nvSpPr>
          <p:cNvPr id="38915" name="Subtitle 2"/>
          <p:cNvSpPr>
            <a:spLocks noGrp="1"/>
          </p:cNvSpPr>
          <p:nvPr>
            <p:ph type="subTitle" idx="1"/>
          </p:nvPr>
        </p:nvSpPr>
        <p:spPr>
          <a:xfrm>
            <a:off x="0" y="609600"/>
            <a:ext cx="8991600" cy="5903913"/>
          </a:xfrm>
        </p:spPr>
        <p:txBody>
          <a:bodyPr>
            <a:normAutofit/>
          </a:bodyPr>
          <a:lstStyle/>
          <a:p>
            <a:pPr marR="0" algn="l" eaLnBrk="1" hangingPunct="1">
              <a:lnSpc>
                <a:spcPct val="150000"/>
              </a:lnSpc>
            </a:pPr>
            <a:r>
              <a:rPr lang="en-US" sz="1600" b="1" u="sng" dirty="0">
                <a:solidFill>
                  <a:schemeClr val="tx1"/>
                </a:solidFill>
                <a:latin typeface="Palatino Linotype" pitchFamily="18" charset="0"/>
              </a:rPr>
              <a:t>ИНВАЗИВНИ ТЕСТОВИ</a:t>
            </a:r>
          </a:p>
          <a:p>
            <a:pPr marR="0" algn="l" eaLnBrk="1" hangingPunct="1">
              <a:lnSpc>
                <a:spcPct val="150000"/>
              </a:lnSpc>
            </a:pPr>
            <a:r>
              <a:rPr lang="x-none" sz="1600" b="1" u="sng" dirty="0">
                <a:solidFill>
                  <a:schemeClr val="tx1"/>
                </a:solidFill>
                <a:latin typeface="Palatino Linotype" pitchFamily="18" charset="0"/>
              </a:rPr>
              <a:t>Б</a:t>
            </a:r>
            <a:r>
              <a:rPr lang="en-US" sz="1600" b="1" u="sng" dirty="0" err="1">
                <a:solidFill>
                  <a:schemeClr val="tx1"/>
                </a:solidFill>
                <a:latin typeface="Palatino Linotype" pitchFamily="18" charset="0"/>
              </a:rPr>
              <a:t>иопсијски</a:t>
            </a:r>
            <a:r>
              <a:rPr lang="en-US" sz="1600" b="1" u="sng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b="1" u="sng" dirty="0" err="1">
                <a:solidFill>
                  <a:schemeClr val="tx1"/>
                </a:solidFill>
                <a:latin typeface="Palatino Linotype" pitchFamily="18" charset="0"/>
              </a:rPr>
              <a:t>уреаза</a:t>
            </a:r>
            <a:r>
              <a:rPr lang="en-US" sz="1600" b="1" u="sng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b="1" u="sng" dirty="0" err="1">
                <a:solidFill>
                  <a:schemeClr val="tx1"/>
                </a:solidFill>
                <a:latin typeface="Palatino Linotype" pitchFamily="18" charset="0"/>
              </a:rPr>
              <a:t>тест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:</a:t>
            </a:r>
            <a:endParaRPr lang="x-none" sz="1600" dirty="0">
              <a:solidFill>
                <a:schemeClr val="tx1"/>
              </a:solidFill>
              <a:latin typeface="Palatino Linotype" pitchFamily="18" charset="0"/>
            </a:endParaRPr>
          </a:p>
          <a:p>
            <a:pPr marL="285750" marR="0" indent="-285750" algn="l" eaLnBrk="1" hangingPunct="1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dirty="0">
                <a:solidFill>
                  <a:schemeClr val="tx1"/>
                </a:solidFill>
                <a:latin typeface="Palatino Linotype" pitchFamily="18" charset="0"/>
              </a:rPr>
              <a:t>Н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ајче</a:t>
            </a:r>
            <a:r>
              <a:rPr lang="x-none" sz="1600" dirty="0">
                <a:solidFill>
                  <a:schemeClr val="tx1"/>
                </a:solidFill>
                <a:latin typeface="Palatino Linotype" pitchFamily="18" charset="0"/>
              </a:rPr>
              <a:t>ш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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ће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примењиван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у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клиничкој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пракси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због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брзине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извођења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,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једноставности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и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економичности</a:t>
            </a:r>
            <a:endParaRPr lang="x-none" sz="1600" dirty="0">
              <a:solidFill>
                <a:schemeClr val="tx1"/>
              </a:solidFill>
              <a:latin typeface="Palatino Linotype" pitchFamily="18" charset="0"/>
            </a:endParaRPr>
          </a:p>
          <a:p>
            <a:pPr marL="285750" marR="0" indent="-285750" algn="l" eaLnBrk="1" hangingPunct="1">
              <a:lnSpc>
                <a:spcPct val="150000"/>
              </a:lnSpc>
              <a:buFont typeface="Arial" pitchFamily="34" charset="0"/>
              <a:buChar char="•"/>
            </a:pPr>
            <a:r>
              <a:rPr lang="ru-RU" sz="1600" dirty="0">
                <a:solidFill>
                  <a:schemeClr val="tx1"/>
                </a:solidFill>
                <a:latin typeface="Palatino Linotype" pitchFamily="18" charset="0"/>
              </a:rPr>
              <a:t>Уреаза тест има </a:t>
            </a:r>
            <a:r>
              <a:rPr lang="ru-RU" sz="1600" b="1" dirty="0">
                <a:solidFill>
                  <a:schemeClr val="tx1"/>
                </a:solidFill>
                <a:latin typeface="Palatino Linotype" pitchFamily="18" charset="0"/>
              </a:rPr>
              <a:t>високу сензитивност (око 90%) и специфичност (&gt;95%)</a:t>
            </a:r>
            <a:r>
              <a:rPr lang="ru-RU" sz="1600" dirty="0">
                <a:solidFill>
                  <a:schemeClr val="tx1"/>
                </a:solidFill>
                <a:latin typeface="Palatino Linotype" pitchFamily="18" charset="0"/>
              </a:rPr>
              <a:t> у нелечених пацијената</a:t>
            </a:r>
          </a:p>
          <a:p>
            <a:pPr marL="285750" marR="0" indent="-285750" algn="l" eaLnBrk="1" hangingPunct="1">
              <a:lnSpc>
                <a:spcPct val="150000"/>
              </a:lnSpc>
              <a:buFont typeface="Arial" pitchFamily="34" charset="0"/>
              <a:buChar char="•"/>
            </a:pPr>
            <a:r>
              <a:rPr lang="ru-RU" sz="1600" dirty="0">
                <a:solidFill>
                  <a:schemeClr val="tx1"/>
                </a:solidFill>
                <a:latin typeface="Palatino Linotype" pitchFamily="18" charset="0"/>
              </a:rPr>
              <a:t>Уреаза тест може дати лажно негативан резултат у око 25% случајева, код активног или скорашњег крварења у горњем гастроинтестиналном тракту и присуства крви у гастричном садржају</a:t>
            </a:r>
          </a:p>
          <a:p>
            <a:pPr marL="285750" marR="0" indent="-285750" algn="l" eaLnBrk="1" hangingPunct="1">
              <a:lnSpc>
                <a:spcPct val="150000"/>
              </a:lnSpc>
              <a:buFont typeface="Arial" pitchFamily="34" charset="0"/>
              <a:buChar char="•"/>
            </a:pPr>
            <a:r>
              <a:rPr lang="ru-RU" sz="1600" dirty="0">
                <a:solidFill>
                  <a:schemeClr val="tx1"/>
                </a:solidFill>
                <a:latin typeface="Palatino Linotype" pitchFamily="18" charset="0"/>
              </a:rPr>
              <a:t>Лажно негативан резултат уреаза теста јавља се и у случају малог броја бактерија у биопсијском узорку</a:t>
            </a:r>
          </a:p>
          <a:p>
            <a:pPr marL="285750" marR="0" indent="-285750" algn="l" eaLnBrk="1" hangingPunct="1">
              <a:lnSpc>
                <a:spcPct val="150000"/>
              </a:lnSpc>
              <a:buFont typeface="Arial" pitchFamily="34" charset="0"/>
              <a:buChar char="•"/>
            </a:pPr>
            <a:r>
              <a:rPr lang="ru-RU" sz="1600" dirty="0">
                <a:solidFill>
                  <a:schemeClr val="tx1"/>
                </a:solidFill>
                <a:latin typeface="Palatino Linotype" pitchFamily="18" charset="0"/>
              </a:rPr>
              <a:t>Такође, лажно негативан резултат уреаза теста може постојати код пацијената који су узимали инхибиторе протонске пумпе, антибиотике, препарате бизмута, а према некима, и антагонисте 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H2</a:t>
            </a:r>
            <a:r>
              <a:rPr lang="ru-RU" sz="1600" dirty="0">
                <a:solidFill>
                  <a:schemeClr val="tx1"/>
                </a:solidFill>
                <a:latin typeface="Palatino Linotype" pitchFamily="18" charset="0"/>
              </a:rPr>
              <a:t> рецептора, једну до четири недеље пре ендоскопског прегледа и уреаза теста</a:t>
            </a:r>
            <a:endParaRPr lang="en-US" sz="1600" dirty="0">
              <a:solidFill>
                <a:schemeClr val="tx1"/>
              </a:solidFill>
              <a:latin typeface="Palatino Linotype" pitchFamily="18" charset="0"/>
            </a:endParaRPr>
          </a:p>
          <a:p>
            <a:pPr marR="0" algn="l" eaLnBrk="1" hangingPunct="1">
              <a:lnSpc>
                <a:spcPct val="150000"/>
              </a:lnSpc>
            </a:pPr>
            <a:endParaRPr lang="en-US" sz="1600" dirty="0">
              <a:solidFill>
                <a:schemeClr val="tx1"/>
              </a:solidFill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13666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x-none" sz="4000" b="1" dirty="0">
                <a:latin typeface="Palatino Linotype" pitchFamily="18" charset="0"/>
              </a:rPr>
              <a:t>ЗАПАЉЕНСКЕ БОЛЕСТИ ЈЕДЊАКА</a:t>
            </a:r>
            <a:br>
              <a:rPr lang="x-none" sz="4000" b="1" dirty="0">
                <a:latin typeface="Palatino Linotype" pitchFamily="18" charset="0"/>
              </a:rPr>
            </a:br>
            <a:r>
              <a:rPr lang="x-none" sz="4000" b="1" dirty="0">
                <a:latin typeface="Palatino Linotype" pitchFamily="18" charset="0"/>
              </a:rPr>
              <a:t>(</a:t>
            </a:r>
            <a:r>
              <a:rPr lang="x-none" sz="4000" b="1" dirty="0" err="1">
                <a:latin typeface="Palatino Linotype" pitchFamily="18" charset="0"/>
              </a:rPr>
              <a:t>езофагитис</a:t>
            </a:r>
            <a:r>
              <a:rPr lang="x-none" sz="4000" b="1" dirty="0">
                <a:latin typeface="Palatino Linotype" pitchFamily="18" charset="0"/>
              </a:rPr>
              <a:t>, </a:t>
            </a:r>
            <a:r>
              <a:rPr lang="x-none" sz="4000" b="1" dirty="0" err="1">
                <a:latin typeface="Palatino Linotype" pitchFamily="18" charset="0"/>
              </a:rPr>
              <a:t>пептички</a:t>
            </a:r>
            <a:r>
              <a:rPr lang="x-none" sz="4000" b="1" dirty="0">
                <a:latin typeface="Palatino Linotype" pitchFamily="18" charset="0"/>
              </a:rPr>
              <a:t> </a:t>
            </a:r>
            <a:r>
              <a:rPr lang="x-none" sz="4000" b="1" dirty="0" err="1">
                <a:latin typeface="Palatino Linotype" pitchFamily="18" charset="0"/>
              </a:rPr>
              <a:t>улкус</a:t>
            </a:r>
            <a:r>
              <a:rPr lang="x-none" sz="4000" b="1" dirty="0">
                <a:latin typeface="Palatino Linotype" pitchFamily="18" charset="0"/>
              </a:rPr>
              <a:t> једњака, </a:t>
            </a:r>
            <a:r>
              <a:rPr lang="x-none" sz="4000" b="1" dirty="0" err="1">
                <a:latin typeface="Palatino Linotype" pitchFamily="18" charset="0"/>
              </a:rPr>
              <a:t>Barrett</a:t>
            </a:r>
            <a:r>
              <a:rPr lang="x-none" sz="4000" b="1" dirty="0">
                <a:latin typeface="Palatino Linotype" pitchFamily="18" charset="0"/>
              </a:rPr>
              <a:t>-ов једњак)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876800"/>
            <a:ext cx="6400800" cy="1752600"/>
          </a:xfrm>
        </p:spPr>
        <p:txBody>
          <a:bodyPr/>
          <a:lstStyle/>
          <a:p>
            <a:r>
              <a:rPr lang="x-none" b="1" dirty="0" err="1">
                <a:solidFill>
                  <a:schemeClr val="tx1"/>
                </a:solidFill>
                <a:latin typeface="Palatino Linotype" pitchFamily="18" charset="0"/>
              </a:rPr>
              <a:t>Доц</a:t>
            </a:r>
            <a:r>
              <a:rPr lang="x-none" b="1" dirty="0">
                <a:solidFill>
                  <a:schemeClr val="tx1"/>
                </a:solidFill>
                <a:latin typeface="Palatino Linotype" pitchFamily="18" charset="0"/>
              </a:rPr>
              <a:t>. др Наташа Здравковић</a:t>
            </a:r>
          </a:p>
          <a:p>
            <a:endParaRPr lang="x-none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2700" y="76200"/>
            <a:ext cx="694944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99904147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188913"/>
            <a:ext cx="8133655" cy="268287"/>
          </a:xfrm>
          <a:ln>
            <a:miter lim="800000"/>
            <a:headEnd/>
            <a:tailEnd/>
          </a:ln>
          <a:extLst/>
        </p:spPr>
        <p:txBody>
          <a:bodyPr>
            <a:noAutofit/>
            <a:sp3d extrusionH="57150" prstMaterial="flat">
              <a:bevelT w="38100" h="38100" prst="angle"/>
              <a:contourClr>
                <a:schemeClr val="tx2"/>
              </a:contourClr>
            </a:sp3d>
          </a:bodyPr>
          <a:lstStyle/>
          <a:p>
            <a:pPr>
              <a:defRPr/>
            </a:pPr>
            <a:r>
              <a:rPr lang="x-none" sz="2400" b="1" dirty="0">
                <a:latin typeface="Palatino Linotype" pitchFamily="18" charset="0"/>
              </a:rPr>
              <a:t>ХЕЛИКОБАКТЕР ПИЛОРИ</a:t>
            </a:r>
            <a:endParaRPr lang="en-US" sz="2400" dirty="0">
              <a:solidFill>
                <a:srgbClr val="FFFF00"/>
              </a:solidFill>
              <a:latin typeface="+mn-lt"/>
            </a:endParaRPr>
          </a:p>
        </p:txBody>
      </p:sp>
      <p:sp>
        <p:nvSpPr>
          <p:cNvPr id="40963" name="Subtitle 2"/>
          <p:cNvSpPr>
            <a:spLocks noGrp="1"/>
          </p:cNvSpPr>
          <p:nvPr>
            <p:ph type="subTitle" idx="1"/>
          </p:nvPr>
        </p:nvSpPr>
        <p:spPr>
          <a:xfrm>
            <a:off x="152400" y="457200"/>
            <a:ext cx="7854950" cy="5616575"/>
          </a:xfrm>
        </p:spPr>
        <p:txBody>
          <a:bodyPr>
            <a:noAutofit/>
          </a:bodyPr>
          <a:lstStyle/>
          <a:p>
            <a:pPr marR="0" algn="l" eaLnBrk="1" hangingPunct="1">
              <a:lnSpc>
                <a:spcPct val="150000"/>
              </a:lnSpc>
            </a:pPr>
            <a:r>
              <a:rPr lang="ru-RU" sz="1400" b="1" u="sng" dirty="0">
                <a:solidFill>
                  <a:schemeClr val="tx1"/>
                </a:solidFill>
                <a:latin typeface="Palatino Linotype" pitchFamily="18" charset="0"/>
              </a:rPr>
              <a:t>ХИСТОЛОГИЈА</a:t>
            </a:r>
          </a:p>
          <a:p>
            <a:pPr marL="285750" marR="0" indent="-285750" algn="l" eaLnBrk="1" hangingPunct="1">
              <a:lnSpc>
                <a:spcPct val="150000"/>
              </a:lnSpc>
              <a:buFont typeface="Arial" pitchFamily="34" charset="0"/>
              <a:buChar char="•"/>
            </a:pPr>
            <a:r>
              <a:rPr lang="ru-RU" sz="1400" dirty="0">
                <a:solidFill>
                  <a:schemeClr val="tx1"/>
                </a:solidFill>
                <a:latin typeface="Palatino Linotype" pitchFamily="18" charset="0"/>
              </a:rPr>
              <a:t>Погодност хистоло</a:t>
            </a:r>
            <a:r>
              <a:rPr lang="en-US" sz="1400" dirty="0">
                <a:solidFill>
                  <a:schemeClr val="tx1"/>
                </a:solidFill>
                <a:latin typeface="Palatino Linotype" pitchFamily="18" charset="0"/>
              </a:rPr>
              <a:t>ш</a:t>
            </a:r>
            <a:r>
              <a:rPr lang="ru-RU" sz="1400" dirty="0">
                <a:solidFill>
                  <a:schemeClr val="tx1"/>
                </a:solidFill>
                <a:latin typeface="Palatino Linotype" pitchFamily="18" charset="0"/>
              </a:rPr>
              <a:t>ког испитивања Х. пилори је у могућности истовремене анализе хистолошких промена слузокоже желуца</a:t>
            </a:r>
          </a:p>
          <a:p>
            <a:pPr marL="285750" marR="0" indent="-285750" algn="l" eaLnBrk="1" hangingPunct="1">
              <a:lnSpc>
                <a:spcPct val="150000"/>
              </a:lnSpc>
              <a:buFont typeface="Arial" pitchFamily="34" charset="0"/>
              <a:buChar char="•"/>
            </a:pPr>
            <a:r>
              <a:rPr lang="ru-RU" sz="1400" b="1" dirty="0">
                <a:solidFill>
                  <a:schemeClr val="tx1"/>
                </a:solidFill>
                <a:latin typeface="Palatino Linotype" pitchFamily="18" charset="0"/>
              </a:rPr>
              <a:t>Сензитивност </a:t>
            </a:r>
            <a:r>
              <a:rPr lang="ru-RU" sz="1400" dirty="0">
                <a:solidFill>
                  <a:schemeClr val="tx1"/>
                </a:solidFill>
                <a:latin typeface="Palatino Linotype" pitchFamily="18" charset="0"/>
              </a:rPr>
              <a:t>хистолошких тестова код нелечених пацијената износи </a:t>
            </a:r>
            <a:r>
              <a:rPr lang="ru-RU" sz="1400" b="1" dirty="0">
                <a:solidFill>
                  <a:schemeClr val="tx1"/>
                </a:solidFill>
                <a:latin typeface="Palatino Linotype" pitchFamily="18" charset="0"/>
              </a:rPr>
              <a:t>96-97%, </a:t>
            </a:r>
            <a:r>
              <a:rPr lang="ru-RU" sz="1400" dirty="0">
                <a:solidFill>
                  <a:schemeClr val="tx1"/>
                </a:solidFill>
                <a:latin typeface="Palatino Linotype" pitchFamily="18" charset="0"/>
              </a:rPr>
              <a:t>а </a:t>
            </a:r>
            <a:r>
              <a:rPr lang="ru-RU" sz="1400" b="1" dirty="0">
                <a:solidFill>
                  <a:schemeClr val="tx1"/>
                </a:solidFill>
                <a:latin typeface="Palatino Linotype" pitchFamily="18" charset="0"/>
              </a:rPr>
              <a:t>специфичност 90-100%</a:t>
            </a:r>
            <a:endParaRPr lang="ru-RU" sz="1400" dirty="0">
              <a:solidFill>
                <a:schemeClr val="tx1"/>
              </a:solidFill>
              <a:latin typeface="Palatino Linotype" pitchFamily="18" charset="0"/>
            </a:endParaRPr>
          </a:p>
          <a:p>
            <a:pPr marL="285750" marR="0" indent="-285750" algn="l" eaLnBrk="1" hangingPunct="1">
              <a:lnSpc>
                <a:spcPct val="150000"/>
              </a:lnSpc>
              <a:buFont typeface="Arial" pitchFamily="34" charset="0"/>
              <a:buChar char="•"/>
            </a:pPr>
            <a:r>
              <a:rPr lang="ru-RU" sz="1400" dirty="0">
                <a:solidFill>
                  <a:schemeClr val="tx1"/>
                </a:solidFill>
                <a:latin typeface="Palatino Linotype" pitchFamily="18" charset="0"/>
              </a:rPr>
              <a:t>Хистолошки преглед се сматра поузданим и за процену терапијског ефекта на Х. пилори, четири недеље након антибиотске терапије</a:t>
            </a:r>
          </a:p>
          <a:p>
            <a:pPr algn="l">
              <a:lnSpc>
                <a:spcPct val="160000"/>
              </a:lnSpc>
            </a:pPr>
            <a:r>
              <a:rPr lang="en-US" sz="1400" b="1" u="sng" dirty="0">
                <a:solidFill>
                  <a:schemeClr val="tx1"/>
                </a:solidFill>
                <a:latin typeface="Palatino Linotype" pitchFamily="18" charset="0"/>
              </a:rPr>
              <a:t>БАКТЕРИЈСКА КУЛТУРА</a:t>
            </a:r>
          </a:p>
          <a:p>
            <a:pPr marL="285750" indent="-285750" algn="l">
              <a:lnSpc>
                <a:spcPct val="160000"/>
              </a:lnSpc>
              <a:buFont typeface="Arial" pitchFamily="34" charset="0"/>
              <a:buChar char="•"/>
            </a:pPr>
            <a:r>
              <a:rPr lang="en-US" sz="1400" dirty="0" err="1">
                <a:solidFill>
                  <a:schemeClr val="tx1"/>
                </a:solidFill>
                <a:latin typeface="Palatino Linotype" pitchFamily="18" charset="0"/>
              </a:rPr>
              <a:t>Биопсијски</a:t>
            </a:r>
            <a:r>
              <a:rPr lang="en-US" sz="14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Palatino Linotype" pitchFamily="18" charset="0"/>
              </a:rPr>
              <a:t>узорци</a:t>
            </a:r>
            <a:r>
              <a:rPr lang="en-US" sz="14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Palatino Linotype" pitchFamily="18" charset="0"/>
              </a:rPr>
              <a:t>се</a:t>
            </a:r>
            <a:r>
              <a:rPr lang="en-US" sz="14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Palatino Linotype" pitchFamily="18" charset="0"/>
              </a:rPr>
              <a:t>шаљу</a:t>
            </a:r>
            <a:r>
              <a:rPr lang="en-US" sz="1400" dirty="0">
                <a:solidFill>
                  <a:schemeClr val="tx1"/>
                </a:solidFill>
                <a:latin typeface="Palatino Linotype" pitchFamily="18" charset="0"/>
              </a:rPr>
              <a:t> у </a:t>
            </a:r>
            <a:r>
              <a:rPr lang="en-US" sz="1400" dirty="0" err="1">
                <a:solidFill>
                  <a:schemeClr val="tx1"/>
                </a:solidFill>
                <a:latin typeface="Palatino Linotype" pitchFamily="18" charset="0"/>
              </a:rPr>
              <a:t>одговарајућу</a:t>
            </a:r>
            <a:r>
              <a:rPr lang="en-US" sz="14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Palatino Linotype" pitchFamily="18" charset="0"/>
              </a:rPr>
              <a:t>лабораторију</a:t>
            </a:r>
            <a:r>
              <a:rPr lang="en-US" sz="14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Palatino Linotype" pitchFamily="18" charset="0"/>
              </a:rPr>
              <a:t>као</a:t>
            </a:r>
            <a:r>
              <a:rPr lang="en-US" sz="14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Palatino Linotype" pitchFamily="18" charset="0"/>
              </a:rPr>
              <a:t>исечци</a:t>
            </a:r>
            <a:r>
              <a:rPr lang="en-US" sz="1400" dirty="0">
                <a:solidFill>
                  <a:schemeClr val="tx1"/>
                </a:solidFill>
                <a:latin typeface="Palatino Linotype" pitchFamily="18" charset="0"/>
              </a:rPr>
              <a:t> у </a:t>
            </a:r>
            <a:r>
              <a:rPr lang="en-US" sz="1400" dirty="0" err="1">
                <a:solidFill>
                  <a:schemeClr val="tx1"/>
                </a:solidFill>
                <a:latin typeface="Palatino Linotype" pitchFamily="18" charset="0"/>
              </a:rPr>
              <a:t>сувој</a:t>
            </a:r>
            <a:r>
              <a:rPr lang="en-US" sz="14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Palatino Linotype" pitchFamily="18" charset="0"/>
              </a:rPr>
              <a:t>стерилној</a:t>
            </a:r>
            <a:r>
              <a:rPr lang="en-US" sz="14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Palatino Linotype" pitchFamily="18" charset="0"/>
              </a:rPr>
              <a:t>епрувети</a:t>
            </a:r>
            <a:r>
              <a:rPr lang="en-US" sz="1400" dirty="0">
                <a:solidFill>
                  <a:schemeClr val="tx1"/>
                </a:solidFill>
                <a:latin typeface="Palatino Linotype" pitchFamily="18" charset="0"/>
              </a:rPr>
              <a:t> у </a:t>
            </a:r>
            <a:r>
              <a:rPr lang="en-US" sz="1400" dirty="0" err="1">
                <a:solidFill>
                  <a:schemeClr val="tx1"/>
                </a:solidFill>
                <a:latin typeface="Palatino Linotype" pitchFamily="18" charset="0"/>
              </a:rPr>
              <a:t>року</a:t>
            </a:r>
            <a:r>
              <a:rPr lang="en-US" sz="14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Palatino Linotype" pitchFamily="18" charset="0"/>
              </a:rPr>
              <a:t>од</a:t>
            </a:r>
            <a:r>
              <a:rPr lang="en-US" sz="1400" dirty="0">
                <a:solidFill>
                  <a:schemeClr val="tx1"/>
                </a:solidFill>
                <a:latin typeface="Palatino Linotype" pitchFamily="18" charset="0"/>
              </a:rPr>
              <a:t> 30 </a:t>
            </a:r>
            <a:r>
              <a:rPr lang="en-US" sz="1400" dirty="0" err="1">
                <a:solidFill>
                  <a:schemeClr val="tx1"/>
                </a:solidFill>
                <a:latin typeface="Palatino Linotype" pitchFamily="18" charset="0"/>
              </a:rPr>
              <a:t>минута</a:t>
            </a:r>
            <a:r>
              <a:rPr lang="en-US" sz="14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Palatino Linotype" pitchFamily="18" charset="0"/>
              </a:rPr>
              <a:t>од</a:t>
            </a:r>
            <a:r>
              <a:rPr lang="en-US" sz="14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Palatino Linotype" pitchFamily="18" charset="0"/>
              </a:rPr>
              <a:t>ендоскопског</a:t>
            </a:r>
            <a:r>
              <a:rPr lang="en-US" sz="14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Palatino Linotype" pitchFamily="18" charset="0"/>
              </a:rPr>
              <a:t>прегледа</a:t>
            </a:r>
            <a:r>
              <a:rPr lang="en-US" sz="14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Palatino Linotype" pitchFamily="18" charset="0"/>
              </a:rPr>
              <a:t>или</a:t>
            </a:r>
            <a:r>
              <a:rPr lang="en-US" sz="14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Palatino Linotype" pitchFamily="18" charset="0"/>
              </a:rPr>
              <a:t>као</a:t>
            </a:r>
            <a:r>
              <a:rPr lang="en-US" sz="14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Palatino Linotype" pitchFamily="18" charset="0"/>
              </a:rPr>
              <a:t>исечци</a:t>
            </a:r>
            <a:r>
              <a:rPr lang="en-US" sz="14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Palatino Linotype" pitchFamily="18" charset="0"/>
              </a:rPr>
              <a:t>потопљени</a:t>
            </a:r>
            <a:r>
              <a:rPr lang="en-US" sz="1400" dirty="0">
                <a:solidFill>
                  <a:schemeClr val="tx1"/>
                </a:solidFill>
                <a:latin typeface="Palatino Linotype" pitchFamily="18" charset="0"/>
              </a:rPr>
              <a:t> у 0.9% </a:t>
            </a:r>
            <a:r>
              <a:rPr lang="en-US" sz="1400" dirty="0" err="1">
                <a:solidFill>
                  <a:schemeClr val="tx1"/>
                </a:solidFill>
                <a:latin typeface="Palatino Linotype" pitchFamily="18" charset="0"/>
              </a:rPr>
              <a:t>NaCl</a:t>
            </a:r>
            <a:r>
              <a:rPr lang="en-US" sz="1400" dirty="0">
                <a:solidFill>
                  <a:schemeClr val="tx1"/>
                </a:solidFill>
                <a:latin typeface="Palatino Linotype" pitchFamily="18" charset="0"/>
              </a:rPr>
              <a:t> у </a:t>
            </a:r>
            <a:r>
              <a:rPr lang="en-US" sz="1400" dirty="0" err="1">
                <a:solidFill>
                  <a:schemeClr val="tx1"/>
                </a:solidFill>
                <a:latin typeface="Palatino Linotype" pitchFamily="18" charset="0"/>
              </a:rPr>
              <a:t>року</a:t>
            </a:r>
            <a:r>
              <a:rPr lang="en-US" sz="14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Palatino Linotype" pitchFamily="18" charset="0"/>
              </a:rPr>
              <a:t>од</a:t>
            </a:r>
            <a:r>
              <a:rPr lang="en-US" sz="14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Palatino Linotype" pitchFamily="18" charset="0"/>
              </a:rPr>
              <a:t>два</a:t>
            </a:r>
            <a:r>
              <a:rPr lang="en-US" sz="14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Palatino Linotype" pitchFamily="18" charset="0"/>
              </a:rPr>
              <a:t>сата</a:t>
            </a:r>
            <a:r>
              <a:rPr lang="en-US" sz="14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Palatino Linotype" pitchFamily="18" charset="0"/>
              </a:rPr>
              <a:t>од</a:t>
            </a:r>
            <a:r>
              <a:rPr lang="en-US" sz="14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Palatino Linotype" pitchFamily="18" charset="0"/>
              </a:rPr>
              <a:t>ендоскопског</a:t>
            </a:r>
            <a:r>
              <a:rPr lang="en-US" sz="14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Palatino Linotype" pitchFamily="18" charset="0"/>
              </a:rPr>
              <a:t>прегледа</a:t>
            </a:r>
            <a:endParaRPr lang="en-US" sz="1400" dirty="0">
              <a:solidFill>
                <a:schemeClr val="tx1"/>
              </a:solidFill>
              <a:latin typeface="Palatino Linotype" pitchFamily="18" charset="0"/>
            </a:endParaRPr>
          </a:p>
          <a:p>
            <a:pPr marL="285750" indent="-285750" algn="l">
              <a:lnSpc>
                <a:spcPct val="160000"/>
              </a:lnSpc>
              <a:buFont typeface="Arial" pitchFamily="34" charset="0"/>
              <a:buChar char="•"/>
            </a:pPr>
            <a:r>
              <a:rPr lang="ru-RU" sz="1400" b="1" dirty="0">
                <a:solidFill>
                  <a:schemeClr val="tx1"/>
                </a:solidFill>
                <a:latin typeface="Palatino Linotype" pitchFamily="18" charset="0"/>
              </a:rPr>
              <a:t>Сензитивност</a:t>
            </a:r>
            <a:r>
              <a:rPr lang="ru-RU" sz="1400" dirty="0">
                <a:solidFill>
                  <a:schemeClr val="tx1"/>
                </a:solidFill>
                <a:latin typeface="Palatino Linotype" pitchFamily="18" charset="0"/>
              </a:rPr>
              <a:t> бактеријске културе износи око </a:t>
            </a:r>
            <a:r>
              <a:rPr lang="ru-RU" sz="1400" b="1" dirty="0">
                <a:solidFill>
                  <a:schemeClr val="tx1"/>
                </a:solidFill>
                <a:latin typeface="Palatino Linotype" pitchFamily="18" charset="0"/>
              </a:rPr>
              <a:t>90%</a:t>
            </a:r>
            <a:r>
              <a:rPr lang="ru-RU" sz="1400" dirty="0">
                <a:solidFill>
                  <a:schemeClr val="tx1"/>
                </a:solidFill>
                <a:latin typeface="Palatino Linotype" pitchFamily="18" charset="0"/>
              </a:rPr>
              <a:t>, а </a:t>
            </a:r>
            <a:r>
              <a:rPr lang="ru-RU" sz="1400" b="1" dirty="0">
                <a:solidFill>
                  <a:schemeClr val="tx1"/>
                </a:solidFill>
                <a:latin typeface="Palatino Linotype" pitchFamily="18" charset="0"/>
              </a:rPr>
              <a:t>специфичност 100%</a:t>
            </a:r>
          </a:p>
          <a:p>
            <a:pPr marL="285750" indent="-285750" algn="l">
              <a:lnSpc>
                <a:spcPct val="160000"/>
              </a:lnSpc>
              <a:buFont typeface="Arial" pitchFamily="34" charset="0"/>
              <a:buChar char="•"/>
            </a:pPr>
            <a:r>
              <a:rPr lang="ru-RU" sz="1400" dirty="0">
                <a:solidFill>
                  <a:schemeClr val="tx1"/>
                </a:solidFill>
                <a:latin typeface="Palatino Linotype" pitchFamily="18" charset="0"/>
              </a:rPr>
              <a:t>У случају два или више неуспелих покушаја ерадикације Х. пилори, културу треба применити за испитивање </a:t>
            </a:r>
            <a:r>
              <a:rPr lang="ru-RU" sz="1400" b="1" dirty="0">
                <a:solidFill>
                  <a:schemeClr val="tx1"/>
                </a:solidFill>
                <a:latin typeface="Palatino Linotype" pitchFamily="18" charset="0"/>
              </a:rPr>
              <a:t>антимикробне резистенције</a:t>
            </a:r>
          </a:p>
          <a:p>
            <a:pPr algn="just">
              <a:lnSpc>
                <a:spcPct val="170000"/>
              </a:lnSpc>
            </a:pPr>
            <a:r>
              <a:rPr lang="ru-RU" sz="1400" b="1" u="sng" dirty="0">
                <a:solidFill>
                  <a:schemeClr val="tx1"/>
                </a:solidFill>
                <a:latin typeface="Palatino Linotype" pitchFamily="18" charset="0"/>
              </a:rPr>
              <a:t>ПОЛИМЕРАЗА ЛАНЧАНА РЕАКЦИЈА</a:t>
            </a:r>
          </a:p>
          <a:p>
            <a:pPr marL="457200" indent="-457200" algn="just">
              <a:lnSpc>
                <a:spcPct val="170000"/>
              </a:lnSpc>
              <a:buFont typeface="Arial" pitchFamily="34" charset="0"/>
              <a:buChar char="•"/>
            </a:pPr>
            <a:r>
              <a:rPr lang="ru-RU" sz="1400" dirty="0">
                <a:solidFill>
                  <a:schemeClr val="tx1"/>
                </a:solidFill>
                <a:latin typeface="Palatino Linotype" pitchFamily="18" charset="0"/>
              </a:rPr>
              <a:t>Предност </a:t>
            </a:r>
            <a:r>
              <a:rPr lang="en-US" sz="1400" dirty="0">
                <a:solidFill>
                  <a:schemeClr val="tx1"/>
                </a:solidFill>
                <a:latin typeface="Palatino Linotype" pitchFamily="18" charset="0"/>
              </a:rPr>
              <a:t>PCR</a:t>
            </a:r>
            <a:r>
              <a:rPr lang="ru-RU" sz="1400" dirty="0">
                <a:solidFill>
                  <a:schemeClr val="tx1"/>
                </a:solidFill>
                <a:latin typeface="Palatino Linotype" pitchFamily="18" charset="0"/>
              </a:rPr>
              <a:t> теста је у могућности молекуларне типизације соја Х. Пилори</a:t>
            </a:r>
          </a:p>
          <a:p>
            <a:pPr marL="457200" indent="-457200" algn="just">
              <a:lnSpc>
                <a:spcPct val="170000"/>
              </a:lnSpc>
              <a:buFont typeface="Arial" pitchFamily="34" charset="0"/>
              <a:buChar char="•"/>
            </a:pPr>
            <a:r>
              <a:rPr lang="ru-RU" sz="1400" b="1" dirty="0">
                <a:solidFill>
                  <a:schemeClr val="tx1"/>
                </a:solidFill>
                <a:latin typeface="Palatino Linotype" pitchFamily="18" charset="0"/>
              </a:rPr>
              <a:t>Сензитивност и специфичност овог теста износе 94% и 100%</a:t>
            </a:r>
            <a:endParaRPr lang="en-US" sz="1400" dirty="0">
              <a:solidFill>
                <a:schemeClr val="tx1"/>
              </a:solidFill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6244177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0"/>
            <a:ext cx="7851775" cy="980728"/>
          </a:xfrm>
          <a:ln>
            <a:miter lim="800000"/>
            <a:headEnd/>
            <a:tailEnd/>
          </a:ln>
          <a:extLst/>
        </p:spPr>
        <p:txBody>
          <a:bodyPr>
            <a:sp3d extrusionH="57150" prstMaterial="flat">
              <a:bevelT w="38100" h="38100" prst="angle"/>
              <a:contourClr>
                <a:schemeClr val="tx2"/>
              </a:contourClr>
            </a:sp3d>
          </a:bodyPr>
          <a:lstStyle/>
          <a:p>
            <a:pPr>
              <a:defRPr/>
            </a:pPr>
            <a:r>
              <a:rPr lang="x-none" sz="2400" b="1" dirty="0">
                <a:latin typeface="Palatino Linotype" pitchFamily="18" charset="0"/>
              </a:rPr>
              <a:t>ХЕЛИКОБАКТЕР ПИЛОРИ</a:t>
            </a:r>
            <a:endParaRPr lang="en-US" sz="2400" dirty="0">
              <a:solidFill>
                <a:srgbClr val="FFFF00"/>
              </a:solidFill>
              <a:latin typeface="+mn-lt"/>
            </a:endParaRPr>
          </a:p>
        </p:txBody>
      </p:sp>
      <p:sp>
        <p:nvSpPr>
          <p:cNvPr id="44035" name="Subtitle 2"/>
          <p:cNvSpPr>
            <a:spLocks noGrp="1"/>
          </p:cNvSpPr>
          <p:nvPr>
            <p:ph type="subTitle" idx="1"/>
          </p:nvPr>
        </p:nvSpPr>
        <p:spPr>
          <a:xfrm>
            <a:off x="228600" y="685800"/>
            <a:ext cx="7854950" cy="6172200"/>
          </a:xfrm>
        </p:spPr>
        <p:txBody>
          <a:bodyPr>
            <a:normAutofit fontScale="85000" lnSpcReduction="10000"/>
          </a:bodyPr>
          <a:lstStyle/>
          <a:p>
            <a:pPr marR="0" algn="l">
              <a:lnSpc>
                <a:spcPct val="150000"/>
              </a:lnSpc>
            </a:pPr>
            <a:r>
              <a:rPr lang="ru-RU" sz="1900" b="1" u="sng" dirty="0">
                <a:solidFill>
                  <a:schemeClr val="tx1"/>
                </a:solidFill>
                <a:latin typeface="Palatino Linotype" pitchFamily="18" charset="0"/>
              </a:rPr>
              <a:t>НЕИНВАЗИВНИ ТЕСТОВИ</a:t>
            </a:r>
          </a:p>
          <a:p>
            <a:pPr marR="0" algn="l">
              <a:lnSpc>
                <a:spcPct val="150000"/>
              </a:lnSpc>
            </a:pPr>
            <a:r>
              <a:rPr lang="ru-RU" sz="1900" b="1" dirty="0">
                <a:solidFill>
                  <a:schemeClr val="tx1"/>
                </a:solidFill>
                <a:latin typeface="Palatino Linotype" pitchFamily="18" charset="0"/>
              </a:rPr>
              <a:t>Уреја-издисајни тестови </a:t>
            </a:r>
            <a:r>
              <a:rPr lang="ru-RU" sz="1900" dirty="0">
                <a:solidFill>
                  <a:schemeClr val="tx1"/>
                </a:solidFill>
                <a:latin typeface="Palatino Linotype" pitchFamily="18" charset="0"/>
              </a:rPr>
              <a:t>су засновани, као и биопсијски уреаза тест, на изра</a:t>
            </a:r>
            <a:r>
              <a:rPr lang="en-US" sz="1900" dirty="0">
                <a:solidFill>
                  <a:schemeClr val="tx1"/>
                </a:solidFill>
                <a:latin typeface="Palatino Linotype" pitchFamily="18" charset="0"/>
              </a:rPr>
              <a:t>ж</a:t>
            </a:r>
            <a:r>
              <a:rPr lang="ru-RU" sz="1900" dirty="0">
                <a:solidFill>
                  <a:schemeClr val="tx1"/>
                </a:solidFill>
                <a:latin typeface="Palatino Linotype" pitchFamily="18" charset="0"/>
              </a:rPr>
              <a:t>еној уреазној</a:t>
            </a:r>
            <a:r>
              <a:rPr lang="en-US" sz="19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ru-RU" sz="1900" dirty="0">
                <a:solidFill>
                  <a:schemeClr val="tx1"/>
                </a:solidFill>
                <a:latin typeface="Palatino Linotype" pitchFamily="18" charset="0"/>
              </a:rPr>
              <a:t>активности Х. пилори. </a:t>
            </a:r>
          </a:p>
          <a:p>
            <a:pPr marL="285750" marR="0" indent="-285750" algn="l">
              <a:lnSpc>
                <a:spcPct val="150000"/>
              </a:lnSpc>
              <a:buFont typeface="Arial" pitchFamily="34" charset="0"/>
              <a:buChar char="•"/>
            </a:pPr>
            <a:r>
              <a:rPr lang="ru-RU" sz="1900" dirty="0">
                <a:solidFill>
                  <a:schemeClr val="tx1"/>
                </a:solidFill>
                <a:latin typeface="Palatino Linotype" pitchFamily="18" charset="0"/>
              </a:rPr>
              <a:t>Сензитивност и специфичност ових тестова износе преко 95%</a:t>
            </a:r>
          </a:p>
          <a:p>
            <a:pPr marL="285750" marR="0" indent="-285750" algn="l">
              <a:lnSpc>
                <a:spcPct val="150000"/>
              </a:lnSpc>
              <a:buFont typeface="Arial" pitchFamily="34" charset="0"/>
              <a:buChar char="•"/>
            </a:pPr>
            <a:r>
              <a:rPr lang="ru-RU" sz="1900" dirty="0">
                <a:solidFill>
                  <a:schemeClr val="tx1"/>
                </a:solidFill>
                <a:latin typeface="Palatino Linotype" pitchFamily="18" charset="0"/>
              </a:rPr>
              <a:t>Лажно негативан резултат уреја-издисајних тестова може бити последица убрзаног пражњења ресекованог желуца или недавне примене инхибитора протонске пумпе и антагониста </a:t>
            </a:r>
            <a:r>
              <a:rPr lang="x-none" sz="1900" dirty="0">
                <a:solidFill>
                  <a:schemeClr val="tx1"/>
                </a:solidFill>
                <a:latin typeface="Palatino Linotype" pitchFamily="18" charset="0"/>
              </a:rPr>
              <a:t>H</a:t>
            </a:r>
            <a:r>
              <a:rPr lang="ru-RU" sz="1900" dirty="0">
                <a:solidFill>
                  <a:schemeClr val="tx1"/>
                </a:solidFill>
                <a:latin typeface="Palatino Linotype" pitchFamily="18" charset="0"/>
              </a:rPr>
              <a:t>2 рецептора</a:t>
            </a:r>
          </a:p>
          <a:p>
            <a:pPr marL="285750" marR="0" indent="-285750" algn="l">
              <a:lnSpc>
                <a:spcPct val="150000"/>
              </a:lnSpc>
              <a:buFont typeface="Arial" pitchFamily="34" charset="0"/>
              <a:buChar char="•"/>
            </a:pPr>
            <a:r>
              <a:rPr lang="ru-RU" sz="1900" dirty="0">
                <a:solidFill>
                  <a:schemeClr val="tx1"/>
                </a:solidFill>
                <a:latin typeface="Palatino Linotype" pitchFamily="18" charset="0"/>
              </a:rPr>
              <a:t>Сматра се да је период од 7-14 дана обуставе примене ових лекова, пре теста, довољан да би се избегао лажно негативан резултат</a:t>
            </a:r>
          </a:p>
          <a:p>
            <a:pPr marL="285750" marR="0" indent="-285750" algn="l">
              <a:lnSpc>
                <a:spcPct val="150000"/>
              </a:lnSpc>
              <a:buFont typeface="Arial" pitchFamily="34" charset="0"/>
              <a:buChar char="•"/>
            </a:pPr>
            <a:r>
              <a:rPr lang="ru-RU" sz="1900" dirty="0">
                <a:solidFill>
                  <a:schemeClr val="tx1"/>
                </a:solidFill>
                <a:latin typeface="Palatino Linotype" pitchFamily="18" charset="0"/>
              </a:rPr>
              <a:t>Највећу корист уреја-издисајни тестови пружају у процени ефеката терапије Х. пилори инфекције, посебно у случајевима када није неопходан поновни ендоскопски преглед</a:t>
            </a:r>
          </a:p>
          <a:p>
            <a:pPr algn="l">
              <a:lnSpc>
                <a:spcPct val="170000"/>
              </a:lnSpc>
            </a:pPr>
            <a:r>
              <a:rPr lang="ru-RU" sz="1900" b="1" dirty="0">
                <a:solidFill>
                  <a:schemeClr val="tx1"/>
                </a:solidFill>
                <a:latin typeface="Palatino Linotype" pitchFamily="18" charset="0"/>
              </a:rPr>
              <a:t>Фекални ЕЛИСА </a:t>
            </a:r>
            <a:r>
              <a:rPr lang="ru-RU" sz="1900" dirty="0">
                <a:solidFill>
                  <a:schemeClr val="tx1"/>
                </a:solidFill>
                <a:latin typeface="Palatino Linotype" pitchFamily="18" charset="0"/>
              </a:rPr>
              <a:t>тест (тест антигена у столици) са поликлоналним антителима, за детекцију Х. пилори антигена у фецесу, економичан је и користан за дијагнозу Х. пилори инфекције и за процену ефекта ерадикационе терапије</a:t>
            </a:r>
            <a:endParaRPr lang="en-US" sz="1900" dirty="0">
              <a:solidFill>
                <a:schemeClr val="tx1"/>
              </a:solidFill>
              <a:latin typeface="Palatino Linotype" pitchFamily="18" charset="0"/>
            </a:endParaRPr>
          </a:p>
          <a:p>
            <a:pPr marL="285750" marR="0" indent="-285750" algn="l">
              <a:lnSpc>
                <a:spcPct val="150000"/>
              </a:lnSpc>
              <a:buFont typeface="Arial" pitchFamily="34" charset="0"/>
              <a:buChar char="•"/>
            </a:pPr>
            <a:endParaRPr lang="en-US" sz="1600" dirty="0">
              <a:solidFill>
                <a:schemeClr val="tx1"/>
              </a:solidFill>
              <a:latin typeface="Palatino Linotype" pitchFamily="18" charset="0"/>
            </a:endParaRPr>
          </a:p>
          <a:p>
            <a:pPr marR="0" algn="l">
              <a:lnSpc>
                <a:spcPct val="150000"/>
              </a:lnSpc>
            </a:pPr>
            <a:endParaRPr lang="en-US" sz="1600" dirty="0">
              <a:solidFill>
                <a:schemeClr val="tx1"/>
              </a:solidFill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7369557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0"/>
            <a:ext cx="7851775" cy="609600"/>
          </a:xfrm>
          <a:ln>
            <a:miter lim="800000"/>
            <a:headEnd/>
            <a:tailEnd/>
          </a:ln>
          <a:extLst/>
        </p:spPr>
        <p:txBody>
          <a:bodyPr>
            <a:sp3d extrusionH="57150" prstMaterial="flat">
              <a:bevelT w="38100" h="38100" prst="angle"/>
              <a:contourClr>
                <a:schemeClr val="tx2"/>
              </a:contourClr>
            </a:sp3d>
          </a:bodyPr>
          <a:lstStyle/>
          <a:p>
            <a:pPr>
              <a:defRPr/>
            </a:pPr>
            <a:r>
              <a:rPr lang="x-none" sz="1600" b="1" dirty="0">
                <a:latin typeface="Palatino Linotype" pitchFamily="18" charset="0"/>
              </a:rPr>
              <a:t>ХЕЛИКОБАКТЕР ПИЛОРИ</a:t>
            </a:r>
            <a:endParaRPr lang="en-US" sz="16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47107" name="Subtitle 2"/>
          <p:cNvSpPr>
            <a:spLocks noGrp="1"/>
          </p:cNvSpPr>
          <p:nvPr>
            <p:ph type="subTitle" idx="1"/>
          </p:nvPr>
        </p:nvSpPr>
        <p:spPr>
          <a:xfrm>
            <a:off x="381000" y="838200"/>
            <a:ext cx="8007350" cy="5830888"/>
          </a:xfrm>
        </p:spPr>
        <p:txBody>
          <a:bodyPr>
            <a:normAutofit fontScale="92500" lnSpcReduction="10000"/>
          </a:bodyPr>
          <a:lstStyle/>
          <a:p>
            <a:pPr marR="0" algn="just">
              <a:lnSpc>
                <a:spcPct val="150000"/>
              </a:lnSpc>
            </a:pPr>
            <a:r>
              <a:rPr lang="ru-RU" sz="1600" b="1" dirty="0">
                <a:solidFill>
                  <a:schemeClr val="tx1"/>
                </a:solidFill>
                <a:latin typeface="Palatino Linotype" pitchFamily="18" charset="0"/>
              </a:rPr>
              <a:t>Серолошки квантитативни ЕЛИСА тестови </a:t>
            </a:r>
            <a:r>
              <a:rPr lang="ru-RU" sz="1600" dirty="0">
                <a:solidFill>
                  <a:schemeClr val="tx1"/>
                </a:solidFill>
                <a:latin typeface="Palatino Linotype" pitchFamily="18" charset="0"/>
              </a:rPr>
              <a:t>којима се детектују и титрирају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IgG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ru-RU" sz="1600" dirty="0">
                <a:solidFill>
                  <a:schemeClr val="tx1"/>
                </a:solidFill>
                <a:latin typeface="Palatino Linotype" pitchFamily="18" charset="0"/>
              </a:rPr>
              <a:t>антитела на Х. пилори су у најширој употреби у клиничкој пракси за дијагнозу Х. пилори инфекције, због једноставне примене и ниске цене. </a:t>
            </a:r>
          </a:p>
          <a:p>
            <a:pPr marL="285750" marR="0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ru-RU" sz="1600" dirty="0">
                <a:solidFill>
                  <a:schemeClr val="tx1"/>
                </a:solidFill>
                <a:latin typeface="Palatino Linotype" pitchFamily="18" charset="0"/>
              </a:rPr>
              <a:t>Сензитивност и специфичност серолошких тестова износе преко 90%</a:t>
            </a:r>
          </a:p>
          <a:p>
            <a:pPr marL="285750" marR="0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ru-RU" sz="1600" dirty="0">
                <a:solidFill>
                  <a:schemeClr val="tx1"/>
                </a:solidFill>
                <a:latin typeface="Palatino Linotype" pitchFamily="18" charset="0"/>
              </a:rPr>
              <a:t>Када је ЕЛИСА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IgG</a:t>
            </a:r>
            <a:r>
              <a:rPr lang="ru-RU" sz="1600" dirty="0">
                <a:solidFill>
                  <a:schemeClr val="tx1"/>
                </a:solidFill>
                <a:latin typeface="Palatino Linotype" pitchFamily="18" charset="0"/>
              </a:rPr>
              <a:t> тест негативан додатну дијагностичку вредност, у ретким случајевима, може пружити ЕЛИСА </a:t>
            </a:r>
            <a:r>
              <a:rPr lang="en-US" sz="1600" dirty="0">
                <a:solidFill>
                  <a:schemeClr val="tx1"/>
                </a:solidFill>
                <a:latin typeface="Palatino Linotype" pitchFamily="18" charset="0"/>
              </a:rPr>
              <a:t>IgA </a:t>
            </a:r>
            <a:r>
              <a:rPr lang="ru-RU" sz="1600" dirty="0">
                <a:solidFill>
                  <a:schemeClr val="tx1"/>
                </a:solidFill>
                <a:latin typeface="Palatino Linotype" pitchFamily="18" charset="0"/>
              </a:rPr>
              <a:t>тест</a:t>
            </a:r>
          </a:p>
          <a:p>
            <a:pPr marL="285750" marR="0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ru-RU" sz="1600" dirty="0">
                <a:solidFill>
                  <a:schemeClr val="tx1"/>
                </a:solidFill>
                <a:latin typeface="Palatino Linotype" pitchFamily="18" charset="0"/>
              </a:rPr>
              <a:t>Серолошки метод је мање погодан после терапије Х. пилори инфекције, с обзиром на то да је потребно да прође 6 месеци да би титар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IgG</a:t>
            </a:r>
            <a:r>
              <a:rPr lang="ru-RU" sz="1600" dirty="0">
                <a:solidFill>
                  <a:schemeClr val="tx1"/>
                </a:solidFill>
                <a:latin typeface="Palatino Linotype" pitchFamily="18" charset="0"/>
              </a:rPr>
              <a:t> антитела пао за 50% и више, то се узима као критеријум успешне ерадикације инфекције Уколико је титар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IgG</a:t>
            </a:r>
            <a:r>
              <a:rPr lang="ru-RU" sz="1600" dirty="0">
                <a:solidFill>
                  <a:schemeClr val="tx1"/>
                </a:solidFill>
                <a:latin typeface="Palatino Linotype" pitchFamily="18" charset="0"/>
              </a:rPr>
              <a:t> антитела пре третмана већи од 700, тестирање се може обавити и после 3-4 месеца (сензитивност 92%)</a:t>
            </a:r>
          </a:p>
          <a:p>
            <a:pPr marL="285750" marR="0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ru-RU" sz="1600" dirty="0">
                <a:solidFill>
                  <a:schemeClr val="tx1"/>
                </a:solidFill>
                <a:latin typeface="Palatino Linotype" pitchFamily="18" charset="0"/>
              </a:rPr>
              <a:t>Ако је титар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IgG</a:t>
            </a:r>
            <a:r>
              <a:rPr lang="ru-RU" sz="1600" dirty="0">
                <a:solidFill>
                  <a:schemeClr val="tx1"/>
                </a:solidFill>
                <a:latin typeface="Palatino Linotype" pitchFamily="18" charset="0"/>
              </a:rPr>
              <a:t> антитела пре третмана од 300-700, тестирање треба обавити после 6 месеци (сензитивност 91%)</a:t>
            </a:r>
          </a:p>
          <a:p>
            <a:pPr marL="285750" marR="0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ru-RU" sz="1600" dirty="0">
                <a:solidFill>
                  <a:schemeClr val="tx1"/>
                </a:solidFill>
                <a:latin typeface="Palatino Linotype" pitchFamily="18" charset="0"/>
              </a:rPr>
              <a:t>Серологија није прихватљив метод за праћење пацијената ако је титар </a:t>
            </a:r>
            <a:r>
              <a:rPr lang="en-US" sz="1600" dirty="0" err="1">
                <a:solidFill>
                  <a:schemeClr val="tx1"/>
                </a:solidFill>
                <a:latin typeface="Palatino Linotype" pitchFamily="18" charset="0"/>
              </a:rPr>
              <a:t>IgG</a:t>
            </a:r>
            <a:r>
              <a:rPr lang="ru-RU" sz="1600" dirty="0">
                <a:solidFill>
                  <a:schemeClr val="tx1"/>
                </a:solidFill>
                <a:latin typeface="Palatino Linotype" pitchFamily="18" charset="0"/>
              </a:rPr>
              <a:t> антитела у серуму пре третмана инфекције мањи од 300</a:t>
            </a:r>
          </a:p>
          <a:p>
            <a:pPr marR="0" algn="just">
              <a:lnSpc>
                <a:spcPct val="150000"/>
              </a:lnSpc>
            </a:pPr>
            <a:r>
              <a:rPr lang="ru-RU" sz="1600" dirty="0">
                <a:solidFill>
                  <a:schemeClr val="tx1"/>
                </a:solidFill>
                <a:latin typeface="Palatino Linotype" pitchFamily="18" charset="0"/>
              </a:rPr>
              <a:t>	</a:t>
            </a:r>
            <a:endParaRPr lang="en-US" sz="1600" dirty="0">
              <a:solidFill>
                <a:schemeClr val="tx1"/>
              </a:solidFill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0237946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229600" cy="865188"/>
          </a:xfrm>
        </p:spPr>
        <p:txBody>
          <a:bodyPr>
            <a:normAutofit/>
          </a:bodyPr>
          <a:lstStyle/>
          <a:p>
            <a:pPr algn="ctr"/>
            <a:r>
              <a:rPr lang="sl-SI" sz="2800" b="1" dirty="0">
                <a:latin typeface="Palatino Linotype" pitchFamily="18" charset="0"/>
              </a:rPr>
              <a:t>MAASTRICHT 2 ( 2000)</a:t>
            </a:r>
            <a:endParaRPr lang="en-US" sz="2800" dirty="0">
              <a:latin typeface="Palatino Linotype" pitchFamily="18" charset="0"/>
            </a:endParaRPr>
          </a:p>
        </p:txBody>
      </p:sp>
      <p:sp>
        <p:nvSpPr>
          <p:cNvPr id="58371" name="Content Placeholder 2"/>
          <p:cNvSpPr>
            <a:spLocks noGrp="1"/>
          </p:cNvSpPr>
          <p:nvPr>
            <p:ph sz="half" idx="1"/>
          </p:nvPr>
        </p:nvSpPr>
        <p:spPr>
          <a:xfrm>
            <a:off x="0" y="609600"/>
            <a:ext cx="4033838" cy="551656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000" b="1" u="sng" dirty="0" err="1">
                <a:solidFill>
                  <a:schemeClr val="tx2"/>
                </a:solidFill>
                <a:latin typeface="Palatino Linotype" pitchFamily="18" charset="0"/>
              </a:rPr>
              <a:t>Први</a:t>
            </a:r>
            <a:r>
              <a:rPr lang="en-US" sz="2000" b="1" u="sng" dirty="0">
                <a:solidFill>
                  <a:schemeClr val="tx2"/>
                </a:solidFill>
                <a:latin typeface="Palatino Linotype" pitchFamily="18" charset="0"/>
              </a:rPr>
              <a:t> </a:t>
            </a:r>
            <a:r>
              <a:rPr lang="en-US" sz="2000" b="1" u="sng" dirty="0" err="1">
                <a:solidFill>
                  <a:schemeClr val="tx2"/>
                </a:solidFill>
                <a:latin typeface="Palatino Linotype" pitchFamily="18" charset="0"/>
              </a:rPr>
              <a:t>избор,тројна</a:t>
            </a:r>
            <a:r>
              <a:rPr lang="en-US" sz="2000" b="1" u="sng" dirty="0">
                <a:solidFill>
                  <a:schemeClr val="tx2"/>
                </a:solidFill>
                <a:latin typeface="Palatino Linotype" pitchFamily="18" charset="0"/>
              </a:rPr>
              <a:t> </a:t>
            </a:r>
            <a:r>
              <a:rPr lang="en-US" sz="2000" b="1" u="sng" dirty="0" err="1">
                <a:solidFill>
                  <a:schemeClr val="tx2"/>
                </a:solidFill>
                <a:latin typeface="Palatino Linotype" pitchFamily="18" charset="0"/>
              </a:rPr>
              <a:t>терапија</a:t>
            </a:r>
            <a:r>
              <a:rPr lang="en-US" sz="2000" b="1" u="sng" dirty="0">
                <a:solidFill>
                  <a:schemeClr val="tx2"/>
                </a:solidFill>
                <a:latin typeface="Palatino Linotype" pitchFamily="18" charset="0"/>
              </a:rPr>
              <a:t>:</a:t>
            </a:r>
          </a:p>
          <a:p>
            <a:pPr>
              <a:buFont typeface="Wingdings 2" pitchFamily="18" charset="2"/>
              <a:buNone/>
            </a:pPr>
            <a:endParaRPr lang="sl-SI" sz="2000" u="sng" dirty="0">
              <a:latin typeface="Palatino Linotype" pitchFamily="18" charset="0"/>
            </a:endParaRPr>
          </a:p>
          <a:p>
            <a:pPr lvl="1">
              <a:buFont typeface="Wingdings" pitchFamily="2" charset="2"/>
              <a:buChar char="Ø"/>
            </a:pPr>
            <a:r>
              <a:rPr lang="x-none" sz="2000" dirty="0">
                <a:latin typeface="Palatino Linotype" pitchFamily="18" charset="0"/>
              </a:rPr>
              <a:t>IPP</a:t>
            </a:r>
            <a:r>
              <a:rPr lang="sl-SI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два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пута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дневно</a:t>
            </a:r>
            <a:endParaRPr lang="sl-SI" sz="2000" dirty="0">
              <a:latin typeface="Palatino Linotype" pitchFamily="18" charset="0"/>
            </a:endParaRPr>
          </a:p>
          <a:p>
            <a:pPr lvl="1">
              <a:buFont typeface="Wingdings" pitchFamily="2" charset="2"/>
              <a:buChar char="Ø"/>
            </a:pPr>
            <a:r>
              <a:rPr lang="sl-SI" sz="2000" dirty="0">
                <a:latin typeface="Palatino Linotype" pitchFamily="18" charset="0"/>
              </a:rPr>
              <a:t>Clarithromycin 2x500mg</a:t>
            </a:r>
          </a:p>
          <a:p>
            <a:pPr lvl="1">
              <a:buFont typeface="Wingdings" pitchFamily="2" charset="2"/>
              <a:buChar char="Ø"/>
            </a:pPr>
            <a:r>
              <a:rPr lang="sl-SI" sz="2000" dirty="0">
                <a:latin typeface="Palatino Linotype" pitchFamily="18" charset="0"/>
              </a:rPr>
              <a:t>Amoxycillin 2x1000mg</a:t>
            </a:r>
            <a:endParaRPr lang="en-US" sz="2000" dirty="0">
              <a:latin typeface="Palatino Linotype" pitchFamily="18" charset="0"/>
            </a:endParaRPr>
          </a:p>
          <a:p>
            <a:pPr lvl="1">
              <a:buFont typeface="Wingdings" pitchFamily="2" charset="2"/>
              <a:buChar char="Ø"/>
            </a:pPr>
            <a:endParaRPr lang="en-US" sz="2000" dirty="0">
              <a:latin typeface="Palatino Linotype" pitchFamily="18" charset="0"/>
            </a:endParaRPr>
          </a:p>
          <a:p>
            <a:pPr lvl="1">
              <a:buFont typeface="Wingdings" pitchFamily="2" charset="2"/>
              <a:buChar char="Ø"/>
            </a:pPr>
            <a:r>
              <a:rPr lang="en-US" sz="2000" dirty="0">
                <a:latin typeface="Palatino Linotype" pitchFamily="18" charset="0"/>
              </a:rPr>
              <a:t>IPP</a:t>
            </a:r>
            <a:r>
              <a:rPr lang="sl-SI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два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пута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дневно</a:t>
            </a:r>
            <a:endParaRPr lang="en-US" sz="2000" dirty="0">
              <a:latin typeface="Palatino Linotype" pitchFamily="18" charset="0"/>
            </a:endParaRPr>
          </a:p>
          <a:p>
            <a:pPr lvl="1">
              <a:buFont typeface="Wingdings" pitchFamily="2" charset="2"/>
              <a:buChar char="Ø"/>
            </a:pPr>
            <a:r>
              <a:rPr lang="en-US" sz="2000" dirty="0">
                <a:latin typeface="Palatino Linotype" pitchFamily="18" charset="0"/>
              </a:rPr>
              <a:t>Clarithromycin 2x250mg,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Metronidazol</a:t>
            </a:r>
            <a:r>
              <a:rPr lang="en-US" sz="2000" dirty="0">
                <a:latin typeface="Palatino Linotype" pitchFamily="18" charset="0"/>
              </a:rPr>
              <a:t> 2x500mg</a:t>
            </a:r>
          </a:p>
          <a:p>
            <a:pPr lvl="1">
              <a:buFont typeface="Wingdings" pitchFamily="2" charset="2"/>
              <a:buChar char="Ø"/>
            </a:pPr>
            <a:endParaRPr lang="en-US" sz="2000" dirty="0">
              <a:latin typeface="Palatino Linotype" pitchFamily="18" charset="0"/>
            </a:endParaRPr>
          </a:p>
          <a:p>
            <a:pPr lvl="1" algn="ctr">
              <a:buFont typeface="Wingdings 2" pitchFamily="18" charset="2"/>
              <a:buNone/>
            </a:pPr>
            <a:r>
              <a:rPr lang="en-US" sz="2000" dirty="0">
                <a:latin typeface="Palatino Linotype" pitchFamily="18" charset="0"/>
              </a:rPr>
              <a:t>7 </a:t>
            </a:r>
            <a:r>
              <a:rPr lang="en-US" sz="2000" dirty="0" err="1">
                <a:latin typeface="Palatino Linotype" pitchFamily="18" charset="0"/>
              </a:rPr>
              <a:t>дана</a:t>
            </a:r>
            <a:endParaRPr lang="sl-SI" sz="2000" dirty="0">
              <a:latin typeface="Palatino Linotype" pitchFamily="18" charset="0"/>
            </a:endParaRPr>
          </a:p>
          <a:p>
            <a:endParaRPr lang="sl-SI" sz="2000" u="sng" dirty="0">
              <a:latin typeface="Palatino Linotype" pitchFamily="18" charset="0"/>
            </a:endParaRPr>
          </a:p>
          <a:p>
            <a:endParaRPr lang="sl-SI" sz="2000" u="sng" dirty="0">
              <a:latin typeface="Palatino Linotype" pitchFamily="18" charset="0"/>
            </a:endParaRPr>
          </a:p>
          <a:p>
            <a:endParaRPr lang="en-US" dirty="0"/>
          </a:p>
        </p:txBody>
      </p:sp>
      <p:sp>
        <p:nvSpPr>
          <p:cNvPr id="58372" name="Content Placeholder 3"/>
          <p:cNvSpPr>
            <a:spLocks noGrp="1"/>
          </p:cNvSpPr>
          <p:nvPr>
            <p:ph sz="half" idx="2"/>
          </p:nvPr>
        </p:nvSpPr>
        <p:spPr>
          <a:xfrm>
            <a:off x="3962400" y="762000"/>
            <a:ext cx="5181600" cy="5013325"/>
          </a:xfrm>
        </p:spPr>
        <p:txBody>
          <a:bodyPr>
            <a:normAutofit/>
          </a:bodyPr>
          <a:lstStyle/>
          <a:p>
            <a:pPr marL="0" indent="0" algn="ctr">
              <a:lnSpc>
                <a:spcPct val="90000"/>
              </a:lnSpc>
              <a:buNone/>
            </a:pPr>
            <a:r>
              <a:rPr lang="en-US" sz="2000" b="1" u="sng" dirty="0" err="1">
                <a:solidFill>
                  <a:schemeClr val="tx2"/>
                </a:solidFill>
                <a:latin typeface="Palatino Linotype" pitchFamily="18" charset="0"/>
              </a:rPr>
              <a:t>Други</a:t>
            </a:r>
            <a:r>
              <a:rPr lang="en-US" sz="2000" b="1" u="sng" dirty="0">
                <a:solidFill>
                  <a:schemeClr val="tx2"/>
                </a:solidFill>
                <a:latin typeface="Palatino Linotype" pitchFamily="18" charset="0"/>
              </a:rPr>
              <a:t> </a:t>
            </a:r>
            <a:r>
              <a:rPr lang="en-US" sz="2000" b="1" u="sng" dirty="0" err="1">
                <a:solidFill>
                  <a:schemeClr val="tx2"/>
                </a:solidFill>
                <a:latin typeface="Palatino Linotype" pitchFamily="18" charset="0"/>
              </a:rPr>
              <a:t>избор,четворострука</a:t>
            </a:r>
            <a:r>
              <a:rPr lang="en-US" sz="2000" b="1" u="sng" dirty="0">
                <a:solidFill>
                  <a:schemeClr val="tx2"/>
                </a:solidFill>
                <a:latin typeface="Palatino Linotype" pitchFamily="18" charset="0"/>
              </a:rPr>
              <a:t> </a:t>
            </a:r>
            <a:r>
              <a:rPr lang="en-US" sz="2000" b="1" u="sng" dirty="0" err="1">
                <a:solidFill>
                  <a:schemeClr val="tx2"/>
                </a:solidFill>
                <a:latin typeface="Palatino Linotype" pitchFamily="18" charset="0"/>
              </a:rPr>
              <a:t>терапија</a:t>
            </a:r>
            <a:r>
              <a:rPr lang="x-none" sz="2000" b="1" u="sng" dirty="0">
                <a:solidFill>
                  <a:schemeClr val="tx2"/>
                </a:solidFill>
                <a:latin typeface="Palatino Linotype" pitchFamily="18" charset="0"/>
              </a:rPr>
              <a:t>:</a:t>
            </a:r>
            <a:endParaRPr lang="sl-SI" sz="2000" b="1" dirty="0">
              <a:latin typeface="Palatino Linotype" pitchFamily="18" charset="0"/>
            </a:endParaRP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endParaRPr lang="sl-SI" sz="2400" dirty="0">
              <a:latin typeface="Palatino Linotype" pitchFamily="18" charset="0"/>
            </a:endParaRPr>
          </a:p>
          <a:p>
            <a:pPr lvl="1">
              <a:lnSpc>
                <a:spcPct val="90000"/>
              </a:lnSpc>
              <a:buFont typeface="Wingdings" pitchFamily="2" charset="2"/>
              <a:buChar char="Ø"/>
            </a:pPr>
            <a:r>
              <a:rPr lang="x-none" sz="2000" dirty="0">
                <a:latin typeface="Palatino Linotype" pitchFamily="18" charset="0"/>
              </a:rPr>
              <a:t>IPP</a:t>
            </a:r>
            <a:r>
              <a:rPr lang="sl-SI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два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пута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дневно</a:t>
            </a:r>
            <a:endParaRPr lang="sl-SI" sz="2000" dirty="0">
              <a:latin typeface="Palatino Linotype" pitchFamily="18" charset="0"/>
            </a:endParaRPr>
          </a:p>
          <a:p>
            <a:pPr lvl="1">
              <a:lnSpc>
                <a:spcPct val="90000"/>
              </a:lnSpc>
              <a:buFont typeface="Wingdings" pitchFamily="2" charset="2"/>
              <a:buChar char="Ø"/>
            </a:pPr>
            <a:r>
              <a:rPr lang="sl-SI" sz="2000" dirty="0">
                <a:latin typeface="Palatino Linotype" pitchFamily="18" charset="0"/>
              </a:rPr>
              <a:t>Bizmutsalicilat ili subcitrat 4x120mg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Ø"/>
            </a:pPr>
            <a:r>
              <a:rPr lang="sl-SI" sz="2000" dirty="0">
                <a:latin typeface="Palatino Linotype" pitchFamily="18" charset="0"/>
              </a:rPr>
              <a:t> Metronidazol 3x500mg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Ø"/>
            </a:pPr>
            <a:r>
              <a:rPr lang="sl-SI" sz="2000" dirty="0">
                <a:latin typeface="Palatino Linotype" pitchFamily="18" charset="0"/>
              </a:rPr>
              <a:t>Tetraciklin 4x500mg</a:t>
            </a:r>
            <a:endParaRPr lang="en-US" sz="2000" dirty="0">
              <a:latin typeface="Palatino Linotype" pitchFamily="18" charset="0"/>
            </a:endParaRPr>
          </a:p>
          <a:p>
            <a:pPr lvl="1">
              <a:lnSpc>
                <a:spcPct val="90000"/>
              </a:lnSpc>
              <a:buFont typeface="Wingdings" pitchFamily="2" charset="2"/>
              <a:buChar char="Ø"/>
            </a:pPr>
            <a:endParaRPr lang="en-US" sz="2000" dirty="0">
              <a:latin typeface="Palatino Linotype" pitchFamily="18" charset="0"/>
            </a:endParaRPr>
          </a:p>
          <a:p>
            <a:pPr lvl="1" algn="ctr">
              <a:lnSpc>
                <a:spcPct val="90000"/>
              </a:lnSpc>
              <a:buFont typeface="Wingdings 2" pitchFamily="18" charset="2"/>
              <a:buNone/>
            </a:pPr>
            <a:r>
              <a:rPr lang="en-US" sz="2000" dirty="0">
                <a:latin typeface="Palatino Linotype" pitchFamily="18" charset="0"/>
              </a:rPr>
              <a:t>7 </a:t>
            </a:r>
            <a:r>
              <a:rPr lang="en-US" sz="2000" dirty="0" err="1">
                <a:latin typeface="Palatino Linotype" pitchFamily="18" charset="0"/>
              </a:rPr>
              <a:t>дана</a:t>
            </a:r>
            <a:endParaRPr lang="en-US" sz="2000" dirty="0">
              <a:latin typeface="Palatino Linotype" pitchFamily="18" charset="0"/>
            </a:endParaRPr>
          </a:p>
          <a:p>
            <a:pPr lvl="1">
              <a:lnSpc>
                <a:spcPct val="90000"/>
              </a:lnSpc>
              <a:buFont typeface="Wingdings" pitchFamily="2" charset="2"/>
              <a:buChar char="Ø"/>
            </a:pPr>
            <a:endParaRPr lang="sl-SI" sz="2000" dirty="0">
              <a:latin typeface="Palatino Linotype" pitchFamily="18" charset="0"/>
            </a:endParaRPr>
          </a:p>
          <a:p>
            <a:pPr marL="457200" lvl="1" indent="0">
              <a:lnSpc>
                <a:spcPct val="90000"/>
              </a:lnSpc>
              <a:buNone/>
            </a:pPr>
            <a:r>
              <a:rPr lang="x-none" sz="2000" u="sng" dirty="0">
                <a:latin typeface="Palatino Linotype" pitchFamily="18" charset="0"/>
              </a:rPr>
              <a:t>Ако</a:t>
            </a:r>
            <a:r>
              <a:rPr lang="sl-SI" sz="2000" u="sng" dirty="0">
                <a:latin typeface="Palatino Linotype" pitchFamily="18" charset="0"/>
              </a:rPr>
              <a:t> </a:t>
            </a:r>
            <a:r>
              <a:rPr lang="en-US" sz="2000" u="sng" dirty="0" err="1">
                <a:latin typeface="Palatino Linotype" pitchFamily="18" charset="0"/>
              </a:rPr>
              <a:t>нема</a:t>
            </a:r>
            <a:r>
              <a:rPr lang="en-US" sz="2000" u="sng" dirty="0">
                <a:latin typeface="Palatino Linotype" pitchFamily="18" charset="0"/>
              </a:rPr>
              <a:t> </a:t>
            </a:r>
            <a:r>
              <a:rPr lang="en-US" sz="2000" u="sng" dirty="0" err="1">
                <a:latin typeface="Palatino Linotype" pitchFamily="18" charset="0"/>
              </a:rPr>
              <a:t>бизмута</a:t>
            </a:r>
            <a:r>
              <a:rPr lang="sl-SI" sz="2000" u="sng" dirty="0">
                <a:latin typeface="Palatino Linotype" pitchFamily="18" charset="0"/>
              </a:rPr>
              <a:t>, </a:t>
            </a:r>
            <a:r>
              <a:rPr lang="x-none" sz="2000" u="sng" dirty="0">
                <a:latin typeface="Palatino Linotype" pitchFamily="18" charset="0"/>
              </a:rPr>
              <a:t>IPP</a:t>
            </a:r>
            <a:r>
              <a:rPr lang="sl-SI" sz="2000" u="sng" dirty="0">
                <a:latin typeface="Palatino Linotype" pitchFamily="18" charset="0"/>
              </a:rPr>
              <a:t> </a:t>
            </a:r>
            <a:r>
              <a:rPr lang="en-US" sz="2000" u="sng" dirty="0" err="1">
                <a:latin typeface="Palatino Linotype" pitchFamily="18" charset="0"/>
              </a:rPr>
              <a:t>тројна</a:t>
            </a:r>
            <a:r>
              <a:rPr lang="en-US" sz="2000" u="sng" dirty="0">
                <a:latin typeface="Palatino Linotype" pitchFamily="18" charset="0"/>
              </a:rPr>
              <a:t> </a:t>
            </a:r>
            <a:r>
              <a:rPr lang="en-US" sz="2000" u="sng" dirty="0" err="1">
                <a:latin typeface="Palatino Linotype" pitchFamily="18" charset="0"/>
              </a:rPr>
              <a:t>терапија</a:t>
            </a:r>
            <a:r>
              <a:rPr lang="sl-SI" sz="2000" u="sng" dirty="0">
                <a:latin typeface="Palatino Linotype" pitchFamily="18" charset="0"/>
              </a:rPr>
              <a:t>, </a:t>
            </a:r>
            <a:r>
              <a:rPr lang="en-US" sz="2000" u="sng" dirty="0" err="1">
                <a:latin typeface="Palatino Linotype" pitchFamily="18" charset="0"/>
              </a:rPr>
              <a:t>промена</a:t>
            </a:r>
            <a:r>
              <a:rPr lang="en-US" sz="2000" u="sng" dirty="0">
                <a:latin typeface="Palatino Linotype" pitchFamily="18" charset="0"/>
              </a:rPr>
              <a:t> </a:t>
            </a:r>
            <a:r>
              <a:rPr lang="en-US" sz="2000" u="sng" dirty="0" err="1">
                <a:latin typeface="Palatino Linotype" pitchFamily="18" charset="0"/>
              </a:rPr>
              <a:t>антибиотика</a:t>
            </a:r>
            <a:endParaRPr lang="sl-SI" sz="2000" u="sng" dirty="0">
              <a:latin typeface="Palatino Linotype" pitchFamily="18" charset="0"/>
            </a:endParaRPr>
          </a:p>
          <a:p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0" y="5257800"/>
            <a:ext cx="91440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400" dirty="0" err="1">
                <a:latin typeface="Palatino Linotype" pitchFamily="18" charset="0"/>
              </a:rPr>
              <a:t>Након</a:t>
            </a:r>
            <a:r>
              <a:rPr lang="en-US" sz="1400" dirty="0">
                <a:latin typeface="Palatino Linotype" pitchFamily="18" charset="0"/>
              </a:rPr>
              <a:t> </a:t>
            </a:r>
            <a:r>
              <a:rPr lang="en-US" sz="1400" dirty="0" err="1">
                <a:latin typeface="Palatino Linotype" pitchFamily="18" charset="0"/>
              </a:rPr>
              <a:t>првог</a:t>
            </a:r>
            <a:r>
              <a:rPr lang="en-US" sz="1400" dirty="0">
                <a:latin typeface="Palatino Linotype" pitchFamily="18" charset="0"/>
              </a:rPr>
              <a:t> </a:t>
            </a:r>
            <a:r>
              <a:rPr lang="en-US" sz="1400" dirty="0" err="1">
                <a:latin typeface="Palatino Linotype" pitchFamily="18" charset="0"/>
              </a:rPr>
              <a:t>избора</a:t>
            </a:r>
            <a:r>
              <a:rPr lang="en-US" sz="1400" dirty="0">
                <a:latin typeface="Palatino Linotype" pitchFamily="18" charset="0"/>
              </a:rPr>
              <a:t> </a:t>
            </a:r>
            <a:r>
              <a:rPr lang="en-US" sz="1400" dirty="0" err="1">
                <a:latin typeface="Palatino Linotype" pitchFamily="18" charset="0"/>
              </a:rPr>
              <a:t>терапије</a:t>
            </a:r>
            <a:r>
              <a:rPr lang="en-US" sz="1400" dirty="0">
                <a:latin typeface="Palatino Linotype" pitchFamily="18" charset="0"/>
              </a:rPr>
              <a:t>, у </a:t>
            </a:r>
            <a:r>
              <a:rPr lang="en-US" sz="1400" dirty="0" err="1">
                <a:latin typeface="Palatino Linotype" pitchFamily="18" charset="0"/>
              </a:rPr>
              <a:t>случају</a:t>
            </a:r>
            <a:r>
              <a:rPr lang="en-US" sz="1400" dirty="0">
                <a:latin typeface="Palatino Linotype" pitchFamily="18" charset="0"/>
              </a:rPr>
              <a:t> </a:t>
            </a:r>
            <a:r>
              <a:rPr lang="en-US" sz="1400" dirty="0" err="1">
                <a:latin typeface="Palatino Linotype" pitchFamily="18" charset="0"/>
              </a:rPr>
              <a:t>неуспеха</a:t>
            </a:r>
            <a:r>
              <a:rPr lang="en-US" sz="1400" dirty="0">
                <a:latin typeface="Palatino Linotype" pitchFamily="18" charset="0"/>
              </a:rPr>
              <a:t> </a:t>
            </a:r>
            <a:r>
              <a:rPr lang="en-US" sz="1400" dirty="0" err="1">
                <a:latin typeface="Palatino Linotype" pitchFamily="18" charset="0"/>
              </a:rPr>
              <a:t>замена</a:t>
            </a:r>
            <a:r>
              <a:rPr lang="en-US" sz="1400" dirty="0">
                <a:latin typeface="Palatino Linotype" pitchFamily="18" charset="0"/>
              </a:rPr>
              <a:t> </a:t>
            </a:r>
            <a:r>
              <a:rPr lang="en-US" sz="1400" dirty="0" err="1">
                <a:latin typeface="Palatino Linotype" pitchFamily="18" charset="0"/>
              </a:rPr>
              <a:t>Amoxycillina</a:t>
            </a:r>
            <a:r>
              <a:rPr lang="en-US" sz="1400" dirty="0">
                <a:latin typeface="Palatino Linotype" pitchFamily="18" charset="0"/>
              </a:rPr>
              <a:t> </a:t>
            </a:r>
            <a:r>
              <a:rPr lang="en-US" sz="1400" dirty="0" err="1">
                <a:latin typeface="Palatino Linotype" pitchFamily="18" charset="0"/>
              </a:rPr>
              <a:t>са</a:t>
            </a:r>
            <a:r>
              <a:rPr lang="en-US" sz="1400" dirty="0">
                <a:latin typeface="Palatino Linotype" pitchFamily="18" charset="0"/>
              </a:rPr>
              <a:t> </a:t>
            </a:r>
            <a:r>
              <a:rPr lang="en-US" sz="1400" dirty="0" err="1">
                <a:latin typeface="Palatino Linotype" pitchFamily="18" charset="0"/>
              </a:rPr>
              <a:t>тетрациклинима</a:t>
            </a:r>
            <a:r>
              <a:rPr lang="en-US" sz="1400" dirty="0">
                <a:latin typeface="Palatino Linotype" pitchFamily="18" charset="0"/>
              </a:rPr>
              <a:t>, </a:t>
            </a:r>
            <a:r>
              <a:rPr lang="en-US" sz="1400" dirty="0" err="1">
                <a:latin typeface="Palatino Linotype" pitchFamily="18" charset="0"/>
              </a:rPr>
              <a:t>или</a:t>
            </a:r>
            <a:r>
              <a:rPr lang="en-US" sz="1400" dirty="0">
                <a:latin typeface="Palatino Linotype" pitchFamily="18" charset="0"/>
              </a:rPr>
              <a:t> </a:t>
            </a:r>
            <a:r>
              <a:rPr lang="en-US" sz="1400" dirty="0" err="1">
                <a:latin typeface="Palatino Linotype" pitchFamily="18" charset="0"/>
              </a:rPr>
              <a:t>метронидазолом</a:t>
            </a:r>
            <a:r>
              <a:rPr lang="en-US" sz="1400" dirty="0">
                <a:latin typeface="Palatino Linotype" pitchFamily="18" charset="0"/>
              </a:rPr>
              <a:t> 2x500 mg </a:t>
            </a:r>
            <a:r>
              <a:rPr lang="en-US" sz="1400" dirty="0" err="1">
                <a:latin typeface="Palatino Linotype" pitchFamily="18" charset="0"/>
              </a:rPr>
              <a:t>или</a:t>
            </a:r>
            <a:r>
              <a:rPr lang="en-US" sz="1400" dirty="0">
                <a:latin typeface="Palatino Linotype" pitchFamily="18" charset="0"/>
              </a:rPr>
              <a:t> </a:t>
            </a:r>
            <a:r>
              <a:rPr lang="en-US" sz="1400" dirty="0" err="1">
                <a:latin typeface="Palatino Linotype" pitchFamily="18" charset="0"/>
              </a:rPr>
              <a:t>тинидазолом</a:t>
            </a:r>
            <a:r>
              <a:rPr lang="en-US" sz="1400" dirty="0">
                <a:latin typeface="Palatino Linotype" pitchFamily="18" charset="0"/>
              </a:rPr>
              <a:t> 2x500 mg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err="1">
                <a:latin typeface="Palatino Linotype" pitchFamily="18" charset="0"/>
              </a:rPr>
              <a:t>Неуспех-четворострука</a:t>
            </a:r>
            <a:r>
              <a:rPr lang="en-US" sz="1400" dirty="0">
                <a:latin typeface="Palatino Linotype" pitchFamily="18" charset="0"/>
              </a:rPr>
              <a:t> </a:t>
            </a:r>
            <a:r>
              <a:rPr lang="en-US" sz="1400" dirty="0" err="1">
                <a:latin typeface="Palatino Linotype" pitchFamily="18" charset="0"/>
              </a:rPr>
              <a:t>терапија</a:t>
            </a:r>
            <a:r>
              <a:rPr lang="en-US" sz="1400" dirty="0">
                <a:latin typeface="Palatino Linotype" pitchFamily="18" charset="0"/>
              </a:rPr>
              <a:t> </a:t>
            </a:r>
            <a:r>
              <a:rPr lang="en-US" sz="1400" dirty="0" err="1">
                <a:latin typeface="Palatino Linotype" pitchFamily="18" charset="0"/>
              </a:rPr>
              <a:t>уз</a:t>
            </a:r>
            <a:r>
              <a:rPr lang="en-US" sz="1400" dirty="0">
                <a:latin typeface="Palatino Linotype" pitchFamily="18" charset="0"/>
              </a:rPr>
              <a:t>  </a:t>
            </a:r>
            <a:r>
              <a:rPr lang="en-US" sz="1400" dirty="0" err="1">
                <a:latin typeface="Palatino Linotype" pitchFamily="18" charset="0"/>
              </a:rPr>
              <a:t>промену</a:t>
            </a:r>
            <a:r>
              <a:rPr lang="en-US" sz="1400" dirty="0">
                <a:latin typeface="Palatino Linotype" pitchFamily="18" charset="0"/>
              </a:rPr>
              <a:t> </a:t>
            </a:r>
            <a:r>
              <a:rPr lang="en-US" sz="1400" dirty="0" err="1">
                <a:latin typeface="Palatino Linotype" pitchFamily="18" charset="0"/>
              </a:rPr>
              <a:t>антибиотика</a:t>
            </a:r>
            <a:r>
              <a:rPr lang="x-none" sz="1400" dirty="0">
                <a:latin typeface="Palatino Linotype" pitchFamily="18" charset="0"/>
              </a:rPr>
              <a:t> </a:t>
            </a:r>
            <a:r>
              <a:rPr lang="en-US" sz="1400" dirty="0">
                <a:latin typeface="Palatino Linotype" pitchFamily="18" charset="0"/>
              </a:rPr>
              <a:t>(</a:t>
            </a:r>
            <a:r>
              <a:rPr lang="en-US" sz="1400" dirty="0" err="1">
                <a:latin typeface="Palatino Linotype" pitchFamily="18" charset="0"/>
              </a:rPr>
              <a:t>тетрациклини</a:t>
            </a:r>
            <a:r>
              <a:rPr lang="en-US" sz="1400" dirty="0">
                <a:latin typeface="Palatino Linotype" pitchFamily="18" charset="0"/>
              </a:rPr>
              <a:t> и </a:t>
            </a:r>
            <a:r>
              <a:rPr lang="en-US" sz="1400" dirty="0" err="1">
                <a:latin typeface="Palatino Linotype" pitchFamily="18" charset="0"/>
              </a:rPr>
              <a:t>азитромицин</a:t>
            </a:r>
            <a:r>
              <a:rPr lang="en-US" sz="1400" dirty="0">
                <a:latin typeface="Palatino Linotype" pitchFamily="18" charset="0"/>
              </a:rPr>
              <a:t>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err="1">
                <a:latin typeface="Palatino Linotype" pitchFamily="18" charset="0"/>
              </a:rPr>
              <a:t>Азитромицин</a:t>
            </a:r>
            <a:r>
              <a:rPr lang="en-US" sz="1400" dirty="0">
                <a:latin typeface="Palatino Linotype" pitchFamily="18" charset="0"/>
              </a:rPr>
              <a:t> </a:t>
            </a:r>
            <a:r>
              <a:rPr lang="en-US" sz="1400" dirty="0" err="1">
                <a:latin typeface="Palatino Linotype" pitchFamily="18" charset="0"/>
              </a:rPr>
              <a:t>као</a:t>
            </a:r>
            <a:r>
              <a:rPr lang="en-US" sz="1400" dirty="0">
                <a:latin typeface="Palatino Linotype" pitchFamily="18" charset="0"/>
              </a:rPr>
              <a:t> </a:t>
            </a:r>
            <a:r>
              <a:rPr lang="en-US" sz="1400" dirty="0" err="1">
                <a:latin typeface="Palatino Linotype" pitchFamily="18" charset="0"/>
              </a:rPr>
              <a:t>макролидни</a:t>
            </a:r>
            <a:r>
              <a:rPr lang="en-US" sz="1400" dirty="0">
                <a:latin typeface="Palatino Linotype" pitchFamily="18" charset="0"/>
              </a:rPr>
              <a:t> </a:t>
            </a:r>
            <a:r>
              <a:rPr lang="en-US" sz="1400" dirty="0" err="1">
                <a:latin typeface="Palatino Linotype" pitchFamily="18" charset="0"/>
              </a:rPr>
              <a:t>антибиотик</a:t>
            </a:r>
            <a:r>
              <a:rPr lang="en-US" sz="1400" dirty="0">
                <a:latin typeface="Palatino Linotype" pitchFamily="18" charset="0"/>
              </a:rPr>
              <a:t>, </a:t>
            </a:r>
            <a:r>
              <a:rPr lang="en-US" sz="1400" dirty="0" err="1">
                <a:latin typeface="Palatino Linotype" pitchFamily="18" charset="0"/>
              </a:rPr>
              <a:t>стабилан</a:t>
            </a:r>
            <a:r>
              <a:rPr lang="en-US" sz="1400" dirty="0">
                <a:latin typeface="Palatino Linotype" pitchFamily="18" charset="0"/>
              </a:rPr>
              <a:t> у </a:t>
            </a:r>
            <a:r>
              <a:rPr lang="en-US" sz="1400" dirty="0" err="1">
                <a:latin typeface="Palatino Linotype" pitchFamily="18" charset="0"/>
              </a:rPr>
              <a:t>киселој</a:t>
            </a:r>
            <a:r>
              <a:rPr lang="en-US" sz="1400" dirty="0">
                <a:latin typeface="Palatino Linotype" pitchFamily="18" charset="0"/>
              </a:rPr>
              <a:t> </a:t>
            </a:r>
            <a:r>
              <a:rPr lang="en-US" sz="1400" dirty="0" err="1">
                <a:latin typeface="Palatino Linotype" pitchFamily="18" charset="0"/>
              </a:rPr>
              <a:t>средини,у</a:t>
            </a:r>
            <a:r>
              <a:rPr lang="en-US" sz="1400" dirty="0">
                <a:latin typeface="Palatino Linotype" pitchFamily="18" charset="0"/>
              </a:rPr>
              <a:t> </a:t>
            </a:r>
            <a:r>
              <a:rPr lang="en-US" sz="1400" dirty="0" err="1">
                <a:latin typeface="Palatino Linotype" pitchFamily="18" charset="0"/>
              </a:rPr>
              <a:t>комбинацији</a:t>
            </a:r>
            <a:r>
              <a:rPr lang="en-US" sz="1400" dirty="0">
                <a:latin typeface="Palatino Linotype" pitchFamily="18" charset="0"/>
              </a:rPr>
              <a:t> </a:t>
            </a:r>
            <a:r>
              <a:rPr lang="en-US" sz="1400" dirty="0" err="1">
                <a:latin typeface="Palatino Linotype" pitchFamily="18" charset="0"/>
              </a:rPr>
              <a:t>са</a:t>
            </a:r>
            <a:r>
              <a:rPr lang="en-US" sz="1400" dirty="0">
                <a:latin typeface="Palatino Linotype" pitchFamily="18" charset="0"/>
              </a:rPr>
              <a:t> </a:t>
            </a:r>
            <a:r>
              <a:rPr lang="x-none" sz="1400" dirty="0">
                <a:latin typeface="Palatino Linotype" pitchFamily="18" charset="0"/>
              </a:rPr>
              <a:t>IPP</a:t>
            </a:r>
            <a:r>
              <a:rPr lang="en-US" sz="1400" dirty="0">
                <a:latin typeface="Palatino Linotype" pitchFamily="18" charset="0"/>
              </a:rPr>
              <a:t>, </a:t>
            </a:r>
            <a:r>
              <a:rPr lang="en-US" sz="1400" dirty="0" err="1">
                <a:latin typeface="Palatino Linotype" pitchFamily="18" charset="0"/>
              </a:rPr>
              <a:t>метронидазолом</a:t>
            </a:r>
            <a:r>
              <a:rPr lang="en-US" sz="1400" dirty="0">
                <a:latin typeface="Palatino Linotype" pitchFamily="18" charset="0"/>
              </a:rPr>
              <a:t>, </a:t>
            </a:r>
            <a:r>
              <a:rPr lang="en-US" sz="1400" dirty="0" err="1">
                <a:latin typeface="Palatino Linotype" pitchFamily="18" charset="0"/>
              </a:rPr>
              <a:t>амоксицилин</a:t>
            </a:r>
            <a:r>
              <a:rPr lang="x-none" sz="1400" dirty="0">
                <a:latin typeface="Palatino Linotype" pitchFamily="18" charset="0"/>
              </a:rPr>
              <a:t>o</a:t>
            </a:r>
            <a:r>
              <a:rPr lang="en-US" sz="1400" dirty="0">
                <a:latin typeface="Palatino Linotype" pitchFamily="18" charset="0"/>
              </a:rPr>
              <a:t>м-</a:t>
            </a:r>
            <a:r>
              <a:rPr lang="en-US" sz="1400" dirty="0" err="1">
                <a:latin typeface="Palatino Linotype" pitchFamily="18" charset="0"/>
              </a:rPr>
              <a:t>ефикасност</a:t>
            </a:r>
            <a:r>
              <a:rPr lang="en-US" sz="1400" dirty="0">
                <a:latin typeface="Palatino Linotype" pitchFamily="18" charset="0"/>
              </a:rPr>
              <a:t> </a:t>
            </a:r>
            <a:r>
              <a:rPr lang="en-US" sz="1400" dirty="0" err="1">
                <a:latin typeface="Palatino Linotype" pitchFamily="18" charset="0"/>
              </a:rPr>
              <a:t>преко</a:t>
            </a:r>
            <a:r>
              <a:rPr lang="en-US" sz="1400" dirty="0">
                <a:latin typeface="Palatino Linotype" pitchFamily="18" charset="0"/>
              </a:rPr>
              <a:t> 90%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err="1">
                <a:latin typeface="Palatino Linotype" pitchFamily="18" charset="0"/>
              </a:rPr>
              <a:t>Дужина</a:t>
            </a:r>
            <a:r>
              <a:rPr lang="en-US" sz="1400" dirty="0">
                <a:latin typeface="Palatino Linotype" pitchFamily="18" charset="0"/>
              </a:rPr>
              <a:t> </a:t>
            </a:r>
            <a:r>
              <a:rPr lang="en-US" sz="1400" dirty="0" err="1">
                <a:latin typeface="Palatino Linotype" pitchFamily="18" charset="0"/>
              </a:rPr>
              <a:t>трајања</a:t>
            </a:r>
            <a:r>
              <a:rPr lang="en-US" sz="1400" dirty="0">
                <a:latin typeface="Palatino Linotype" pitchFamily="18" charset="0"/>
              </a:rPr>
              <a:t> </a:t>
            </a:r>
            <a:r>
              <a:rPr lang="en-US" sz="1400" dirty="0" err="1">
                <a:latin typeface="Palatino Linotype" pitchFamily="18" charset="0"/>
              </a:rPr>
              <a:t>терапије</a:t>
            </a:r>
            <a:r>
              <a:rPr lang="en-US" sz="1400" dirty="0">
                <a:latin typeface="Palatino Linotype" pitchFamily="18" charset="0"/>
              </a:rPr>
              <a:t> 7 </a:t>
            </a:r>
            <a:r>
              <a:rPr lang="en-US" sz="1400" dirty="0" err="1">
                <a:latin typeface="Palatino Linotype" pitchFamily="18" charset="0"/>
              </a:rPr>
              <a:t>дана</a:t>
            </a:r>
            <a:endParaRPr lang="en-US" sz="1400" dirty="0">
              <a:latin typeface="Palatino Linotype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err="1">
                <a:latin typeface="Palatino Linotype" pitchFamily="18" charset="0"/>
              </a:rPr>
              <a:t>Америчке</a:t>
            </a:r>
            <a:r>
              <a:rPr lang="en-US" sz="1400" dirty="0">
                <a:latin typeface="Palatino Linotype" pitchFamily="18" charset="0"/>
              </a:rPr>
              <a:t> </a:t>
            </a:r>
            <a:r>
              <a:rPr lang="en-US" sz="1400" dirty="0" err="1">
                <a:latin typeface="Palatino Linotype" pitchFamily="18" charset="0"/>
              </a:rPr>
              <a:t>препоруке</a:t>
            </a:r>
            <a:r>
              <a:rPr lang="en-US" sz="1400" dirty="0">
                <a:latin typeface="Palatino Linotype" pitchFamily="18" charset="0"/>
              </a:rPr>
              <a:t> 2 </a:t>
            </a:r>
            <a:r>
              <a:rPr lang="en-US" sz="1400" dirty="0" err="1">
                <a:latin typeface="Palatino Linotype" pitchFamily="18" charset="0"/>
              </a:rPr>
              <a:t>недеље</a:t>
            </a:r>
            <a:endParaRPr lang="en-US" sz="14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0855804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137"/>
            <a:ext cx="8534400" cy="509736"/>
          </a:xfrm>
          <a:ln>
            <a:miter lim="800000"/>
            <a:headEnd/>
            <a:tailEnd/>
          </a:ln>
          <a:extLst/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x-none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Palatino Linotype" pitchFamily="18" charset="0"/>
              </a:rPr>
              <a:t>Секвенцијална терапија</a:t>
            </a:r>
            <a:endParaRPr lang="en-US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Palatino Linotype" pitchFamily="18" charset="0"/>
            </a:endParaRPr>
          </a:p>
        </p:txBody>
      </p:sp>
      <p:sp>
        <p:nvSpPr>
          <p:cNvPr id="62467" name="Content Placeholder 2"/>
          <p:cNvSpPr>
            <a:spLocks noGrp="1"/>
          </p:cNvSpPr>
          <p:nvPr>
            <p:ph idx="1"/>
          </p:nvPr>
        </p:nvSpPr>
        <p:spPr>
          <a:xfrm>
            <a:off x="152400" y="533400"/>
            <a:ext cx="8893175" cy="4392613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  <a:buFont typeface="Wingdings 2" pitchFamily="18" charset="2"/>
              <a:buNone/>
            </a:pPr>
            <a:r>
              <a:rPr lang="en-US" sz="2000" b="1" u="sng" dirty="0" err="1">
                <a:latin typeface="Palatino Linotype" pitchFamily="18" charset="0"/>
              </a:rPr>
              <a:t>Десетодневна</a:t>
            </a:r>
            <a:r>
              <a:rPr lang="en-US" sz="2000" b="1" u="sng" dirty="0">
                <a:latin typeface="Palatino Linotype" pitchFamily="18" charset="0"/>
              </a:rPr>
              <a:t> </a:t>
            </a:r>
            <a:r>
              <a:rPr lang="en-US" sz="2000" b="1" u="sng" dirty="0" err="1">
                <a:latin typeface="Palatino Linotype" pitchFamily="18" charset="0"/>
              </a:rPr>
              <a:t>секвенцијална</a:t>
            </a:r>
            <a:r>
              <a:rPr lang="en-US" sz="2000" b="1" u="sng" dirty="0">
                <a:latin typeface="Palatino Linotype" pitchFamily="18" charset="0"/>
              </a:rPr>
              <a:t> </a:t>
            </a:r>
            <a:r>
              <a:rPr lang="en-US" sz="2000" b="1" u="sng" dirty="0" err="1">
                <a:latin typeface="Palatino Linotype" pitchFamily="18" charset="0"/>
              </a:rPr>
              <a:t>терапија</a:t>
            </a:r>
            <a:r>
              <a:rPr lang="en-US" sz="2000" b="1" u="sng" dirty="0">
                <a:latin typeface="Palatino Linotype" pitchFamily="18" charset="0"/>
              </a:rPr>
              <a:t>:</a:t>
            </a:r>
          </a:p>
          <a:p>
            <a:pPr algn="ctr">
              <a:lnSpc>
                <a:spcPct val="150000"/>
              </a:lnSpc>
              <a:buFont typeface="Wingdings 2" pitchFamily="18" charset="2"/>
              <a:buNone/>
            </a:pPr>
            <a:endParaRPr lang="en-US" sz="2000" u="sng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800" dirty="0">
                <a:latin typeface="Palatino Linotype" pitchFamily="18" charset="0"/>
              </a:rPr>
              <a:t>IPP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два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пута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дневно+Amoxycillin</a:t>
            </a:r>
            <a:r>
              <a:rPr lang="en-US" sz="1800" dirty="0">
                <a:latin typeface="Palatino Linotype" pitchFamily="18" charset="0"/>
              </a:rPr>
              <a:t>  2x500 mg 5 </a:t>
            </a:r>
            <a:r>
              <a:rPr lang="en-US" sz="1800" dirty="0" err="1">
                <a:latin typeface="Palatino Linotype" pitchFamily="18" charset="0"/>
              </a:rPr>
              <a:t>дана</a:t>
            </a:r>
            <a:r>
              <a:rPr lang="x-none" sz="1800" dirty="0">
                <a:latin typeface="Palatino Linotype" pitchFamily="18" charset="0"/>
              </a:rPr>
              <a:t>, 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након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чега</a:t>
            </a:r>
            <a:endParaRPr lang="en-US" sz="18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800" dirty="0">
                <a:latin typeface="Palatino Linotype" pitchFamily="18" charset="0"/>
              </a:rPr>
              <a:t>IPP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два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пута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дневно+Clarithromycin</a:t>
            </a:r>
            <a:r>
              <a:rPr lang="en-US" sz="1800" dirty="0">
                <a:latin typeface="Palatino Linotype" pitchFamily="18" charset="0"/>
              </a:rPr>
              <a:t> 2x500 mg+ </a:t>
            </a:r>
            <a:r>
              <a:rPr lang="en-US" sz="1800" dirty="0" err="1">
                <a:latin typeface="Palatino Linotype" pitchFamily="18" charset="0"/>
              </a:rPr>
              <a:t>Tinidazol</a:t>
            </a:r>
            <a:r>
              <a:rPr lang="en-US" sz="1800" dirty="0">
                <a:latin typeface="Palatino Linotype" pitchFamily="18" charset="0"/>
              </a:rPr>
              <a:t> 2x500 mg</a:t>
            </a:r>
            <a:r>
              <a:rPr lang="x-none" sz="1800" dirty="0">
                <a:latin typeface="Palatino Linotype" pitchFamily="18" charset="0"/>
              </a:rPr>
              <a:t> </a:t>
            </a:r>
            <a:r>
              <a:rPr lang="en-US" sz="1800" dirty="0">
                <a:latin typeface="Palatino Linotype" pitchFamily="18" charset="0"/>
              </a:rPr>
              <a:t>5 </a:t>
            </a:r>
            <a:r>
              <a:rPr lang="en-US" sz="1800" dirty="0" err="1">
                <a:latin typeface="Palatino Linotype" pitchFamily="18" charset="0"/>
              </a:rPr>
              <a:t>дана</a:t>
            </a:r>
            <a:endParaRPr lang="en-US" sz="1800" dirty="0">
              <a:latin typeface="Palatino Linotype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sz="1800" dirty="0" err="1">
                <a:latin typeface="Palatino Linotype" pitchFamily="18" charset="0"/>
              </a:rPr>
              <a:t>Успешност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секвенцијалне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терапије</a:t>
            </a:r>
            <a:r>
              <a:rPr lang="en-US" sz="1800" dirty="0">
                <a:latin typeface="Palatino Linotype" pitchFamily="18" charset="0"/>
              </a:rPr>
              <a:t> 82% у </a:t>
            </a:r>
            <a:r>
              <a:rPr lang="en-US" sz="1800" dirty="0" err="1">
                <a:latin typeface="Palatino Linotype" pitchFamily="18" charset="0"/>
              </a:rPr>
              <a:t>поређењу</a:t>
            </a:r>
            <a:r>
              <a:rPr lang="en-US" sz="1800" dirty="0">
                <a:latin typeface="Palatino Linotype" pitchFamily="18" charset="0"/>
              </a:rPr>
              <a:t> а 33,3% </a:t>
            </a:r>
            <a:r>
              <a:rPr lang="en-US" sz="1800" dirty="0" err="1">
                <a:latin typeface="Palatino Linotype" pitchFamily="18" charset="0"/>
              </a:rPr>
              <a:t>успешности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стандардног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трострукок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протокола</a:t>
            </a:r>
            <a:endParaRPr lang="en-US" sz="1800" dirty="0">
              <a:latin typeface="Palatino Linotype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3733800"/>
            <a:ext cx="8686800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x-none" dirty="0">
                <a:latin typeface="Palatino Linotype" pitchFamily="18" charset="0"/>
              </a:rPr>
              <a:t>Ако</a:t>
            </a:r>
            <a:r>
              <a:rPr lang="sl-SI" dirty="0">
                <a:latin typeface="Palatino Linotype" pitchFamily="18" charset="0"/>
              </a:rPr>
              <a:t> </a:t>
            </a:r>
            <a:r>
              <a:rPr lang="x-none" dirty="0">
                <a:latin typeface="Palatino Linotype" pitchFamily="18" charset="0"/>
              </a:rPr>
              <a:t>не успева ни комбинација дугог избора, трећи избор</a:t>
            </a:r>
            <a:r>
              <a:rPr lang="sl-SI" dirty="0">
                <a:latin typeface="Palatino Linotype" pitchFamily="18" charset="0"/>
              </a:rPr>
              <a:t>,</a:t>
            </a:r>
            <a:r>
              <a:rPr lang="x-none" dirty="0">
                <a:latin typeface="Palatino Linotype" pitchFamily="18" charset="0"/>
              </a:rPr>
              <a:t> од случаја до случаја:</a:t>
            </a:r>
            <a:endParaRPr lang="en-US" dirty="0">
              <a:latin typeface="Palatino Linotype" pitchFamily="18" charset="0"/>
            </a:endParaRPr>
          </a:p>
          <a:p>
            <a:pPr>
              <a:lnSpc>
                <a:spcPct val="150000"/>
              </a:lnSpc>
              <a:defRPr/>
            </a:pPr>
            <a:endParaRPr lang="sl-SI" dirty="0">
              <a:latin typeface="Palatino Linotype" pitchFamily="18" charset="0"/>
            </a:endParaRPr>
          </a:p>
          <a:p>
            <a:pPr marL="742950" lvl="1" indent="-2857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x-none" u="sng" dirty="0">
                <a:latin typeface="Palatino Linotype" pitchFamily="18" charset="0"/>
              </a:rPr>
              <a:t>КУЛТИВИСАЊЕ</a:t>
            </a:r>
          </a:p>
          <a:p>
            <a:pPr marL="742950" lvl="1" indent="-2857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x-none" u="sng" dirty="0">
                <a:latin typeface="Palatino Linotype" pitchFamily="18" charset="0"/>
              </a:rPr>
              <a:t>АНТИБИОГРАМ</a:t>
            </a:r>
          </a:p>
          <a:p>
            <a:pPr marL="742950" lvl="1" indent="-2857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x-none" u="sng" dirty="0">
                <a:latin typeface="Palatino Linotype" pitchFamily="18" charset="0"/>
              </a:rPr>
              <a:t>ДУЖЕ ДАВАЊЕ ЛЕКОВА</a:t>
            </a:r>
          </a:p>
          <a:p>
            <a:pPr marL="742950" lvl="1" indent="-2857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sl-SI" u="sng" dirty="0">
                <a:latin typeface="Palatino Linotype" pitchFamily="18" charset="0"/>
              </a:rPr>
              <a:t>Rifabutin, Azitromicin</a:t>
            </a:r>
            <a:r>
              <a:rPr lang="en-US" u="sng" dirty="0">
                <a:latin typeface="Palatino Linotype" pitchFamily="18" charset="0"/>
              </a:rPr>
              <a:t>,</a:t>
            </a:r>
            <a:r>
              <a:rPr lang="x-none" u="sng" dirty="0">
                <a:latin typeface="Palatino Linotype" pitchFamily="18" charset="0"/>
              </a:rPr>
              <a:t> H</a:t>
            </a:r>
            <a:r>
              <a:rPr lang="en-US" u="sng" dirty="0" err="1">
                <a:latin typeface="Palatino Linotype" pitchFamily="18" charset="0"/>
              </a:rPr>
              <a:t>inoloni</a:t>
            </a: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1442460395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x-none" b="1" dirty="0">
                <a:latin typeface="Palatino Linotype" pitchFamily="18" charset="0"/>
              </a:rPr>
              <a:t>ХИПЕРСЕКРЕТОРНА СТАЊА</a:t>
            </a:r>
            <a:br>
              <a:rPr lang="x-none" b="1" dirty="0">
                <a:latin typeface="Palatino Linotype" pitchFamily="18" charset="0"/>
              </a:rPr>
            </a:br>
            <a:r>
              <a:rPr lang="x-none" b="1" dirty="0">
                <a:latin typeface="Palatino Linotype" pitchFamily="18" charset="0"/>
              </a:rPr>
              <a:t>ГАСТРИНОМ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x-none" b="1" dirty="0" err="1">
                <a:solidFill>
                  <a:schemeClr val="tx1"/>
                </a:solidFill>
                <a:latin typeface="Palatino Linotype" pitchFamily="18" charset="0"/>
              </a:rPr>
              <a:t>Доц</a:t>
            </a:r>
            <a:r>
              <a:rPr lang="x-none" b="1" dirty="0">
                <a:solidFill>
                  <a:schemeClr val="tx1"/>
                </a:solidFill>
                <a:latin typeface="Palatino Linotype" pitchFamily="18" charset="0"/>
              </a:rPr>
              <a:t>. др Наташа Здравковић</a:t>
            </a:r>
          </a:p>
          <a:p>
            <a:endParaRPr lang="x-none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2700" y="76200"/>
            <a:ext cx="694944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50634835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342900"/>
            <a:ext cx="8915400" cy="6678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x-none" sz="2000" b="1" dirty="0" err="1">
                <a:latin typeface="Palatino Linotype" pitchFamily="18" charset="0"/>
              </a:rPr>
              <a:t>Гастрином</a:t>
            </a:r>
            <a:r>
              <a:rPr lang="x-none" sz="2000" b="1" dirty="0">
                <a:latin typeface="Palatino Linotype" pitchFamily="18" charset="0"/>
              </a:rPr>
              <a:t> (</a:t>
            </a:r>
            <a:r>
              <a:rPr lang="x-none" sz="2000" b="1" dirty="0" err="1">
                <a:latin typeface="Palatino Linotype" pitchFamily="18" charset="0"/>
              </a:rPr>
              <a:t>Zollinger</a:t>
            </a:r>
            <a:r>
              <a:rPr lang="x-none" sz="2000" b="1" dirty="0">
                <a:latin typeface="Palatino Linotype" pitchFamily="18" charset="0"/>
              </a:rPr>
              <a:t>-</a:t>
            </a:r>
            <a:r>
              <a:rPr lang="x-none" sz="2000" b="1" dirty="0" err="1">
                <a:latin typeface="Palatino Linotype" pitchFamily="18" charset="0"/>
              </a:rPr>
              <a:t>Ellisonov</a:t>
            </a:r>
            <a:r>
              <a:rPr lang="x-none" sz="2000" b="1" dirty="0">
                <a:latin typeface="Palatino Linotype" pitchFamily="18" charset="0"/>
              </a:rPr>
              <a:t> синдром)</a:t>
            </a:r>
          </a:p>
          <a:p>
            <a:pPr>
              <a:lnSpc>
                <a:spcPct val="150000"/>
              </a:lnSpc>
            </a:pPr>
            <a:endParaRPr lang="x-none" sz="2000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>
                <a:latin typeface="Palatino Linotype" pitchFamily="18" charset="0"/>
              </a:rPr>
              <a:t>1955. Године Robert M. </a:t>
            </a:r>
            <a:r>
              <a:rPr lang="x-none" sz="1600" dirty="0" err="1">
                <a:latin typeface="Palatino Linotype" pitchFamily="18" charset="0"/>
              </a:rPr>
              <a:t>Zollinger</a:t>
            </a:r>
            <a:r>
              <a:rPr lang="x-none" sz="1600" dirty="0">
                <a:latin typeface="Palatino Linotype" pitchFamily="18" charset="0"/>
              </a:rPr>
              <a:t> и </a:t>
            </a:r>
            <a:r>
              <a:rPr lang="x-none" sz="1600" dirty="0" err="1">
                <a:latin typeface="Palatino Linotype" pitchFamily="18" charset="0"/>
              </a:rPr>
              <a:t>Edwin</a:t>
            </a:r>
            <a:r>
              <a:rPr lang="x-none" sz="1600" dirty="0">
                <a:latin typeface="Palatino Linotype" pitchFamily="18" charset="0"/>
              </a:rPr>
              <a:t> H. </a:t>
            </a:r>
            <a:r>
              <a:rPr lang="x-none" sz="1600" dirty="0" err="1">
                <a:latin typeface="Palatino Linotype" pitchFamily="18" charset="0"/>
              </a:rPr>
              <a:t>Ellison</a:t>
            </a:r>
            <a:r>
              <a:rPr lang="x-none" sz="1600" dirty="0">
                <a:latin typeface="Palatino Linotype" pitchFamily="18" charset="0"/>
              </a:rPr>
              <a:t> </a:t>
            </a:r>
            <a:r>
              <a:rPr lang="x-none" sz="1600" dirty="0" err="1">
                <a:latin typeface="Palatino Linotype" pitchFamily="18" charset="0"/>
              </a:rPr>
              <a:t>описију</a:t>
            </a:r>
            <a:r>
              <a:rPr lang="x-none" sz="1600" dirty="0">
                <a:latin typeface="Palatino Linotype" pitchFamily="18" charset="0"/>
              </a:rPr>
              <a:t> два болесника са јаком </a:t>
            </a:r>
            <a:r>
              <a:rPr lang="x-none" sz="1600" dirty="0" err="1">
                <a:latin typeface="Palatino Linotype" pitchFamily="18" charset="0"/>
              </a:rPr>
              <a:t>гастричном</a:t>
            </a:r>
            <a:r>
              <a:rPr lang="x-none" sz="1600" dirty="0">
                <a:latin typeface="Palatino Linotype" pitchFamily="18" charset="0"/>
              </a:rPr>
              <a:t> секрецијом, тешким </a:t>
            </a:r>
            <a:r>
              <a:rPr lang="x-none" sz="1600" dirty="0" err="1">
                <a:latin typeface="Palatino Linotype" pitchFamily="18" charset="0"/>
              </a:rPr>
              <a:t>пептичким</a:t>
            </a:r>
            <a:r>
              <a:rPr lang="x-none" sz="1600" dirty="0">
                <a:latin typeface="Palatino Linotype" pitchFamily="18" charset="0"/>
              </a:rPr>
              <a:t> </a:t>
            </a:r>
            <a:r>
              <a:rPr lang="x-none" sz="1600" dirty="0" err="1">
                <a:latin typeface="Palatino Linotype" pitchFamily="18" charset="0"/>
              </a:rPr>
              <a:t>улцерацијама</a:t>
            </a:r>
            <a:r>
              <a:rPr lang="x-none" sz="1600" dirty="0">
                <a:latin typeface="Palatino Linotype" pitchFamily="18" charset="0"/>
              </a:rPr>
              <a:t> на неуобичајеним местима и тумором </a:t>
            </a:r>
            <a:r>
              <a:rPr lang="x-none" sz="1600" dirty="0" err="1">
                <a:latin typeface="Palatino Linotype" pitchFamily="18" charset="0"/>
              </a:rPr>
              <a:t>панкреатичних</a:t>
            </a:r>
            <a:r>
              <a:rPr lang="x-none" sz="1600" dirty="0">
                <a:latin typeface="Palatino Linotype" pitchFamily="18" charset="0"/>
              </a:rPr>
              <a:t> </a:t>
            </a:r>
            <a:r>
              <a:rPr lang="x-none" sz="1600" dirty="0" err="1">
                <a:latin typeface="Palatino Linotype" pitchFamily="18" charset="0"/>
              </a:rPr>
              <a:t>Langerhansovih</a:t>
            </a:r>
            <a:r>
              <a:rPr lang="x-none" sz="1600" dirty="0">
                <a:latin typeface="Palatino Linotype" pitchFamily="18" charset="0"/>
              </a:rPr>
              <a:t> </a:t>
            </a:r>
            <a:r>
              <a:rPr lang="x-none" sz="1600" dirty="0" err="1">
                <a:latin typeface="Palatino Linotype" pitchFamily="18" charset="0"/>
              </a:rPr>
              <a:t>осртваца</a:t>
            </a:r>
            <a:endParaRPr lang="x-none" sz="16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endParaRPr lang="x-none" sz="1600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>
                <a:latin typeface="Palatino Linotype" pitchFamily="18" charset="0"/>
              </a:rPr>
              <a:t>Два облика болести: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x-none" sz="1600" dirty="0" err="1">
                <a:latin typeface="Palatino Linotype" pitchFamily="18" charset="0"/>
              </a:rPr>
              <a:t>Гастрином</a:t>
            </a:r>
            <a:r>
              <a:rPr lang="x-none" sz="1600" dirty="0">
                <a:latin typeface="Palatino Linotype" pitchFamily="18" charset="0"/>
              </a:rPr>
              <a:t> као изоловани тумор, без података о сличним болестима рођака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x-none" sz="1600" dirty="0" err="1">
                <a:latin typeface="Palatino Linotype" pitchFamily="18" charset="0"/>
              </a:rPr>
              <a:t>Гастрином</a:t>
            </a:r>
            <a:r>
              <a:rPr lang="x-none" sz="1600" dirty="0">
                <a:latin typeface="Palatino Linotype" pitchFamily="18" charset="0"/>
              </a:rPr>
              <a:t> повезан са </a:t>
            </a:r>
            <a:r>
              <a:rPr lang="x-none" sz="1600" dirty="0" err="1">
                <a:latin typeface="Palatino Linotype" pitchFamily="18" charset="0"/>
              </a:rPr>
              <a:t>ендокринолошким</a:t>
            </a:r>
            <a:r>
              <a:rPr lang="x-none" sz="1600" dirty="0">
                <a:latin typeface="Palatino Linotype" pitchFamily="18" charset="0"/>
              </a:rPr>
              <a:t> болестима и саставни је део </a:t>
            </a:r>
            <a:r>
              <a:rPr lang="x-none" sz="1600" dirty="0" err="1">
                <a:latin typeface="Palatino Linotype" pitchFamily="18" charset="0"/>
              </a:rPr>
              <a:t>муптиле</a:t>
            </a:r>
            <a:r>
              <a:rPr lang="x-none" sz="1600" dirty="0">
                <a:latin typeface="Palatino Linotype" pitchFamily="18" charset="0"/>
              </a:rPr>
              <a:t> ендокрине </a:t>
            </a:r>
            <a:r>
              <a:rPr lang="x-none" sz="1600" dirty="0" err="1">
                <a:latin typeface="Palatino Linotype" pitchFamily="18" charset="0"/>
              </a:rPr>
              <a:t>неоплазије</a:t>
            </a:r>
            <a:r>
              <a:rPr lang="x-none" sz="1600" dirty="0">
                <a:latin typeface="Palatino Linotype" pitchFamily="18" charset="0"/>
              </a:rPr>
              <a:t> типа I (MEN-I)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err="1">
                <a:latin typeface="Palatino Linotype" pitchFamily="18" charset="0"/>
              </a:rPr>
              <a:t>Аутозомно</a:t>
            </a:r>
            <a:r>
              <a:rPr lang="x-none" sz="1600" dirty="0">
                <a:latin typeface="Palatino Linotype" pitchFamily="18" charset="0"/>
              </a:rPr>
              <a:t> доминантно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err="1">
                <a:latin typeface="Palatino Linotype" pitchFamily="18" charset="0"/>
              </a:rPr>
              <a:t>Хиперпаратиреоидизам</a:t>
            </a:r>
            <a:endParaRPr lang="x-none" sz="1600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>
                <a:latin typeface="Palatino Linotype" pitchFamily="18" charset="0"/>
              </a:rPr>
              <a:t>Тумор </a:t>
            </a:r>
            <a:r>
              <a:rPr lang="x-none" sz="1600" dirty="0" err="1">
                <a:latin typeface="Palatino Linotype" pitchFamily="18" charset="0"/>
              </a:rPr>
              <a:t>панкреатичних</a:t>
            </a:r>
            <a:r>
              <a:rPr lang="x-none" sz="1600" dirty="0">
                <a:latin typeface="Palatino Linotype" pitchFamily="18" charset="0"/>
              </a:rPr>
              <a:t> </a:t>
            </a:r>
            <a:r>
              <a:rPr lang="x-none" sz="1600" dirty="0" err="1">
                <a:latin typeface="Palatino Linotype" pitchFamily="18" charset="0"/>
              </a:rPr>
              <a:t>Langerhansovih</a:t>
            </a:r>
            <a:r>
              <a:rPr lang="x-none" sz="1600" dirty="0">
                <a:latin typeface="Palatino Linotype" pitchFamily="18" charset="0"/>
              </a:rPr>
              <a:t> </a:t>
            </a:r>
            <a:r>
              <a:rPr lang="x-none" sz="1600" dirty="0" err="1">
                <a:latin typeface="Palatino Linotype" pitchFamily="18" charset="0"/>
              </a:rPr>
              <a:t>осртваца</a:t>
            </a:r>
            <a:r>
              <a:rPr lang="x-none" sz="1600" dirty="0">
                <a:latin typeface="Palatino Linotype" pitchFamily="18" charset="0"/>
              </a:rPr>
              <a:t> (у 80% болесника, најчешћи </a:t>
            </a:r>
            <a:r>
              <a:rPr lang="x-none" sz="1600" dirty="0" err="1">
                <a:latin typeface="Palatino Linotype" pitchFamily="18" charset="0"/>
              </a:rPr>
              <a:t>гастрином</a:t>
            </a:r>
            <a:r>
              <a:rPr lang="x-none" sz="1600" dirty="0">
                <a:latin typeface="Palatino Linotype" pitchFamily="18" charset="0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>
                <a:latin typeface="Palatino Linotype" pitchFamily="18" charset="0"/>
              </a:rPr>
              <a:t>Тумор хипофизе у 50% болесника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err="1">
                <a:latin typeface="Palatino Linotype" pitchFamily="18" charset="0"/>
              </a:rPr>
              <a:t>Адреналне</a:t>
            </a:r>
            <a:r>
              <a:rPr lang="x-none" sz="1600" dirty="0">
                <a:latin typeface="Palatino Linotype" pitchFamily="18" charset="0"/>
              </a:rPr>
              <a:t> абнормалности у 30% болесника</a:t>
            </a:r>
          </a:p>
          <a:p>
            <a:pPr marL="285750" indent="-285750">
              <a:buFont typeface="Wingdings" pitchFamily="2" charset="2"/>
              <a:buChar char="§"/>
            </a:pPr>
            <a:endParaRPr lang="x-none" dirty="0"/>
          </a:p>
          <a:p>
            <a:endParaRPr lang="x-none" dirty="0"/>
          </a:p>
          <a:p>
            <a:endParaRPr lang="x-none" sz="2000" dirty="0"/>
          </a:p>
        </p:txBody>
      </p:sp>
    </p:spTree>
    <p:extLst>
      <p:ext uri="{BB962C8B-B14F-4D97-AF65-F5344CB8AC3E}">
        <p14:creationId xmlns:p14="http://schemas.microsoft.com/office/powerpoint/2010/main" val="558021334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52400"/>
            <a:ext cx="9144000" cy="69249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>
                <a:latin typeface="Palatino Linotype" pitchFamily="18" charset="0"/>
              </a:rPr>
              <a:t>Најчешћи </a:t>
            </a:r>
            <a:r>
              <a:rPr lang="x-none" sz="1600" dirty="0" err="1">
                <a:latin typeface="Palatino Linotype" pitchFamily="18" charset="0"/>
              </a:rPr>
              <a:t>ендокринолошки</a:t>
            </a:r>
            <a:r>
              <a:rPr lang="x-none" sz="1600" dirty="0">
                <a:latin typeface="Palatino Linotype" pitchFamily="18" charset="0"/>
              </a:rPr>
              <a:t> тумори панкреаса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>
                <a:latin typeface="Palatino Linotype" pitchFamily="18" charset="0"/>
              </a:rPr>
              <a:t>Између 30 и 60-те године живота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>
                <a:latin typeface="Palatino Linotype" pitchFamily="18" charset="0"/>
              </a:rPr>
              <a:t>Чешћи код мушкараца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>
                <a:latin typeface="Palatino Linotype" pitchFamily="18" charset="0"/>
              </a:rPr>
              <a:t>Споро растући 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>
                <a:latin typeface="Palatino Linotype" pitchFamily="18" charset="0"/>
              </a:rPr>
              <a:t>Око 60% је малигно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>
                <a:latin typeface="Palatino Linotype" pitchFamily="18" charset="0"/>
              </a:rPr>
              <a:t>Метастазе у јетри и лимфним чворовима код 2/3 болесника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>
                <a:latin typeface="Palatino Linotype" pitchFamily="18" charset="0"/>
              </a:rPr>
              <a:t>Око 80% болесника има тумор </a:t>
            </a:r>
            <a:r>
              <a:rPr lang="x-none" sz="1600" dirty="0" err="1">
                <a:latin typeface="Palatino Linotype" pitchFamily="18" charset="0"/>
              </a:rPr>
              <a:t>панкреатичних</a:t>
            </a:r>
            <a:r>
              <a:rPr lang="x-none" sz="1600" dirty="0">
                <a:latin typeface="Palatino Linotype" pitchFamily="18" charset="0"/>
              </a:rPr>
              <a:t> </a:t>
            </a:r>
            <a:r>
              <a:rPr lang="x-none" sz="1600" dirty="0" err="1">
                <a:latin typeface="Palatino Linotype" pitchFamily="18" charset="0"/>
              </a:rPr>
              <a:t>Langerhansovih</a:t>
            </a:r>
            <a:r>
              <a:rPr lang="x-none" sz="1600" dirty="0">
                <a:latin typeface="Palatino Linotype" pitchFamily="18" charset="0"/>
              </a:rPr>
              <a:t> </a:t>
            </a:r>
            <a:r>
              <a:rPr lang="x-none" sz="1600" dirty="0" err="1">
                <a:latin typeface="Palatino Linotype" pitchFamily="18" charset="0"/>
              </a:rPr>
              <a:t>осртваца</a:t>
            </a:r>
            <a:r>
              <a:rPr lang="x-none" sz="1600" dirty="0">
                <a:latin typeface="Palatino Linotype" pitchFamily="18" charset="0"/>
              </a:rPr>
              <a:t> који је локализован у глави жлезде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>
                <a:latin typeface="Palatino Linotype" pitchFamily="18" charset="0"/>
              </a:rPr>
              <a:t>Око 10% болесника има дифузну </a:t>
            </a:r>
            <a:r>
              <a:rPr lang="x-none" sz="1600" dirty="0" err="1">
                <a:latin typeface="Palatino Linotype" pitchFamily="18" charset="0"/>
              </a:rPr>
              <a:t>хиперплазију</a:t>
            </a:r>
            <a:r>
              <a:rPr lang="x-none" sz="1600" dirty="0">
                <a:latin typeface="Palatino Linotype" pitchFamily="18" charset="0"/>
              </a:rPr>
              <a:t> Г ћелија панкреаса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>
                <a:latin typeface="Palatino Linotype" pitchFamily="18" charset="0"/>
              </a:rPr>
              <a:t>Код 10-15% болесника тумор је смештен у дванаестопалачном цреву (</a:t>
            </a:r>
            <a:r>
              <a:rPr lang="x-none" sz="1600" dirty="0" err="1">
                <a:latin typeface="Palatino Linotype" pitchFamily="18" charset="0"/>
              </a:rPr>
              <a:t>гастриноми</a:t>
            </a:r>
            <a:r>
              <a:rPr lang="x-none" sz="1600" dirty="0">
                <a:latin typeface="Palatino Linotype" pitchFamily="18" charset="0"/>
              </a:rPr>
              <a:t> код болесника са MEN-ом)</a:t>
            </a:r>
          </a:p>
          <a:p>
            <a:pPr>
              <a:lnSpc>
                <a:spcPct val="150000"/>
              </a:lnSpc>
            </a:pPr>
            <a:endParaRPr lang="x-none" sz="1600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>
                <a:latin typeface="Palatino Linotype" pitchFamily="18" charset="0"/>
              </a:rPr>
              <a:t>Готово сви </a:t>
            </a:r>
            <a:r>
              <a:rPr lang="x-none" sz="1600" dirty="0" err="1">
                <a:latin typeface="Palatino Linotype" pitchFamily="18" charset="0"/>
              </a:rPr>
              <a:t>гастриноми</a:t>
            </a:r>
            <a:r>
              <a:rPr lang="x-none" sz="1600" dirty="0">
                <a:latin typeface="Palatino Linotype" pitchFamily="18" charset="0"/>
              </a:rPr>
              <a:t> (око 90%) смештену су унутар </a:t>
            </a:r>
            <a:r>
              <a:rPr lang="x-none" sz="1600" dirty="0" err="1">
                <a:latin typeface="Palatino Linotype" pitchFamily="18" charset="0"/>
              </a:rPr>
              <a:t>гастриномског</a:t>
            </a:r>
            <a:r>
              <a:rPr lang="x-none" sz="1600" dirty="0">
                <a:latin typeface="Palatino Linotype" pitchFamily="18" charset="0"/>
              </a:rPr>
              <a:t> троугла: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x-none" sz="1600" dirty="0">
                <a:latin typeface="Palatino Linotype" pitchFamily="18" charset="0"/>
              </a:rPr>
              <a:t>Врх- спој </a:t>
            </a:r>
            <a:r>
              <a:rPr lang="x-none" sz="1600" dirty="0" err="1">
                <a:latin typeface="Palatino Linotype" pitchFamily="18" charset="0"/>
              </a:rPr>
              <a:t>цистичног</a:t>
            </a:r>
            <a:r>
              <a:rPr lang="x-none" sz="1600" dirty="0">
                <a:latin typeface="Palatino Linotype" pitchFamily="18" charset="0"/>
              </a:rPr>
              <a:t> канала са </a:t>
            </a:r>
            <a:r>
              <a:rPr lang="x-none" sz="1600" dirty="0" err="1">
                <a:latin typeface="Palatino Linotype" pitchFamily="18" charset="0"/>
              </a:rPr>
              <a:t>хепатичним</a:t>
            </a:r>
            <a:r>
              <a:rPr lang="x-none" sz="1600" dirty="0">
                <a:latin typeface="Palatino Linotype" pitchFamily="18" charset="0"/>
              </a:rPr>
              <a:t> каналом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x-none" sz="1600" dirty="0">
                <a:latin typeface="Palatino Linotype" pitchFamily="18" charset="0"/>
              </a:rPr>
              <a:t>Доњи латерални врх- прелаз 2 у 3 сегмент дванаестопалачног црева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x-none" sz="1600" dirty="0">
                <a:latin typeface="Palatino Linotype" pitchFamily="18" charset="0"/>
              </a:rPr>
              <a:t>Доњи медијални врх-прелаз главе у тело панкреаса</a:t>
            </a:r>
          </a:p>
          <a:p>
            <a:pPr>
              <a:lnSpc>
                <a:spcPct val="150000"/>
              </a:lnSpc>
            </a:pPr>
            <a:endParaRPr lang="x-none" sz="1600" dirty="0">
              <a:latin typeface="Palatino Linotype" pitchFamily="18" charset="0"/>
            </a:endParaRPr>
          </a:p>
          <a:p>
            <a:endParaRPr lang="x-none" dirty="0"/>
          </a:p>
          <a:p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3007234506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8991600" cy="69249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sz="1600" dirty="0" err="1">
                <a:latin typeface="Palatino Linotype" pitchFamily="18" charset="0"/>
              </a:rPr>
              <a:t>Гастриноми</a:t>
            </a:r>
            <a:r>
              <a:rPr lang="x-none" sz="1600" dirty="0">
                <a:latin typeface="Palatino Linotype" pitchFamily="18" charset="0"/>
              </a:rPr>
              <a:t> луче: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 err="1">
                <a:latin typeface="Palatino Linotype" pitchFamily="18" charset="0"/>
              </a:rPr>
              <a:t>Гастрин</a:t>
            </a:r>
            <a:r>
              <a:rPr lang="x-none" sz="1600" dirty="0">
                <a:latin typeface="Palatino Linotype" pitchFamily="18" charset="0"/>
              </a:rPr>
              <a:t>, ACTH-изузетно малигни </a:t>
            </a:r>
            <a:r>
              <a:rPr lang="x-none" sz="1600" dirty="0" err="1">
                <a:latin typeface="Palatino Linotype" pitchFamily="18" charset="0"/>
              </a:rPr>
              <a:t>гастриноми</a:t>
            </a:r>
            <a:r>
              <a:rPr lang="x-none" sz="1600" dirty="0">
                <a:latin typeface="Palatino Linotype" pitchFamily="18" charset="0"/>
              </a:rPr>
              <a:t>, инсулин, </a:t>
            </a:r>
            <a:r>
              <a:rPr lang="x-none" sz="1600" dirty="0" err="1">
                <a:latin typeface="Palatino Linotype" pitchFamily="18" charset="0"/>
              </a:rPr>
              <a:t>глукагон</a:t>
            </a:r>
            <a:r>
              <a:rPr lang="x-none" sz="1600" dirty="0">
                <a:latin typeface="Palatino Linotype" pitchFamily="18" charset="0"/>
              </a:rPr>
              <a:t>, ослобађајући фактор за хормон раста, </a:t>
            </a:r>
            <a:r>
              <a:rPr lang="x-none" sz="1600" dirty="0" err="1">
                <a:latin typeface="Palatino Linotype" pitchFamily="18" charset="0"/>
              </a:rPr>
              <a:t>соматостатин</a:t>
            </a:r>
            <a:r>
              <a:rPr lang="x-none" sz="1600" dirty="0">
                <a:latin typeface="Palatino Linotype" pitchFamily="18" charset="0"/>
              </a:rPr>
              <a:t>, </a:t>
            </a:r>
            <a:r>
              <a:rPr lang="x-none" sz="1600" dirty="0" err="1">
                <a:latin typeface="Palatino Linotype" pitchFamily="18" charset="0"/>
              </a:rPr>
              <a:t>вазоактивни</a:t>
            </a:r>
            <a:r>
              <a:rPr lang="x-none" sz="1600" dirty="0">
                <a:latin typeface="Palatino Linotype" pitchFamily="18" charset="0"/>
              </a:rPr>
              <a:t> интестинални </a:t>
            </a:r>
            <a:r>
              <a:rPr lang="x-none" sz="1600" dirty="0" err="1">
                <a:latin typeface="Palatino Linotype" pitchFamily="18" charset="0"/>
              </a:rPr>
              <a:t>полипептид</a:t>
            </a:r>
            <a:r>
              <a:rPr lang="x-none" sz="1600" dirty="0">
                <a:latin typeface="Palatino Linotype" pitchFamily="18" charset="0"/>
              </a:rPr>
              <a:t>, </a:t>
            </a:r>
            <a:r>
              <a:rPr lang="x-none" sz="1600" dirty="0" err="1">
                <a:latin typeface="Palatino Linotype" pitchFamily="18" charset="0"/>
              </a:rPr>
              <a:t>панкреатични</a:t>
            </a:r>
            <a:r>
              <a:rPr lang="x-none" sz="1600" dirty="0">
                <a:latin typeface="Palatino Linotype" pitchFamily="18" charset="0"/>
              </a:rPr>
              <a:t> </a:t>
            </a:r>
            <a:r>
              <a:rPr lang="x-none" sz="1600" dirty="0" err="1">
                <a:latin typeface="Palatino Linotype" pitchFamily="18" charset="0"/>
              </a:rPr>
              <a:t>полипептид</a:t>
            </a:r>
            <a:r>
              <a:rPr lang="x-none" sz="1600" dirty="0">
                <a:latin typeface="Palatino Linotype" pitchFamily="18" charset="0"/>
              </a:rPr>
              <a:t>, </a:t>
            </a:r>
            <a:r>
              <a:rPr lang="x-none" sz="1600" dirty="0" err="1">
                <a:latin typeface="Palatino Linotype" pitchFamily="18" charset="0"/>
              </a:rPr>
              <a:t>паратхормон</a:t>
            </a:r>
            <a:endParaRPr lang="x-none" sz="16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endParaRPr lang="x-none" sz="1600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 err="1">
                <a:latin typeface="Palatino Linotype" pitchFamily="18" charset="0"/>
              </a:rPr>
              <a:t>Гастрин</a:t>
            </a:r>
            <a:r>
              <a:rPr lang="x-none" sz="1600" dirty="0">
                <a:latin typeface="Palatino Linotype" pitchFamily="18" charset="0"/>
              </a:rPr>
              <a:t>-</a:t>
            </a:r>
            <a:r>
              <a:rPr lang="x-none" sz="1600" dirty="0" err="1">
                <a:latin typeface="Palatino Linotype" pitchFamily="18" charset="0"/>
              </a:rPr>
              <a:t>трофички</a:t>
            </a:r>
            <a:r>
              <a:rPr lang="x-none" sz="1600" dirty="0">
                <a:latin typeface="Palatino Linotype" pitchFamily="18" charset="0"/>
              </a:rPr>
              <a:t> хормон, </a:t>
            </a:r>
            <a:r>
              <a:rPr lang="x-none" sz="1600" dirty="0" err="1">
                <a:latin typeface="Palatino Linotype" pitchFamily="18" charset="0"/>
              </a:rPr>
              <a:t>хиперплазија</a:t>
            </a:r>
            <a:r>
              <a:rPr lang="x-none" sz="1600" dirty="0">
                <a:latin typeface="Palatino Linotype" pitchFamily="18" charset="0"/>
              </a:rPr>
              <a:t> </a:t>
            </a:r>
            <a:r>
              <a:rPr lang="x-none" sz="1600" dirty="0" err="1">
                <a:latin typeface="Palatino Linotype" pitchFamily="18" charset="0"/>
              </a:rPr>
              <a:t>паријеталних</a:t>
            </a:r>
            <a:r>
              <a:rPr lang="x-none" sz="1600" dirty="0">
                <a:latin typeface="Palatino Linotype" pitchFamily="18" charset="0"/>
              </a:rPr>
              <a:t> ћелија, чија се маса увећава 6 пута, </a:t>
            </a:r>
            <a:r>
              <a:rPr lang="x-none" sz="1600" dirty="0" err="1">
                <a:latin typeface="Palatino Linotype" pitchFamily="18" charset="0"/>
              </a:rPr>
              <a:t>хиперплазија</a:t>
            </a:r>
            <a:r>
              <a:rPr lang="x-none" sz="1600" dirty="0">
                <a:latin typeface="Palatino Linotype" pitchFamily="18" charset="0"/>
              </a:rPr>
              <a:t> </a:t>
            </a:r>
            <a:r>
              <a:rPr lang="x-none" sz="1600" dirty="0" err="1">
                <a:latin typeface="Palatino Linotype" pitchFamily="18" charset="0"/>
              </a:rPr>
              <a:t>паријеталних</a:t>
            </a:r>
            <a:r>
              <a:rPr lang="x-none" sz="1600" dirty="0">
                <a:latin typeface="Palatino Linotype" pitchFamily="18" charset="0"/>
              </a:rPr>
              <a:t> ћелија доводи до лучења желудачне киселине, која је главни </a:t>
            </a:r>
            <a:r>
              <a:rPr lang="x-none" sz="1600" dirty="0" err="1">
                <a:latin typeface="Palatino Linotype" pitchFamily="18" charset="0"/>
              </a:rPr>
              <a:t>улцерогени</a:t>
            </a:r>
            <a:r>
              <a:rPr lang="x-none" sz="1600" dirty="0">
                <a:latin typeface="Palatino Linotype" pitchFamily="18" charset="0"/>
              </a:rPr>
              <a:t> фактор.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>
                <a:latin typeface="Palatino Linotype" pitchFamily="18" charset="0"/>
              </a:rPr>
              <a:t>Велика количина желудачне киселине савладава одбрамбене могућности желудачне </a:t>
            </a:r>
            <a:r>
              <a:rPr lang="x-none" sz="1600" dirty="0" err="1">
                <a:latin typeface="Palatino Linotype" pitchFamily="18" charset="0"/>
              </a:rPr>
              <a:t>слузнице</a:t>
            </a:r>
            <a:r>
              <a:rPr lang="x-none" sz="1600" dirty="0">
                <a:latin typeface="Palatino Linotype" pitchFamily="18" charset="0"/>
              </a:rPr>
              <a:t>, долази до пробоја </a:t>
            </a:r>
            <a:r>
              <a:rPr lang="x-none" sz="1600" dirty="0" err="1">
                <a:latin typeface="Palatino Linotype" pitchFamily="18" charset="0"/>
              </a:rPr>
              <a:t>мукозне</a:t>
            </a:r>
            <a:r>
              <a:rPr lang="x-none" sz="1600" dirty="0">
                <a:latin typeface="Palatino Linotype" pitchFamily="18" charset="0"/>
              </a:rPr>
              <a:t> баријере и настанка </a:t>
            </a:r>
            <a:r>
              <a:rPr lang="x-none" sz="1600" dirty="0" err="1">
                <a:latin typeface="Palatino Linotype" pitchFamily="18" charset="0"/>
              </a:rPr>
              <a:t>улкуса</a:t>
            </a:r>
            <a:endParaRPr lang="x-none" sz="1600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>
                <a:latin typeface="Palatino Linotype" pitchFamily="18" charset="0"/>
              </a:rPr>
              <a:t>Већина болесника са </a:t>
            </a:r>
            <a:r>
              <a:rPr lang="x-none" sz="1600" dirty="0" err="1">
                <a:latin typeface="Palatino Linotype" pitchFamily="18" charset="0"/>
              </a:rPr>
              <a:t>гастриномом</a:t>
            </a:r>
            <a:r>
              <a:rPr lang="x-none" sz="1600" dirty="0">
                <a:latin typeface="Palatino Linotype" pitchFamily="18" charset="0"/>
              </a:rPr>
              <a:t> су HBP негативни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endParaRPr lang="x-none" sz="1600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b="1" dirty="0">
                <a:latin typeface="Palatino Linotype" pitchFamily="18" charset="0"/>
              </a:rPr>
              <a:t>Повишене серумске вредности </a:t>
            </a:r>
            <a:r>
              <a:rPr lang="x-none" sz="1600" b="1" dirty="0" err="1">
                <a:latin typeface="Palatino Linotype" pitchFamily="18" charset="0"/>
              </a:rPr>
              <a:t>гастрина</a:t>
            </a:r>
            <a:r>
              <a:rPr lang="x-none" sz="1600" b="1" dirty="0">
                <a:latin typeface="Palatino Linotype" pitchFamily="18" charset="0"/>
              </a:rPr>
              <a:t>, до 100000 </a:t>
            </a:r>
            <a:r>
              <a:rPr lang="x-none" sz="1600" b="1" dirty="0" err="1">
                <a:latin typeface="Palatino Linotype" pitchFamily="18" charset="0"/>
              </a:rPr>
              <a:t>pg</a:t>
            </a:r>
            <a:r>
              <a:rPr lang="x-none" sz="1600" b="1" dirty="0">
                <a:latin typeface="Palatino Linotype" pitchFamily="18" charset="0"/>
              </a:rPr>
              <a:t>/ml  (код здравих мање од 150 </a:t>
            </a:r>
            <a:r>
              <a:rPr lang="x-none" sz="1600" b="1" dirty="0" err="1">
                <a:latin typeface="Palatino Linotype" pitchFamily="18" charset="0"/>
              </a:rPr>
              <a:t>pg</a:t>
            </a:r>
            <a:r>
              <a:rPr lang="x-none" sz="1600" b="1" dirty="0">
                <a:latin typeface="Palatino Linotype" pitchFamily="18" charset="0"/>
              </a:rPr>
              <a:t>/ml)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endParaRPr lang="x-none" sz="1600" b="1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b="1" dirty="0">
                <a:latin typeface="Palatino Linotype" pitchFamily="18" charset="0"/>
              </a:rPr>
              <a:t>Сигурна дијагноза ако су вредности </a:t>
            </a:r>
            <a:r>
              <a:rPr lang="x-none" sz="1600" b="1" dirty="0" err="1">
                <a:latin typeface="Palatino Linotype" pitchFamily="18" charset="0"/>
              </a:rPr>
              <a:t>гастрина</a:t>
            </a:r>
            <a:r>
              <a:rPr lang="x-none" sz="1600" b="1" dirty="0">
                <a:latin typeface="Palatino Linotype" pitchFamily="18" charset="0"/>
              </a:rPr>
              <a:t> веће од 1000 </a:t>
            </a:r>
            <a:r>
              <a:rPr lang="x-none" sz="1600" b="1" dirty="0" err="1">
                <a:latin typeface="Palatino Linotype" pitchFamily="18" charset="0"/>
              </a:rPr>
              <a:t>pg</a:t>
            </a:r>
            <a:r>
              <a:rPr lang="x-none" sz="1600" b="1" dirty="0">
                <a:latin typeface="Palatino Linotype" pitchFamily="18" charset="0"/>
              </a:rPr>
              <a:t>/ml</a:t>
            </a:r>
          </a:p>
          <a:p>
            <a:pPr>
              <a:lnSpc>
                <a:spcPct val="150000"/>
              </a:lnSpc>
            </a:pPr>
            <a:endParaRPr lang="x-none" sz="1600" dirty="0">
              <a:latin typeface="Palatino Linotype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endParaRPr lang="x-none" dirty="0"/>
          </a:p>
          <a:p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1292913718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38100"/>
            <a:ext cx="8534399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sz="1600" b="1" dirty="0">
                <a:latin typeface="Palatino Linotype" pitchFamily="18" charset="0"/>
              </a:rPr>
              <a:t>Клиничка слика</a:t>
            </a:r>
          </a:p>
          <a:p>
            <a:pPr>
              <a:lnSpc>
                <a:spcPct val="150000"/>
              </a:lnSpc>
            </a:pPr>
            <a:endParaRPr lang="x-none" sz="1600" b="1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>
                <a:latin typeface="Palatino Linotype" pitchFamily="18" charset="0"/>
              </a:rPr>
              <a:t>Бол типична за </a:t>
            </a:r>
            <a:r>
              <a:rPr lang="x-none" sz="1600" dirty="0" err="1">
                <a:latin typeface="Palatino Linotype" pitchFamily="18" charset="0"/>
              </a:rPr>
              <a:t>пептички</a:t>
            </a:r>
            <a:r>
              <a:rPr lang="x-none" sz="1600" dirty="0">
                <a:latin typeface="Palatino Linotype" pitchFamily="18" charset="0"/>
              </a:rPr>
              <a:t> </a:t>
            </a:r>
            <a:r>
              <a:rPr lang="x-none" sz="1600" dirty="0" err="1">
                <a:latin typeface="Palatino Linotype" pitchFamily="18" charset="0"/>
              </a:rPr>
              <a:t>улкус</a:t>
            </a:r>
            <a:r>
              <a:rPr lang="x-none" sz="1600" dirty="0">
                <a:latin typeface="Palatino Linotype" pitchFamily="18" charset="0"/>
              </a:rPr>
              <a:t>, ноћу и на празан желудац, смањује се или нестаје након примене антацида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>
                <a:latin typeface="Palatino Linotype" pitchFamily="18" charset="0"/>
              </a:rPr>
              <a:t>Код 2/3 болесника упорна бол која не реагује на класичну </a:t>
            </a:r>
            <a:r>
              <a:rPr lang="x-none" sz="1600" dirty="0" err="1">
                <a:latin typeface="Palatino Linotype" pitchFamily="18" charset="0"/>
              </a:rPr>
              <a:t>антиулкусну</a:t>
            </a:r>
            <a:r>
              <a:rPr lang="x-none" sz="1600" dirty="0">
                <a:latin typeface="Palatino Linotype" pitchFamily="18" charset="0"/>
              </a:rPr>
              <a:t> терапију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>
                <a:latin typeface="Palatino Linotype" pitchFamily="18" charset="0"/>
              </a:rPr>
              <a:t>У 90% болесника </a:t>
            </a:r>
            <a:r>
              <a:rPr lang="x-none" sz="1600" dirty="0" err="1">
                <a:latin typeface="Palatino Linotype" pitchFamily="18" charset="0"/>
              </a:rPr>
              <a:t>пептични</a:t>
            </a:r>
            <a:r>
              <a:rPr lang="x-none" sz="1600" dirty="0">
                <a:latin typeface="Palatino Linotype" pitchFamily="18" charset="0"/>
              </a:rPr>
              <a:t> </a:t>
            </a:r>
            <a:r>
              <a:rPr lang="x-none" sz="1600" dirty="0" err="1">
                <a:latin typeface="Palatino Linotype" pitchFamily="18" charset="0"/>
              </a:rPr>
              <a:t>улкус</a:t>
            </a:r>
            <a:r>
              <a:rPr lang="x-none" sz="1600" dirty="0">
                <a:latin typeface="Palatino Linotype" pitchFamily="18" charset="0"/>
              </a:rPr>
              <a:t>: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x-none" sz="1600" dirty="0">
                <a:latin typeface="Palatino Linotype" pitchFamily="18" charset="0"/>
              </a:rPr>
              <a:t>У </a:t>
            </a:r>
            <a:r>
              <a:rPr lang="x-none" sz="1600" dirty="0" err="1">
                <a:latin typeface="Palatino Linotype" pitchFamily="18" charset="0"/>
              </a:rPr>
              <a:t>булбусу</a:t>
            </a:r>
            <a:r>
              <a:rPr lang="x-none" sz="1600" dirty="0">
                <a:latin typeface="Palatino Linotype" pitchFamily="18" charset="0"/>
              </a:rPr>
              <a:t> </a:t>
            </a:r>
            <a:r>
              <a:rPr lang="x-none" sz="1600" dirty="0" err="1">
                <a:latin typeface="Palatino Linotype" pitchFamily="18" charset="0"/>
              </a:rPr>
              <a:t>дуоденума</a:t>
            </a:r>
            <a:r>
              <a:rPr lang="x-none" sz="1600" dirty="0">
                <a:latin typeface="Palatino Linotype" pitchFamily="18" charset="0"/>
              </a:rPr>
              <a:t>-75%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x-none" sz="1600" dirty="0" err="1">
                <a:latin typeface="Palatino Linotype" pitchFamily="18" charset="0"/>
              </a:rPr>
              <a:t>Дисталним</a:t>
            </a:r>
            <a:r>
              <a:rPr lang="x-none" sz="1600" dirty="0">
                <a:latin typeface="Palatino Linotype" pitchFamily="18" charset="0"/>
              </a:rPr>
              <a:t> деловима </a:t>
            </a:r>
            <a:r>
              <a:rPr lang="x-none" sz="1600" dirty="0" err="1">
                <a:latin typeface="Palatino Linotype" pitchFamily="18" charset="0"/>
              </a:rPr>
              <a:t>дуоденума</a:t>
            </a:r>
            <a:r>
              <a:rPr lang="x-none" sz="1600" dirty="0">
                <a:latin typeface="Palatino Linotype" pitchFamily="18" charset="0"/>
              </a:rPr>
              <a:t>-14%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x-none" sz="1600" dirty="0" err="1">
                <a:latin typeface="Palatino Linotype" pitchFamily="18" charset="0"/>
              </a:rPr>
              <a:t>Јејунуму</a:t>
            </a:r>
            <a:r>
              <a:rPr lang="x-none" sz="1600" dirty="0">
                <a:latin typeface="Palatino Linotype" pitchFamily="18" charset="0"/>
              </a:rPr>
              <a:t>-11%</a:t>
            </a:r>
          </a:p>
          <a:p>
            <a:pPr>
              <a:lnSpc>
                <a:spcPct val="150000"/>
              </a:lnSpc>
            </a:pPr>
            <a:endParaRPr lang="x-none" sz="1600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>
                <a:latin typeface="Palatino Linotype" pitchFamily="18" charset="0"/>
              </a:rPr>
              <a:t>Код 15% болесника дијареја или </a:t>
            </a:r>
            <a:r>
              <a:rPr lang="x-none" sz="1600" dirty="0" err="1">
                <a:latin typeface="Palatino Linotype" pitchFamily="18" charset="0"/>
              </a:rPr>
              <a:t>стеатореја</a:t>
            </a:r>
            <a:r>
              <a:rPr lang="x-none" sz="1600" dirty="0">
                <a:latin typeface="Palatino Linotype" pitchFamily="18" charset="0"/>
              </a:rPr>
              <a:t>, без </a:t>
            </a:r>
            <a:r>
              <a:rPr lang="x-none" sz="1600" dirty="0" err="1">
                <a:latin typeface="Palatino Linotype" pitchFamily="18" charset="0"/>
              </a:rPr>
              <a:t>улкуса</a:t>
            </a:r>
            <a:endParaRPr lang="x-none" sz="16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600" dirty="0">
                <a:latin typeface="Palatino Linotype" pitchFamily="18" charset="0"/>
              </a:rPr>
              <a:t>Дијареја је последица ниског PH у цреву што доводи до оштећења </a:t>
            </a:r>
            <a:r>
              <a:rPr lang="x-none" sz="1600" dirty="0" err="1">
                <a:latin typeface="Palatino Linotype" pitchFamily="18" charset="0"/>
              </a:rPr>
              <a:t>слузнице</a:t>
            </a:r>
            <a:r>
              <a:rPr lang="x-none" sz="1600" dirty="0">
                <a:latin typeface="Palatino Linotype" pitchFamily="18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x-none" sz="1600" dirty="0" err="1">
                <a:latin typeface="Palatino Linotype" pitchFamily="18" charset="0"/>
              </a:rPr>
              <a:t>јејунума</a:t>
            </a:r>
            <a:r>
              <a:rPr lang="x-none" sz="1600" dirty="0">
                <a:latin typeface="Palatino Linotype" pitchFamily="18" charset="0"/>
              </a:rPr>
              <a:t>, а </a:t>
            </a:r>
            <a:r>
              <a:rPr lang="x-none" sz="1600" dirty="0" err="1">
                <a:latin typeface="Palatino Linotype" pitchFamily="18" charset="0"/>
              </a:rPr>
              <a:t>стеатореја</a:t>
            </a:r>
            <a:r>
              <a:rPr lang="x-none" sz="1600" dirty="0">
                <a:latin typeface="Palatino Linotype" pitchFamily="18" charset="0"/>
              </a:rPr>
              <a:t> услед </a:t>
            </a:r>
            <a:r>
              <a:rPr lang="x-none" sz="1600" dirty="0" err="1">
                <a:latin typeface="Palatino Linotype" pitchFamily="18" charset="0"/>
              </a:rPr>
              <a:t>инактивације</a:t>
            </a:r>
            <a:r>
              <a:rPr lang="x-none" sz="1600" dirty="0">
                <a:latin typeface="Palatino Linotype" pitchFamily="18" charset="0"/>
              </a:rPr>
              <a:t> </a:t>
            </a:r>
            <a:r>
              <a:rPr lang="x-none" sz="1600" dirty="0" err="1">
                <a:latin typeface="Palatino Linotype" pitchFamily="18" charset="0"/>
              </a:rPr>
              <a:t>панреасне</a:t>
            </a:r>
            <a:r>
              <a:rPr lang="x-none" sz="1600" dirty="0">
                <a:latin typeface="Palatino Linotype" pitchFamily="18" charset="0"/>
              </a:rPr>
              <a:t> </a:t>
            </a:r>
            <a:r>
              <a:rPr lang="x-none" sz="1600" dirty="0" err="1">
                <a:latin typeface="Palatino Linotype" pitchFamily="18" charset="0"/>
              </a:rPr>
              <a:t>липазе</a:t>
            </a:r>
            <a:r>
              <a:rPr lang="x-none" sz="1600" dirty="0">
                <a:latin typeface="Palatino Linotype" pitchFamily="18" charset="0"/>
              </a:rPr>
              <a:t> ниским PH</a:t>
            </a:r>
          </a:p>
          <a:p>
            <a:pPr>
              <a:lnSpc>
                <a:spcPct val="150000"/>
              </a:lnSpc>
            </a:pPr>
            <a:endParaRPr lang="x-none" sz="1600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>
                <a:latin typeface="Palatino Linotype" pitchFamily="18" charset="0"/>
              </a:rPr>
              <a:t>Поремећај ресорпције </a:t>
            </a:r>
            <a:r>
              <a:rPr lang="x-none" sz="1600" dirty="0" err="1">
                <a:latin typeface="Palatino Linotype" pitchFamily="18" charset="0"/>
              </a:rPr>
              <a:t>витамна</a:t>
            </a:r>
            <a:r>
              <a:rPr lang="x-none" sz="1600" dirty="0">
                <a:latin typeface="Palatino Linotype" pitchFamily="18" charset="0"/>
              </a:rPr>
              <a:t> Б</a:t>
            </a:r>
            <a:r>
              <a:rPr lang="x-none" sz="1600" baseline="-25000" dirty="0">
                <a:latin typeface="Palatino Linotype" pitchFamily="18" charset="0"/>
              </a:rPr>
              <a:t>12</a:t>
            </a:r>
            <a:r>
              <a:rPr lang="x-none" sz="1600" dirty="0">
                <a:latin typeface="Palatino Linotype" pitchFamily="18" charset="0"/>
              </a:rPr>
              <a:t>-смањена ресорпција услед ниског PH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endParaRPr lang="x-none" sz="1600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>
                <a:latin typeface="Palatino Linotype" pitchFamily="18" charset="0"/>
              </a:rPr>
              <a:t>Код болесника са МЕН-1, </a:t>
            </a:r>
            <a:r>
              <a:rPr lang="x-none" sz="1600" dirty="0" err="1">
                <a:latin typeface="Palatino Linotype" pitchFamily="18" charset="0"/>
              </a:rPr>
              <a:t>нефролитијаза</a:t>
            </a:r>
            <a:r>
              <a:rPr lang="x-none" sz="1600" dirty="0">
                <a:latin typeface="Palatino Linotype" pitchFamily="18" charset="0"/>
              </a:rPr>
              <a:t> (</a:t>
            </a:r>
            <a:r>
              <a:rPr lang="x-none" sz="1600" dirty="0" err="1">
                <a:latin typeface="Palatino Linotype" pitchFamily="18" charset="0"/>
              </a:rPr>
              <a:t>хиперпаратиреоидизам</a:t>
            </a:r>
            <a:r>
              <a:rPr lang="x-none" sz="1600" dirty="0">
                <a:latin typeface="Palatino Linotype" pitchFamily="18" charset="0"/>
              </a:rPr>
              <a:t>), испади у видном пољу и </a:t>
            </a:r>
            <a:r>
              <a:rPr lang="x-none" sz="1600" dirty="0" err="1">
                <a:latin typeface="Palatino Linotype" pitchFamily="18" charset="0"/>
              </a:rPr>
              <a:t>хиперпролактинемија</a:t>
            </a:r>
            <a:r>
              <a:rPr lang="x-none" sz="1600" dirty="0">
                <a:latin typeface="Palatino Linotype" pitchFamily="18" charset="0"/>
              </a:rPr>
              <a:t> (тумор хипофизе)</a:t>
            </a:r>
          </a:p>
        </p:txBody>
      </p:sp>
    </p:spTree>
    <p:extLst>
      <p:ext uri="{BB962C8B-B14F-4D97-AF65-F5344CB8AC3E}">
        <p14:creationId xmlns:p14="http://schemas.microsoft.com/office/powerpoint/2010/main" val="11380313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0472"/>
            <a:ext cx="8229600" cy="589128"/>
          </a:xfrm>
        </p:spPr>
        <p:txBody>
          <a:bodyPr>
            <a:normAutofit/>
          </a:bodyPr>
          <a:lstStyle/>
          <a:p>
            <a:r>
              <a:rPr lang="x-none" sz="2400" b="1" dirty="0">
                <a:latin typeface="Palatino Linotype" pitchFamily="18" charset="0"/>
              </a:rPr>
              <a:t>ЕЗОФАГИТИСИ (</a:t>
            </a:r>
            <a:r>
              <a:rPr lang="x-none" sz="2400" b="1" dirty="0" err="1">
                <a:latin typeface="Palatino Linotype" pitchFamily="18" charset="0"/>
              </a:rPr>
              <a:t>Oesophagitis</a:t>
            </a:r>
            <a:r>
              <a:rPr lang="x-none" sz="2400" b="1" dirty="0">
                <a:latin typeface="Palatino Linotype" pitchFamily="18" charset="0"/>
              </a:rPr>
              <a:t>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28600" y="838200"/>
            <a:ext cx="3200400" cy="1573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sz="1600" b="1" dirty="0">
                <a:latin typeface="Palatino Linotype" pitchFamily="18" charset="0"/>
              </a:rPr>
              <a:t>Према клиничком току: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x-none" sz="1600" dirty="0">
                <a:latin typeface="Palatino Linotype" pitchFamily="18" charset="0"/>
              </a:rPr>
              <a:t>Акутни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x-none" sz="1600" dirty="0">
                <a:latin typeface="Palatino Linotype" pitchFamily="18" charset="0"/>
              </a:rPr>
              <a:t>Хронични</a:t>
            </a:r>
          </a:p>
          <a:p>
            <a:pPr>
              <a:lnSpc>
                <a:spcPct val="150000"/>
              </a:lnSpc>
            </a:pPr>
            <a:endParaRPr lang="x-none" dirty="0">
              <a:latin typeface="Palatino Linotype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248400" y="491951"/>
            <a:ext cx="2419252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sz="1600" b="1" dirty="0">
                <a:latin typeface="Palatino Linotype" pitchFamily="18" charset="0"/>
              </a:rPr>
              <a:t>Етиолошки чиниоци: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x-none" sz="1600" dirty="0">
                <a:latin typeface="Palatino Linotype" pitchFamily="18" charset="0"/>
              </a:rPr>
              <a:t>Биолошки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x-none" sz="1600" dirty="0">
                <a:latin typeface="Palatino Linotype" pitchFamily="18" charset="0"/>
              </a:rPr>
              <a:t>Хемијски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x-none" sz="1600" dirty="0">
                <a:latin typeface="Palatino Linotype" pitchFamily="18" charset="0"/>
              </a:rPr>
              <a:t>Токсични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x-none" sz="1600" dirty="0">
                <a:latin typeface="Palatino Linotype" pitchFamily="18" charset="0"/>
              </a:rPr>
              <a:t>Физички</a:t>
            </a:r>
          </a:p>
          <a:p>
            <a:endParaRPr lang="x-none" dirty="0"/>
          </a:p>
        </p:txBody>
      </p:sp>
      <p:sp>
        <p:nvSpPr>
          <p:cNvPr id="5" name="TextBox 4"/>
          <p:cNvSpPr txBox="1"/>
          <p:nvPr/>
        </p:nvSpPr>
        <p:spPr>
          <a:xfrm>
            <a:off x="0" y="2592526"/>
            <a:ext cx="91440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1600" b="1" dirty="0">
                <a:latin typeface="Palatino Linotype" pitchFamily="18" charset="0"/>
              </a:rPr>
              <a:t>АКУТНИ ЕЗОФАГИТИС (</a:t>
            </a:r>
            <a:r>
              <a:rPr lang="x-none" sz="1600" b="1" dirty="0" err="1">
                <a:latin typeface="Palatino Linotype" pitchFamily="18" charset="0"/>
              </a:rPr>
              <a:t>Oesophagitis</a:t>
            </a:r>
            <a:r>
              <a:rPr lang="x-none" sz="1600" b="1" dirty="0">
                <a:latin typeface="Palatino Linotype" pitchFamily="18" charset="0"/>
              </a:rPr>
              <a:t> </a:t>
            </a:r>
            <a:r>
              <a:rPr lang="x-none" sz="1600" b="1" dirty="0" err="1">
                <a:latin typeface="Palatino Linotype" pitchFamily="18" charset="0"/>
              </a:rPr>
              <a:t>acuta</a:t>
            </a:r>
            <a:r>
              <a:rPr lang="x-none" sz="1600" b="1" dirty="0">
                <a:latin typeface="Palatino Linotype" pitchFamily="18" charset="0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>
                <a:latin typeface="Palatino Linotype" pitchFamily="18" charset="0"/>
              </a:rPr>
              <a:t>У склопу акутних </a:t>
            </a:r>
            <a:r>
              <a:rPr lang="x-none" sz="1600" dirty="0" err="1">
                <a:latin typeface="Palatino Linotype" pitchFamily="18" charset="0"/>
              </a:rPr>
              <a:t>запаљенских</a:t>
            </a:r>
            <a:r>
              <a:rPr lang="x-none" sz="1600" dirty="0">
                <a:latin typeface="Palatino Linotype" pitchFamily="18" charset="0"/>
              </a:rPr>
              <a:t> промена у околним органима (</a:t>
            </a:r>
            <a:r>
              <a:rPr lang="x-none" sz="1600" dirty="0" err="1">
                <a:latin typeface="Palatino Linotype" pitchFamily="18" charset="0"/>
              </a:rPr>
              <a:t>фарингитис</a:t>
            </a:r>
            <a:r>
              <a:rPr lang="x-none" sz="1600" dirty="0">
                <a:latin typeface="Palatino Linotype" pitchFamily="18" charset="0"/>
              </a:rPr>
              <a:t>, </a:t>
            </a:r>
            <a:r>
              <a:rPr lang="x-none" sz="1600" dirty="0" err="1">
                <a:latin typeface="Palatino Linotype" pitchFamily="18" charset="0"/>
              </a:rPr>
              <a:t>тонзилитис</a:t>
            </a:r>
            <a:r>
              <a:rPr lang="x-none" sz="1600" dirty="0">
                <a:latin typeface="Palatino Linotype" pitchFamily="18" charset="0"/>
              </a:rPr>
              <a:t>, ларингитис, </a:t>
            </a:r>
            <a:r>
              <a:rPr lang="x-none" sz="1600" dirty="0" err="1">
                <a:latin typeface="Palatino Linotype" pitchFamily="18" charset="0"/>
              </a:rPr>
              <a:t>бронхопнеумонија</a:t>
            </a:r>
            <a:r>
              <a:rPr lang="x-none" sz="1600" dirty="0">
                <a:latin typeface="Palatino Linotype" pitchFamily="18" charset="0"/>
              </a:rPr>
              <a:t>, шарлах, дифтерија)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>
                <a:latin typeface="Palatino Linotype" pitchFamily="18" charset="0"/>
              </a:rPr>
              <a:t>У склопу акутних </a:t>
            </a:r>
            <a:r>
              <a:rPr lang="x-none" sz="1600" dirty="0" err="1">
                <a:latin typeface="Palatino Linotype" pitchFamily="18" charset="0"/>
              </a:rPr>
              <a:t>запаљенских</a:t>
            </a:r>
            <a:r>
              <a:rPr lang="x-none" sz="1600" dirty="0">
                <a:latin typeface="Palatino Linotype" pitchFamily="18" charset="0"/>
              </a:rPr>
              <a:t> промена у удаљеним  органима (артритис, </a:t>
            </a:r>
            <a:r>
              <a:rPr lang="x-none" sz="1600" dirty="0" err="1">
                <a:latin typeface="Palatino Linotype" pitchFamily="18" charset="0"/>
              </a:rPr>
              <a:t>перитонитис</a:t>
            </a:r>
            <a:r>
              <a:rPr lang="x-none" sz="1600" dirty="0">
                <a:latin typeface="Palatino Linotype" pitchFamily="18" charset="0"/>
              </a:rPr>
              <a:t>, </a:t>
            </a:r>
            <a:r>
              <a:rPr lang="x-none" sz="1600" dirty="0" err="1">
                <a:latin typeface="Palatino Linotype" pitchFamily="18" charset="0"/>
              </a:rPr>
              <a:t>пијелонефритис</a:t>
            </a:r>
            <a:r>
              <a:rPr lang="x-none" sz="1600" dirty="0">
                <a:latin typeface="Palatino Linotype" pitchFamily="18" charset="0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>
                <a:latin typeface="Palatino Linotype" pitchFamily="18" charset="0"/>
              </a:rPr>
              <a:t>Приликом </a:t>
            </a:r>
            <a:r>
              <a:rPr lang="x-none" sz="1600" dirty="0" err="1">
                <a:latin typeface="Palatino Linotype" pitchFamily="18" charset="0"/>
              </a:rPr>
              <a:t>задесних</a:t>
            </a:r>
            <a:r>
              <a:rPr lang="x-none" sz="1600" dirty="0">
                <a:latin typeface="Palatino Linotype" pitchFamily="18" charset="0"/>
              </a:rPr>
              <a:t> или намерних уношења каустичних и других токсичних материја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>
                <a:latin typeface="Palatino Linotype" pitchFamily="18" charset="0"/>
              </a:rPr>
              <a:t>Као последица уношења јако зачињене, вреле или ледене хране и напитака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>
                <a:latin typeface="Palatino Linotype" pitchFamily="18" charset="0"/>
              </a:rPr>
              <a:t>Као последица </a:t>
            </a:r>
            <a:r>
              <a:rPr lang="x-none" sz="1600" dirty="0" err="1">
                <a:latin typeface="Palatino Linotype" pitchFamily="18" charset="0"/>
              </a:rPr>
              <a:t>гастро</a:t>
            </a:r>
            <a:r>
              <a:rPr lang="x-none" sz="1600" dirty="0">
                <a:latin typeface="Palatino Linotype" pitchFamily="18" charset="0"/>
              </a:rPr>
              <a:t>-</a:t>
            </a:r>
            <a:r>
              <a:rPr lang="x-none" sz="1600" dirty="0" err="1">
                <a:latin typeface="Palatino Linotype" pitchFamily="18" charset="0"/>
              </a:rPr>
              <a:t>езофагеалног</a:t>
            </a:r>
            <a:r>
              <a:rPr lang="x-none" sz="1600" dirty="0">
                <a:latin typeface="Palatino Linotype" pitchFamily="18" charset="0"/>
              </a:rPr>
              <a:t> </a:t>
            </a:r>
            <a:r>
              <a:rPr lang="x-none" sz="1600" dirty="0" err="1">
                <a:latin typeface="Palatino Linotype" pitchFamily="18" charset="0"/>
              </a:rPr>
              <a:t>рефлукса</a:t>
            </a:r>
            <a:endParaRPr lang="x-none" sz="1600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>
                <a:latin typeface="Palatino Linotype" pitchFamily="18" charset="0"/>
              </a:rPr>
              <a:t>Услед присуства страног тела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>
                <a:latin typeface="Palatino Linotype" pitchFamily="18" charset="0"/>
              </a:rPr>
              <a:t>Приликом одређених терапијских и дијагностичких поступака (</a:t>
            </a:r>
            <a:r>
              <a:rPr lang="x-none" sz="1600" dirty="0" err="1">
                <a:latin typeface="Palatino Linotype" pitchFamily="18" charset="0"/>
              </a:rPr>
              <a:t>јатрогени</a:t>
            </a:r>
            <a:r>
              <a:rPr lang="x-none" sz="1600" dirty="0">
                <a:latin typeface="Palatino Linotype" pitchFamily="18" charset="0"/>
              </a:rPr>
              <a:t>) (</a:t>
            </a:r>
            <a:r>
              <a:rPr lang="x-none" sz="1600" dirty="0" err="1">
                <a:latin typeface="Palatino Linotype" pitchFamily="18" charset="0"/>
              </a:rPr>
              <a:t>назогастрична</a:t>
            </a:r>
            <a:r>
              <a:rPr lang="x-none" sz="1600" dirty="0">
                <a:latin typeface="Palatino Linotype" pitchFamily="18" charset="0"/>
              </a:rPr>
              <a:t> </a:t>
            </a:r>
            <a:r>
              <a:rPr lang="x-none" sz="1600" dirty="0" err="1">
                <a:latin typeface="Palatino Linotype" pitchFamily="18" charset="0"/>
              </a:rPr>
              <a:t>тубажа</a:t>
            </a:r>
            <a:r>
              <a:rPr lang="x-none" sz="1600" dirty="0">
                <a:latin typeface="Palatino Linotype" pitchFamily="18" charset="0"/>
              </a:rPr>
              <a:t>, </a:t>
            </a:r>
            <a:r>
              <a:rPr lang="x-none" sz="1600" dirty="0" err="1">
                <a:latin typeface="Palatino Linotype" pitchFamily="18" charset="0"/>
              </a:rPr>
              <a:t>интралуменска</a:t>
            </a:r>
            <a:r>
              <a:rPr lang="x-none" sz="1600" dirty="0">
                <a:latin typeface="Palatino Linotype" pitchFamily="18" charset="0"/>
              </a:rPr>
              <a:t> </a:t>
            </a:r>
            <a:r>
              <a:rPr lang="x-none" sz="1600" dirty="0" err="1">
                <a:latin typeface="Palatino Linotype" pitchFamily="18" charset="0"/>
              </a:rPr>
              <a:t>радиотерапија</a:t>
            </a:r>
            <a:r>
              <a:rPr lang="x-none" sz="1600" dirty="0">
                <a:latin typeface="Palatino Linotype" pitchFamily="18" charset="0"/>
              </a:rPr>
              <a:t>, </a:t>
            </a:r>
            <a:r>
              <a:rPr lang="x-none" sz="1600" dirty="0" err="1">
                <a:latin typeface="Palatino Linotype" pitchFamily="18" charset="0"/>
              </a:rPr>
              <a:t>ендоскопија</a:t>
            </a:r>
            <a:r>
              <a:rPr lang="x-none" sz="1600" dirty="0">
                <a:latin typeface="Palatino Linotype" pitchFamily="18" charset="0"/>
              </a:rPr>
              <a:t>)</a:t>
            </a: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3421173464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0"/>
            <a:ext cx="85344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1400" b="1" dirty="0">
                <a:latin typeface="Palatino Linotype" pitchFamily="18" charset="0"/>
              </a:rPr>
              <a:t>СЕКРЕТИНСКИ ТЕСТ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x-none" sz="1400" dirty="0">
                <a:latin typeface="Palatino Linotype" pitchFamily="18" charset="0"/>
              </a:rPr>
              <a:t>Најпоузданији, парадоксално лучење </a:t>
            </a:r>
            <a:r>
              <a:rPr lang="x-none" sz="1400" dirty="0" err="1">
                <a:latin typeface="Palatino Linotype" pitchFamily="18" charset="0"/>
              </a:rPr>
              <a:t>гастрина</a:t>
            </a:r>
            <a:r>
              <a:rPr lang="x-none" sz="1400" dirty="0">
                <a:latin typeface="Palatino Linotype" pitchFamily="18" charset="0"/>
              </a:rPr>
              <a:t> од тумора након примене хормона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x-none" sz="1400" dirty="0">
                <a:latin typeface="Palatino Linotype" pitchFamily="18" charset="0"/>
              </a:rPr>
              <a:t>Код здравих особа </a:t>
            </a:r>
            <a:r>
              <a:rPr lang="x-none" sz="1400" dirty="0" err="1">
                <a:latin typeface="Palatino Linotype" pitchFamily="18" charset="0"/>
              </a:rPr>
              <a:t>интравенска</a:t>
            </a:r>
            <a:r>
              <a:rPr lang="x-none" sz="1400" dirty="0">
                <a:latin typeface="Palatino Linotype" pitchFamily="18" charset="0"/>
              </a:rPr>
              <a:t> апликација </a:t>
            </a:r>
            <a:r>
              <a:rPr lang="x-none" sz="1400" dirty="0" err="1">
                <a:latin typeface="Palatino Linotype" pitchFamily="18" charset="0"/>
              </a:rPr>
              <a:t>секретина</a:t>
            </a:r>
            <a:r>
              <a:rPr lang="x-none" sz="1400" dirty="0">
                <a:latin typeface="Palatino Linotype" pitchFamily="18" charset="0"/>
              </a:rPr>
              <a:t> је без учинка, код </a:t>
            </a:r>
            <a:r>
              <a:rPr lang="x-none" sz="1400" dirty="0" err="1">
                <a:latin typeface="Palatino Linotype" pitchFamily="18" charset="0"/>
              </a:rPr>
              <a:t>гастринома</a:t>
            </a:r>
            <a:r>
              <a:rPr lang="x-none" sz="1400" dirty="0">
                <a:latin typeface="Palatino Linotype" pitchFamily="18" charset="0"/>
              </a:rPr>
              <a:t> долази до појачаног лучења </a:t>
            </a:r>
            <a:r>
              <a:rPr lang="x-none" sz="1400" dirty="0" err="1">
                <a:latin typeface="Palatino Linotype" pitchFamily="18" charset="0"/>
              </a:rPr>
              <a:t>гастрина</a:t>
            </a:r>
            <a:endParaRPr lang="x-none" sz="1400" dirty="0">
              <a:latin typeface="Palatino Linotype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x-none" sz="1400" dirty="0">
                <a:latin typeface="Palatino Linotype" pitchFamily="18" charset="0"/>
              </a:rPr>
              <a:t>2 </a:t>
            </a:r>
            <a:r>
              <a:rPr lang="el-GR" sz="1400" dirty="0">
                <a:latin typeface="Palatino Linotype" pitchFamily="18" charset="0"/>
              </a:rPr>
              <a:t>μ</a:t>
            </a:r>
            <a:r>
              <a:rPr lang="x-none" sz="1400" dirty="0">
                <a:latin typeface="Palatino Linotype" pitchFamily="18" charset="0"/>
              </a:rPr>
              <a:t>g </a:t>
            </a:r>
            <a:r>
              <a:rPr lang="x-none" sz="1400" dirty="0" err="1">
                <a:latin typeface="Palatino Linotype" pitchFamily="18" charset="0"/>
              </a:rPr>
              <a:t>секретина</a:t>
            </a:r>
            <a:r>
              <a:rPr lang="x-none" sz="1400" dirty="0">
                <a:latin typeface="Palatino Linotype" pitchFamily="18" charset="0"/>
              </a:rPr>
              <a:t> /kg ТТ у </a:t>
            </a:r>
            <a:r>
              <a:rPr lang="x-none" sz="1400" dirty="0" err="1">
                <a:latin typeface="Palatino Linotype" pitchFamily="18" charset="0"/>
              </a:rPr>
              <a:t>болусу</a:t>
            </a:r>
            <a:r>
              <a:rPr lang="x-none" sz="1400" dirty="0">
                <a:latin typeface="Palatino Linotype" pitchFamily="18" charset="0"/>
              </a:rPr>
              <a:t>, одређивање серумског </a:t>
            </a:r>
            <a:r>
              <a:rPr lang="x-none" sz="1400" dirty="0" err="1">
                <a:latin typeface="Palatino Linotype" pitchFamily="18" charset="0"/>
              </a:rPr>
              <a:t>гастрина</a:t>
            </a:r>
            <a:r>
              <a:rPr lang="x-none" sz="1400" dirty="0">
                <a:latin typeface="Palatino Linotype" pitchFamily="18" charset="0"/>
              </a:rPr>
              <a:t>: 10 минута пре </a:t>
            </a:r>
            <a:r>
              <a:rPr lang="x-none" sz="1400" dirty="0" err="1">
                <a:latin typeface="Palatino Linotype" pitchFamily="18" charset="0"/>
              </a:rPr>
              <a:t>болуса</a:t>
            </a:r>
            <a:r>
              <a:rPr lang="x-none" sz="1400" dirty="0">
                <a:latin typeface="Palatino Linotype" pitchFamily="18" charset="0"/>
              </a:rPr>
              <a:t>, један минут пре </a:t>
            </a:r>
            <a:r>
              <a:rPr lang="x-none" sz="1400" dirty="0" err="1">
                <a:latin typeface="Palatino Linotype" pitchFamily="18" charset="0"/>
              </a:rPr>
              <a:t>болуса</a:t>
            </a:r>
            <a:r>
              <a:rPr lang="x-none" sz="1400" dirty="0">
                <a:latin typeface="Palatino Linotype" pitchFamily="18" charset="0"/>
              </a:rPr>
              <a:t>, 2, 5, 10, 15, 20 и 30 минута након давања </a:t>
            </a:r>
            <a:r>
              <a:rPr lang="x-none" sz="1400" dirty="0" err="1">
                <a:latin typeface="Palatino Linotype" pitchFamily="18" charset="0"/>
              </a:rPr>
              <a:t>секретина</a:t>
            </a:r>
            <a:endParaRPr lang="x-none" sz="1400" dirty="0">
              <a:latin typeface="Palatino Linotype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x-none" sz="1400" dirty="0">
                <a:latin typeface="Palatino Linotype" pitchFamily="18" charset="0"/>
              </a:rPr>
              <a:t>Пораст </a:t>
            </a:r>
            <a:r>
              <a:rPr lang="x-none" sz="1400" dirty="0" err="1">
                <a:latin typeface="Palatino Linotype" pitchFamily="18" charset="0"/>
              </a:rPr>
              <a:t>гастрина</a:t>
            </a:r>
            <a:r>
              <a:rPr lang="x-none" sz="1400" dirty="0">
                <a:latin typeface="Palatino Linotype" pitchFamily="18" charset="0"/>
              </a:rPr>
              <a:t> унутар 15 минута, 90% болесника има вредност од 200 </a:t>
            </a:r>
            <a:r>
              <a:rPr lang="x-none" sz="1400" dirty="0" err="1">
                <a:latin typeface="Palatino Linotype" pitchFamily="18" charset="0"/>
              </a:rPr>
              <a:t>pg</a:t>
            </a:r>
            <a:r>
              <a:rPr lang="x-none" sz="1400" dirty="0">
                <a:latin typeface="Palatino Linotype" pitchFamily="18" charset="0"/>
              </a:rPr>
              <a:t>/ml и та вредност се узима као позитиван тест.</a:t>
            </a:r>
          </a:p>
          <a:p>
            <a:pPr marL="285750" indent="-285750">
              <a:buFont typeface="Wingdings" pitchFamily="2" charset="2"/>
              <a:buChar char="v"/>
            </a:pPr>
            <a:endParaRPr lang="x-none" sz="1400" dirty="0">
              <a:latin typeface="Palatino Linotype" pitchFamily="18" charset="0"/>
            </a:endParaRPr>
          </a:p>
          <a:p>
            <a:r>
              <a:rPr lang="x-none" sz="1400" b="1" dirty="0">
                <a:latin typeface="Palatino Linotype" pitchFamily="18" charset="0"/>
              </a:rPr>
              <a:t>ТЕСТ ИНФУЗИЈЕ КАЛЦИЈУМА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x-none" sz="1400" dirty="0">
                <a:latin typeface="Palatino Linotype" pitchFamily="18" charset="0"/>
              </a:rPr>
              <a:t>Калцијум </a:t>
            </a:r>
            <a:r>
              <a:rPr lang="x-none" sz="1400" dirty="0" err="1">
                <a:latin typeface="Palatino Linotype" pitchFamily="18" charset="0"/>
              </a:rPr>
              <a:t>глуконат</a:t>
            </a:r>
            <a:r>
              <a:rPr lang="x-none" sz="1400" dirty="0">
                <a:latin typeface="Palatino Linotype" pitchFamily="18" charset="0"/>
              </a:rPr>
              <a:t> у дози од 5 </a:t>
            </a:r>
            <a:r>
              <a:rPr lang="x-none" sz="1400" dirty="0" err="1">
                <a:latin typeface="Palatino Linotype" pitchFamily="18" charset="0"/>
              </a:rPr>
              <a:t>mg</a:t>
            </a:r>
            <a:r>
              <a:rPr lang="x-none" sz="1400" dirty="0">
                <a:latin typeface="Palatino Linotype" pitchFamily="18" charset="0"/>
              </a:rPr>
              <a:t>/kg ТТ у инфузији у току 3 сата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x-none" sz="1400" dirty="0" err="1">
                <a:latin typeface="Palatino Linotype" pitchFamily="18" charset="0"/>
              </a:rPr>
              <a:t>Гастрин</a:t>
            </a:r>
            <a:r>
              <a:rPr lang="x-none" sz="1400" dirty="0">
                <a:latin typeface="Palatino Linotype" pitchFamily="18" charset="0"/>
              </a:rPr>
              <a:t> се одређује сваких 30 минута, а тест се сматра позитивним ако </a:t>
            </a:r>
            <a:r>
              <a:rPr lang="x-none" sz="1400" dirty="0" err="1">
                <a:latin typeface="Palatino Linotype" pitchFamily="18" charset="0"/>
              </a:rPr>
              <a:t>гастрин</a:t>
            </a:r>
            <a:r>
              <a:rPr lang="x-none" sz="1400" dirty="0">
                <a:latin typeface="Palatino Linotype" pitchFamily="18" charset="0"/>
              </a:rPr>
              <a:t> порасте на 400 </a:t>
            </a:r>
            <a:r>
              <a:rPr lang="x-none" sz="1400" dirty="0" err="1">
                <a:latin typeface="Palatino Linotype" pitchFamily="18" charset="0"/>
              </a:rPr>
              <a:t>pg</a:t>
            </a:r>
            <a:r>
              <a:rPr lang="x-none" sz="1400" dirty="0">
                <a:latin typeface="Palatino Linotype" pitchFamily="18" charset="0"/>
              </a:rPr>
              <a:t>/m</a:t>
            </a:r>
            <a:r>
              <a:rPr lang="en-US" sz="1400" dirty="0">
                <a:latin typeface="Palatino Linotype" pitchFamily="18" charset="0"/>
              </a:rPr>
              <a:t>l</a:t>
            </a:r>
            <a:r>
              <a:rPr lang="x-none" sz="1400" dirty="0">
                <a:latin typeface="Palatino Linotype" pitchFamily="18" charset="0"/>
              </a:rPr>
              <a:t> и више у току  3 сата.</a:t>
            </a:r>
          </a:p>
          <a:p>
            <a:pPr marL="285750" indent="-285750">
              <a:buFont typeface="Wingdings" pitchFamily="2" charset="2"/>
              <a:buChar char="v"/>
            </a:pPr>
            <a:endParaRPr lang="x-none" sz="1400" dirty="0">
              <a:latin typeface="Palatino Linotype" pitchFamily="18" charset="0"/>
            </a:endParaRPr>
          </a:p>
          <a:p>
            <a:r>
              <a:rPr lang="x-none" sz="1400" b="1" dirty="0">
                <a:latin typeface="Palatino Linotype" pitchFamily="18" charset="0"/>
              </a:rPr>
              <a:t>ТЕСТ СТАНДАРДНИМ ОБРОКОМ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x-none" sz="1400" dirty="0">
                <a:latin typeface="Palatino Linotype" pitchFamily="18" charset="0"/>
              </a:rPr>
              <a:t>За </a:t>
            </a:r>
            <a:r>
              <a:rPr lang="x-none" sz="1400" dirty="0" err="1">
                <a:latin typeface="Palatino Linotype" pitchFamily="18" charset="0"/>
              </a:rPr>
              <a:t>диференциалну</a:t>
            </a:r>
            <a:r>
              <a:rPr lang="x-none" sz="1400" dirty="0">
                <a:latin typeface="Palatino Linotype" pitchFamily="18" charset="0"/>
              </a:rPr>
              <a:t> дијагнозу Г ћелијске </a:t>
            </a:r>
            <a:r>
              <a:rPr lang="x-none" sz="1400" dirty="0" err="1">
                <a:latin typeface="Palatino Linotype" pitchFamily="18" charset="0"/>
              </a:rPr>
              <a:t>хиперплазије</a:t>
            </a:r>
            <a:r>
              <a:rPr lang="x-none" sz="1400" dirty="0">
                <a:latin typeface="Palatino Linotype" pitchFamily="18" charset="0"/>
              </a:rPr>
              <a:t> </a:t>
            </a:r>
            <a:r>
              <a:rPr lang="x-none" sz="1400" dirty="0" err="1">
                <a:latin typeface="Palatino Linotype" pitchFamily="18" charset="0"/>
              </a:rPr>
              <a:t>антралних</a:t>
            </a:r>
            <a:r>
              <a:rPr lang="x-none" sz="1400" dirty="0">
                <a:latin typeface="Palatino Linotype" pitchFamily="18" charset="0"/>
              </a:rPr>
              <a:t> ћелија од </a:t>
            </a:r>
            <a:r>
              <a:rPr lang="x-none" sz="1400" dirty="0" err="1">
                <a:latin typeface="Palatino Linotype" pitchFamily="18" charset="0"/>
              </a:rPr>
              <a:t>гастринома</a:t>
            </a:r>
            <a:endParaRPr lang="x-none" sz="1400" dirty="0">
              <a:latin typeface="Palatino Linotype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x-none" sz="1400" dirty="0">
                <a:latin typeface="Palatino Linotype" pitchFamily="18" charset="0"/>
              </a:rPr>
              <a:t>Болесници са </a:t>
            </a:r>
            <a:r>
              <a:rPr lang="x-none" sz="1400" dirty="0" err="1">
                <a:latin typeface="Palatino Linotype" pitchFamily="18" charset="0"/>
              </a:rPr>
              <a:t>гастриномом</a:t>
            </a:r>
            <a:r>
              <a:rPr lang="x-none" sz="1400" dirty="0">
                <a:latin typeface="Palatino Linotype" pitchFamily="18" charset="0"/>
              </a:rPr>
              <a:t> повећавају вредност серумског </a:t>
            </a:r>
            <a:r>
              <a:rPr lang="x-none" sz="1400" dirty="0" err="1">
                <a:latin typeface="Palatino Linotype" pitchFamily="18" charset="0"/>
              </a:rPr>
              <a:t>гастрина</a:t>
            </a:r>
            <a:r>
              <a:rPr lang="x-none" sz="1400" dirty="0">
                <a:latin typeface="Palatino Linotype" pitchFamily="18" charset="0"/>
              </a:rPr>
              <a:t> у току теста за око 50%, док код Г ћелијске </a:t>
            </a:r>
            <a:r>
              <a:rPr lang="x-none" sz="1400" dirty="0" err="1">
                <a:latin typeface="Palatino Linotype" pitchFamily="18" charset="0"/>
              </a:rPr>
              <a:t>хиперплазије</a:t>
            </a:r>
            <a:r>
              <a:rPr lang="x-none" sz="1400" dirty="0">
                <a:latin typeface="Palatino Linotype" pitchFamily="18" charset="0"/>
              </a:rPr>
              <a:t> вредност </a:t>
            </a:r>
            <a:r>
              <a:rPr lang="x-none" sz="1400" dirty="0" err="1">
                <a:latin typeface="Palatino Linotype" pitchFamily="18" charset="0"/>
              </a:rPr>
              <a:t>гастрина</a:t>
            </a:r>
            <a:r>
              <a:rPr lang="x-none" sz="1400" dirty="0">
                <a:latin typeface="Palatino Linotype" pitchFamily="18" charset="0"/>
              </a:rPr>
              <a:t> се повећава за 100%</a:t>
            </a:r>
          </a:p>
          <a:p>
            <a:pPr marL="285750" indent="-285750">
              <a:buFont typeface="Wingdings" pitchFamily="2" charset="2"/>
              <a:buChar char="v"/>
            </a:pPr>
            <a:endParaRPr lang="x-none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2802522"/>
              </p:ext>
            </p:extLst>
          </p:nvPr>
        </p:nvGraphicFramePr>
        <p:xfrm>
          <a:off x="0" y="4018280"/>
          <a:ext cx="9144000" cy="2839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23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610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983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0223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x-none" dirty="0">
                          <a:latin typeface="Palatino Linotype" pitchFamily="18" charset="0"/>
                        </a:rPr>
                        <a:t>Болест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x-none" dirty="0">
                          <a:latin typeface="Palatino Linotype" pitchFamily="18" charset="0"/>
                        </a:rPr>
                        <a:t>Инфузија </a:t>
                      </a:r>
                      <a:r>
                        <a:rPr lang="x-none" dirty="0" err="1">
                          <a:latin typeface="Palatino Linotype" pitchFamily="18" charset="0"/>
                        </a:rPr>
                        <a:t>калцијума</a:t>
                      </a:r>
                      <a:endParaRPr lang="x-none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x-none" dirty="0" err="1">
                          <a:latin typeface="Palatino Linotype" pitchFamily="18" charset="0"/>
                        </a:rPr>
                        <a:t>Секретински</a:t>
                      </a:r>
                      <a:r>
                        <a:rPr lang="x-none" dirty="0">
                          <a:latin typeface="Palatino Linotype" pitchFamily="18" charset="0"/>
                        </a:rPr>
                        <a:t> тест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x-none" dirty="0">
                          <a:latin typeface="Palatino Linotype" pitchFamily="18" charset="0"/>
                        </a:rPr>
                        <a:t>Тест оброком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 err="1">
                          <a:latin typeface="Palatino Linotype" pitchFamily="18" charset="0"/>
                        </a:rPr>
                        <a:t>Гастрином</a:t>
                      </a:r>
                      <a:endParaRPr lang="x-none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dirty="0" err="1">
                          <a:latin typeface="Palatino Linotype" pitchFamily="18" charset="0"/>
                        </a:rPr>
                        <a:t>Гастрин</a:t>
                      </a:r>
                      <a:r>
                        <a:rPr lang="en-US" dirty="0">
                          <a:latin typeface="Palatino Linotype" pitchFamily="18" charset="0"/>
                        </a:rPr>
                        <a:t>&gt;</a:t>
                      </a:r>
                      <a:r>
                        <a:rPr lang="x-none" dirty="0">
                          <a:latin typeface="Palatino Linotype" pitchFamily="18" charset="0"/>
                        </a:rPr>
                        <a:t> од 400 </a:t>
                      </a:r>
                      <a:r>
                        <a:rPr lang="x-none" dirty="0" err="1">
                          <a:latin typeface="Palatino Linotype" pitchFamily="18" charset="0"/>
                        </a:rPr>
                        <a:t>pg</a:t>
                      </a:r>
                      <a:r>
                        <a:rPr lang="x-none" dirty="0">
                          <a:latin typeface="Palatino Linotype" pitchFamily="18" charset="0"/>
                        </a:rPr>
                        <a:t>/ml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x-none" dirty="0" err="1">
                          <a:latin typeface="Palatino Linotype" pitchFamily="18" charset="0"/>
                        </a:rPr>
                        <a:t>Гастрин</a:t>
                      </a:r>
                      <a:r>
                        <a:rPr lang="en-US" dirty="0">
                          <a:latin typeface="Palatino Linotype" pitchFamily="18" charset="0"/>
                        </a:rPr>
                        <a:t>&gt;</a:t>
                      </a:r>
                      <a:r>
                        <a:rPr lang="x-none" dirty="0">
                          <a:latin typeface="Palatino Linotype" pitchFamily="18" charset="0"/>
                        </a:rPr>
                        <a:t> од 200 </a:t>
                      </a:r>
                      <a:r>
                        <a:rPr lang="x-none" dirty="0" err="1">
                          <a:latin typeface="Palatino Linotype" pitchFamily="18" charset="0"/>
                        </a:rPr>
                        <a:t>pg</a:t>
                      </a:r>
                      <a:r>
                        <a:rPr lang="x-none" dirty="0">
                          <a:latin typeface="Palatino Linotype" pitchFamily="18" charset="0"/>
                        </a:rPr>
                        <a:t>/ml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dirty="0" err="1">
                          <a:latin typeface="Palatino Linotype" pitchFamily="18" charset="0"/>
                        </a:rPr>
                        <a:t>Гастрин</a:t>
                      </a:r>
                      <a:r>
                        <a:rPr lang="x-none" dirty="0">
                          <a:latin typeface="Palatino Linotype" pitchFamily="18" charset="0"/>
                        </a:rPr>
                        <a:t> виши до 50%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>
                          <a:latin typeface="Palatino Linotype" pitchFamily="18" charset="0"/>
                        </a:rPr>
                        <a:t>Г-</a:t>
                      </a:r>
                      <a:r>
                        <a:rPr lang="x-none" dirty="0" err="1">
                          <a:latin typeface="Palatino Linotype" pitchFamily="18" charset="0"/>
                        </a:rPr>
                        <a:t>хиперплазија</a:t>
                      </a:r>
                      <a:endParaRPr lang="x-none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x-none" dirty="0" err="1">
                          <a:latin typeface="Palatino Linotype" pitchFamily="18" charset="0"/>
                        </a:rPr>
                        <a:t>Гастрин</a:t>
                      </a:r>
                      <a:r>
                        <a:rPr lang="x-none" dirty="0">
                          <a:latin typeface="Palatino Linotype" pitchFamily="18" charset="0"/>
                        </a:rPr>
                        <a:t> може али не мора расти више од 400 </a:t>
                      </a:r>
                      <a:r>
                        <a:rPr lang="x-none" dirty="0" err="1">
                          <a:latin typeface="Palatino Linotype" pitchFamily="18" charset="0"/>
                        </a:rPr>
                        <a:t>pg</a:t>
                      </a:r>
                      <a:r>
                        <a:rPr lang="x-none" dirty="0">
                          <a:latin typeface="Palatino Linotype" pitchFamily="18" charset="0"/>
                        </a:rPr>
                        <a:t>/ml</a:t>
                      </a:r>
                    </a:p>
                    <a:p>
                      <a:endParaRPr lang="x-none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Palatino Linotype" pitchFamily="18" charset="0"/>
                      </a:endParaRPr>
                    </a:p>
                    <a:p>
                      <a:r>
                        <a:rPr lang="x-none" dirty="0">
                          <a:latin typeface="Palatino Linotype" pitchFamily="18" charset="0"/>
                        </a:rPr>
                        <a:t>Без промена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Palatino Linotype" pitchFamily="18" charset="0"/>
                      </a:endParaRPr>
                    </a:p>
                    <a:p>
                      <a:r>
                        <a:rPr lang="x-none" dirty="0" err="1">
                          <a:latin typeface="Palatino Linotype" pitchFamily="18" charset="0"/>
                        </a:rPr>
                        <a:t>Гастрин</a:t>
                      </a:r>
                      <a:r>
                        <a:rPr lang="x-none" dirty="0">
                          <a:latin typeface="Palatino Linotype" pitchFamily="18" charset="0"/>
                        </a:rPr>
                        <a:t> виши 200%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 err="1">
                          <a:latin typeface="Palatino Linotype" pitchFamily="18" charset="0"/>
                        </a:rPr>
                        <a:t>Пептички</a:t>
                      </a:r>
                      <a:r>
                        <a:rPr lang="x-none" dirty="0">
                          <a:latin typeface="Palatino Linotype" pitchFamily="18" charset="0"/>
                        </a:rPr>
                        <a:t> </a:t>
                      </a:r>
                      <a:r>
                        <a:rPr lang="x-none" dirty="0" err="1">
                          <a:latin typeface="Palatino Linotype" pitchFamily="18" charset="0"/>
                        </a:rPr>
                        <a:t>улкус</a:t>
                      </a:r>
                      <a:endParaRPr lang="x-none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dirty="0">
                          <a:latin typeface="Palatino Linotype" pitchFamily="18" charset="0"/>
                        </a:rPr>
                        <a:t>Мали пораст у серуму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x-none" dirty="0">
                          <a:latin typeface="Palatino Linotype" pitchFamily="18" charset="0"/>
                        </a:rPr>
                        <a:t>Расте </a:t>
                      </a:r>
                      <a:r>
                        <a:rPr lang="en-US" dirty="0">
                          <a:latin typeface="Palatino Linotype" pitchFamily="18" charset="0"/>
                        </a:rPr>
                        <a:t>&lt;</a:t>
                      </a:r>
                      <a:r>
                        <a:rPr lang="x-none" dirty="0">
                          <a:latin typeface="Palatino Linotype" pitchFamily="18" charset="0"/>
                        </a:rPr>
                        <a:t> од 200 </a:t>
                      </a:r>
                      <a:r>
                        <a:rPr lang="x-none" dirty="0" err="1">
                          <a:latin typeface="Palatino Linotype" pitchFamily="18" charset="0"/>
                        </a:rPr>
                        <a:t>pg</a:t>
                      </a:r>
                      <a:r>
                        <a:rPr lang="x-none" dirty="0">
                          <a:latin typeface="Palatino Linotype" pitchFamily="18" charset="0"/>
                        </a:rPr>
                        <a:t>/ml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dirty="0">
                          <a:latin typeface="Palatino Linotype" pitchFamily="18" charset="0"/>
                        </a:rPr>
                        <a:t>Мали пораст у серуму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01966895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12700"/>
            <a:ext cx="8686800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sz="1600" b="1" dirty="0" err="1">
                <a:latin typeface="Palatino Linotype" pitchFamily="18" charset="0"/>
              </a:rPr>
              <a:t>Локализација</a:t>
            </a:r>
            <a:r>
              <a:rPr lang="x-none" sz="1600" b="1" dirty="0">
                <a:latin typeface="Palatino Linotype" pitchFamily="18" charset="0"/>
              </a:rPr>
              <a:t> тумора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>
                <a:latin typeface="Palatino Linotype" pitchFamily="18" charset="0"/>
              </a:rPr>
              <a:t>Ултразвук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 err="1">
                <a:latin typeface="Palatino Linotype" pitchFamily="18" charset="0"/>
              </a:rPr>
              <a:t>Ендоскопски</a:t>
            </a:r>
            <a:r>
              <a:rPr lang="x-none" sz="1600" dirty="0">
                <a:latin typeface="Palatino Linotype" pitchFamily="18" charset="0"/>
              </a:rPr>
              <a:t> </a:t>
            </a:r>
            <a:r>
              <a:rPr lang="x-none" sz="1600" dirty="0" err="1">
                <a:latin typeface="Palatino Linotype" pitchFamily="18" charset="0"/>
              </a:rPr>
              <a:t>утразвук</a:t>
            </a:r>
            <a:r>
              <a:rPr lang="x-none" sz="1600" dirty="0">
                <a:latin typeface="Palatino Linotype" pitchFamily="18" charset="0"/>
              </a:rPr>
              <a:t> (и за врло мале туморе од 5 mm)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>
                <a:latin typeface="Palatino Linotype" pitchFamily="18" charset="0"/>
              </a:rPr>
              <a:t>CT (тумори већи од 3 cm-a у 80%, </a:t>
            </a:r>
            <a:r>
              <a:rPr lang="x-none" sz="1600" dirty="0" err="1">
                <a:latin typeface="Palatino Linotype" pitchFamily="18" charset="0"/>
              </a:rPr>
              <a:t>екстрапанреатични</a:t>
            </a:r>
            <a:r>
              <a:rPr lang="x-none" sz="1600" dirty="0">
                <a:latin typeface="Palatino Linotype" pitchFamily="18" charset="0"/>
              </a:rPr>
              <a:t> тумори мањи од 1 cm-a у 40%)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 err="1">
                <a:latin typeface="Palatino Linotype" pitchFamily="18" charset="0"/>
              </a:rPr>
              <a:t>Ангиографија</a:t>
            </a:r>
            <a:endParaRPr lang="x-none" sz="1600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>
                <a:latin typeface="Palatino Linotype" pitchFamily="18" charset="0"/>
              </a:rPr>
              <a:t>Селективно одређивање </a:t>
            </a:r>
            <a:r>
              <a:rPr lang="x-none" sz="1600" dirty="0" err="1">
                <a:latin typeface="Palatino Linotype" pitchFamily="18" charset="0"/>
              </a:rPr>
              <a:t>гастрина</a:t>
            </a:r>
            <a:r>
              <a:rPr lang="x-none" sz="1600" dirty="0">
                <a:latin typeface="Palatino Linotype" pitchFamily="18" charset="0"/>
              </a:rPr>
              <a:t> у </a:t>
            </a:r>
            <a:r>
              <a:rPr lang="x-none" sz="1600" dirty="0" err="1">
                <a:latin typeface="Palatino Linotype" pitchFamily="18" charset="0"/>
              </a:rPr>
              <a:t>портној</a:t>
            </a:r>
            <a:r>
              <a:rPr lang="x-none" sz="1600" dirty="0">
                <a:latin typeface="Palatino Linotype" pitchFamily="18" charset="0"/>
              </a:rPr>
              <a:t> циркулацији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>
                <a:latin typeface="Palatino Linotype" pitchFamily="18" charset="0"/>
              </a:rPr>
              <a:t>Магнетна </a:t>
            </a:r>
            <a:r>
              <a:rPr lang="x-none" sz="1600" dirty="0" err="1">
                <a:latin typeface="Palatino Linotype" pitchFamily="18" charset="0"/>
              </a:rPr>
              <a:t>езонанца</a:t>
            </a:r>
            <a:endParaRPr lang="x-none" sz="16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endParaRPr lang="x-none" sz="16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600" b="1" dirty="0">
                <a:latin typeface="Palatino Linotype" pitchFamily="18" charset="0"/>
              </a:rPr>
              <a:t>Терапија</a:t>
            </a:r>
            <a:r>
              <a:rPr lang="x-none" sz="1600" dirty="0">
                <a:latin typeface="Palatino Linotype" pitchFamily="18" charset="0"/>
              </a:rPr>
              <a:t>: смањење лучења желудачне киселине и </a:t>
            </a:r>
            <a:r>
              <a:rPr lang="x-none" sz="1600" dirty="0" err="1">
                <a:latin typeface="Palatino Linotype" pitchFamily="18" charset="0"/>
              </a:rPr>
              <a:t>одстрањење</a:t>
            </a:r>
            <a:r>
              <a:rPr lang="x-none" sz="1600" dirty="0">
                <a:latin typeface="Palatino Linotype" pitchFamily="18" charset="0"/>
              </a:rPr>
              <a:t> тумора</a:t>
            </a:r>
          </a:p>
          <a:p>
            <a:pPr>
              <a:lnSpc>
                <a:spcPct val="150000"/>
              </a:lnSpc>
            </a:pPr>
            <a:r>
              <a:rPr lang="x-none" sz="1600" b="1" dirty="0" err="1">
                <a:latin typeface="Palatino Linotype" pitchFamily="18" charset="0"/>
              </a:rPr>
              <a:t>Медикаментозна</a:t>
            </a:r>
            <a:r>
              <a:rPr lang="x-none" sz="1600" b="1" dirty="0">
                <a:latin typeface="Palatino Linotype" pitchFamily="18" charset="0"/>
              </a:rPr>
              <a:t> терапија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>
                <a:latin typeface="Palatino Linotype" pitchFamily="18" charset="0"/>
              </a:rPr>
              <a:t>Ургентна стања: крварења из </a:t>
            </a:r>
            <a:r>
              <a:rPr lang="x-none" sz="1600" dirty="0" err="1">
                <a:latin typeface="Palatino Linotype" pitchFamily="18" charset="0"/>
              </a:rPr>
              <a:t>пептичког</a:t>
            </a:r>
            <a:r>
              <a:rPr lang="x-none" sz="1600" dirty="0">
                <a:latin typeface="Palatino Linotype" pitchFamily="18" charset="0"/>
              </a:rPr>
              <a:t> </a:t>
            </a:r>
            <a:r>
              <a:rPr lang="x-none" sz="1600" dirty="0" err="1">
                <a:latin typeface="Palatino Linotype" pitchFamily="18" charset="0"/>
              </a:rPr>
              <a:t>улкуса</a:t>
            </a:r>
            <a:r>
              <a:rPr lang="x-none" sz="1600" dirty="0">
                <a:latin typeface="Palatino Linotype" pitchFamily="18" charset="0"/>
              </a:rPr>
              <a:t> или </a:t>
            </a:r>
            <a:r>
              <a:rPr lang="x-none" sz="1600" dirty="0" err="1">
                <a:latin typeface="Palatino Linotype" pitchFamily="18" charset="0"/>
              </a:rPr>
              <a:t>електролитиски</a:t>
            </a:r>
            <a:r>
              <a:rPr lang="x-none" sz="1600" dirty="0">
                <a:latin typeface="Palatino Linotype" pitchFamily="18" charset="0"/>
              </a:rPr>
              <a:t> поремећају услед интензивног повраћања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 err="1">
                <a:latin typeface="Palatino Linotype" pitchFamily="18" charset="0"/>
              </a:rPr>
              <a:t>Интравенска</a:t>
            </a:r>
            <a:r>
              <a:rPr lang="x-none" sz="1600" dirty="0">
                <a:latin typeface="Palatino Linotype" pitchFamily="18" charset="0"/>
              </a:rPr>
              <a:t> примена </a:t>
            </a:r>
            <a:r>
              <a:rPr lang="x-none" sz="1600" dirty="0" err="1">
                <a:latin typeface="Palatino Linotype" pitchFamily="18" charset="0"/>
              </a:rPr>
              <a:t>инхибитора</a:t>
            </a:r>
            <a:r>
              <a:rPr lang="x-none" sz="1600" dirty="0">
                <a:latin typeface="Palatino Linotype" pitchFamily="18" charset="0"/>
              </a:rPr>
              <a:t> протонске пумпе (подизање PH изнад 2,5)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 err="1">
                <a:latin typeface="Palatino Linotype" pitchFamily="18" charset="0"/>
              </a:rPr>
              <a:t>Перорална</a:t>
            </a:r>
            <a:r>
              <a:rPr lang="x-none" sz="1600" dirty="0">
                <a:latin typeface="Palatino Linotype" pitchFamily="18" charset="0"/>
              </a:rPr>
              <a:t> примена </a:t>
            </a:r>
            <a:r>
              <a:rPr lang="x-none" sz="1600" dirty="0" err="1">
                <a:latin typeface="Palatino Linotype" pitchFamily="18" charset="0"/>
              </a:rPr>
              <a:t>инхибитора</a:t>
            </a:r>
            <a:r>
              <a:rPr lang="x-none" sz="1600" dirty="0">
                <a:latin typeface="Palatino Linotype" pitchFamily="18" charset="0"/>
              </a:rPr>
              <a:t> протонске пумпе </a:t>
            </a:r>
          </a:p>
          <a:p>
            <a:pPr>
              <a:lnSpc>
                <a:spcPct val="150000"/>
              </a:lnSpc>
            </a:pPr>
            <a:r>
              <a:rPr lang="x-none" sz="1600" b="1" dirty="0">
                <a:latin typeface="Palatino Linotype" pitchFamily="18" charset="0"/>
              </a:rPr>
              <a:t>Хируршко лечење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>
                <a:latin typeface="Palatino Linotype" pitchFamily="18" charset="0"/>
              </a:rPr>
              <a:t>Тотална </a:t>
            </a:r>
            <a:r>
              <a:rPr lang="x-none" sz="1600" dirty="0" err="1">
                <a:latin typeface="Palatino Linotype" pitchFamily="18" charset="0"/>
              </a:rPr>
              <a:t>гастректомија</a:t>
            </a:r>
            <a:r>
              <a:rPr lang="x-none" sz="1600" dirty="0">
                <a:latin typeface="Palatino Linotype" pitchFamily="18" charset="0"/>
              </a:rPr>
              <a:t>, селективна и </a:t>
            </a:r>
            <a:r>
              <a:rPr lang="x-none" sz="1600" dirty="0" err="1">
                <a:latin typeface="Palatino Linotype" pitchFamily="18" charset="0"/>
              </a:rPr>
              <a:t>супраселективна</a:t>
            </a:r>
            <a:r>
              <a:rPr lang="x-none" sz="1600" dirty="0">
                <a:latin typeface="Palatino Linotype" pitchFamily="18" charset="0"/>
              </a:rPr>
              <a:t> </a:t>
            </a:r>
            <a:r>
              <a:rPr lang="x-none" sz="1600" dirty="0" err="1">
                <a:latin typeface="Palatino Linotype" pitchFamily="18" charset="0"/>
              </a:rPr>
              <a:t>ваготомија</a:t>
            </a:r>
            <a:r>
              <a:rPr lang="x-none" sz="1600" dirty="0">
                <a:latin typeface="Palatino Linotype" pitchFamily="18" charset="0"/>
              </a:rPr>
              <a:t>, након </a:t>
            </a:r>
            <a:r>
              <a:rPr lang="x-none" sz="1600" dirty="0" err="1">
                <a:latin typeface="Palatino Linotype" pitchFamily="18" charset="0"/>
              </a:rPr>
              <a:t>одстрањења</a:t>
            </a:r>
            <a:r>
              <a:rPr lang="x-none" sz="1600" dirty="0">
                <a:latin typeface="Palatino Linotype" pitchFamily="18" charset="0"/>
              </a:rPr>
              <a:t> тумора ефекат лучења </a:t>
            </a:r>
            <a:r>
              <a:rPr lang="x-none" sz="1600" dirty="0" err="1">
                <a:latin typeface="Palatino Linotype" pitchFamily="18" charset="0"/>
              </a:rPr>
              <a:t>гастрина</a:t>
            </a:r>
            <a:r>
              <a:rPr lang="x-none" sz="1600" dirty="0">
                <a:latin typeface="Palatino Linotype" pitchFamily="18" charset="0"/>
              </a:rPr>
              <a:t> се губи у периоду од 3 до 6 месеци</a:t>
            </a:r>
          </a:p>
        </p:txBody>
      </p:sp>
    </p:spTree>
    <p:extLst>
      <p:ext uri="{BB962C8B-B14F-4D97-AF65-F5344CB8AC3E}">
        <p14:creationId xmlns:p14="http://schemas.microsoft.com/office/powerpoint/2010/main" val="3048199784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x-none" sz="3200" b="1" dirty="0">
                <a:latin typeface="Palatino Linotype" pitchFamily="18" charset="0"/>
              </a:rPr>
              <a:t>ТУМОРИ ЖЕЛУЦА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x-none" b="1" dirty="0" err="1">
                <a:solidFill>
                  <a:schemeClr val="tx1"/>
                </a:solidFill>
                <a:latin typeface="Palatino Linotype" pitchFamily="18" charset="0"/>
              </a:rPr>
              <a:t>Доц</a:t>
            </a:r>
            <a:r>
              <a:rPr lang="x-none" b="1" dirty="0">
                <a:solidFill>
                  <a:schemeClr val="tx1"/>
                </a:solidFill>
                <a:latin typeface="Palatino Linotype" pitchFamily="18" charset="0"/>
              </a:rPr>
              <a:t>. др Наташа Здравковић</a:t>
            </a:r>
          </a:p>
          <a:p>
            <a:endParaRPr lang="x-none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2700" y="76200"/>
            <a:ext cx="694944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66607681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1162"/>
          </a:xfrm>
        </p:spPr>
        <p:txBody>
          <a:bodyPr>
            <a:normAutofit fontScale="90000"/>
          </a:bodyPr>
          <a:lstStyle/>
          <a:p>
            <a:r>
              <a:rPr lang="x-none" sz="3200" b="1" dirty="0">
                <a:latin typeface="Palatino Linotype" pitchFamily="18" charset="0"/>
              </a:rPr>
              <a:t>Тумори желуца </a:t>
            </a:r>
            <a:endParaRPr lang="en-US" sz="3200" b="1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09600"/>
            <a:ext cx="9144000" cy="61722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endParaRPr lang="x-none" sz="1800" dirty="0">
              <a:latin typeface="Palatino Linotype" pitchFamily="18" charset="0"/>
            </a:endParaRPr>
          </a:p>
          <a:p>
            <a:pPr>
              <a:lnSpc>
                <a:spcPct val="160000"/>
              </a:lnSpc>
            </a:pPr>
            <a:r>
              <a:rPr lang="x-none" sz="1700" dirty="0">
                <a:latin typeface="Palatino Linotype" pitchFamily="18" charset="0"/>
              </a:rPr>
              <a:t>Након </a:t>
            </a:r>
            <a:r>
              <a:rPr lang="x-none" sz="1700" dirty="0" err="1">
                <a:latin typeface="Palatino Linotype" pitchFamily="18" charset="0"/>
              </a:rPr>
              <a:t>карцинома</a:t>
            </a:r>
            <a:r>
              <a:rPr lang="x-none" sz="1700" dirty="0">
                <a:latin typeface="Palatino Linotype" pitchFamily="18" charset="0"/>
              </a:rPr>
              <a:t> плућа, други најчешћи малигни тумор у свету</a:t>
            </a:r>
          </a:p>
          <a:p>
            <a:pPr>
              <a:lnSpc>
                <a:spcPct val="160000"/>
              </a:lnSpc>
            </a:pPr>
            <a:r>
              <a:rPr lang="x-none" sz="1700" dirty="0">
                <a:latin typeface="Palatino Linotype" pitchFamily="18" charset="0"/>
              </a:rPr>
              <a:t>Најчешћи злоћудни тумор желуца је </a:t>
            </a:r>
            <a:r>
              <a:rPr lang="x-none" sz="1700" dirty="0" err="1">
                <a:latin typeface="Palatino Linotype" pitchFamily="18" charset="0"/>
              </a:rPr>
              <a:t>аденокарцином</a:t>
            </a:r>
            <a:r>
              <a:rPr lang="x-none" sz="1700" dirty="0">
                <a:latin typeface="Palatino Linotype" pitchFamily="18" charset="0"/>
              </a:rPr>
              <a:t> </a:t>
            </a:r>
            <a:r>
              <a:rPr lang="en-US" sz="1700" dirty="0">
                <a:latin typeface="Palatino Linotype" pitchFamily="18" charset="0"/>
              </a:rPr>
              <a:t>(</a:t>
            </a:r>
            <a:r>
              <a:rPr lang="x-none" sz="1700" dirty="0">
                <a:latin typeface="Palatino Linotype" pitchFamily="18" charset="0"/>
              </a:rPr>
              <a:t>ср</a:t>
            </a:r>
            <a:r>
              <a:rPr lang="en-US" sz="1700" dirty="0">
                <a:latin typeface="Palatino Linotype" pitchFamily="18" charset="0"/>
              </a:rPr>
              <a:t>e</a:t>
            </a:r>
            <a:r>
              <a:rPr lang="x-none" sz="1700" dirty="0">
                <a:latin typeface="Palatino Linotype" pitchFamily="18" charset="0"/>
              </a:rPr>
              <a:t>ће се у 90% случајева</a:t>
            </a:r>
            <a:r>
              <a:rPr lang="en-US" sz="1700" dirty="0">
                <a:latin typeface="Palatino Linotype" pitchFamily="18" charset="0"/>
              </a:rPr>
              <a:t>)</a:t>
            </a:r>
            <a:r>
              <a:rPr lang="x-none" sz="1700" dirty="0">
                <a:latin typeface="Palatino Linotype" pitchFamily="18" charset="0"/>
              </a:rPr>
              <a:t>, остала два типа злоћудних тумора која се често појављују  су </a:t>
            </a:r>
            <a:r>
              <a:rPr lang="en-US" sz="1700" dirty="0">
                <a:latin typeface="Palatino Linotype" pitchFamily="18" charset="0"/>
              </a:rPr>
              <a:t>ne-</a:t>
            </a:r>
            <a:r>
              <a:rPr lang="en-US" sz="1700" dirty="0" err="1">
                <a:latin typeface="Palatino Linotype" pitchFamily="18" charset="0"/>
              </a:rPr>
              <a:t>Hodkginovi</a:t>
            </a:r>
            <a:r>
              <a:rPr lang="en-US" sz="1700" dirty="0">
                <a:latin typeface="Palatino Linotype" pitchFamily="18" charset="0"/>
              </a:rPr>
              <a:t> </a:t>
            </a:r>
            <a:r>
              <a:rPr lang="en-US" sz="1700" dirty="0" err="1">
                <a:latin typeface="Palatino Linotype" pitchFamily="18" charset="0"/>
              </a:rPr>
              <a:t>limfomi</a:t>
            </a:r>
            <a:r>
              <a:rPr lang="en-US" sz="1700" dirty="0">
                <a:latin typeface="Palatino Linotype" pitchFamily="18" charset="0"/>
              </a:rPr>
              <a:t> </a:t>
            </a:r>
            <a:r>
              <a:rPr lang="x-none" sz="1700" dirty="0">
                <a:latin typeface="Palatino Linotype" pitchFamily="18" charset="0"/>
              </a:rPr>
              <a:t>и </a:t>
            </a:r>
            <a:r>
              <a:rPr lang="x-none" sz="1700" dirty="0" err="1">
                <a:latin typeface="Palatino Linotype" pitchFamily="18" charset="0"/>
              </a:rPr>
              <a:t>леомиосаркоми</a:t>
            </a:r>
            <a:endParaRPr lang="x-none" sz="1700" dirty="0">
              <a:latin typeface="Palatino Linotype" pitchFamily="18" charset="0"/>
            </a:endParaRPr>
          </a:p>
          <a:p>
            <a:pPr marL="0" indent="0">
              <a:lnSpc>
                <a:spcPct val="160000"/>
              </a:lnSpc>
              <a:buNone/>
            </a:pPr>
            <a:r>
              <a:rPr lang="x-none" sz="1700" b="1" dirty="0">
                <a:latin typeface="Palatino Linotype" pitchFamily="18" charset="0"/>
              </a:rPr>
              <a:t>Подела</a:t>
            </a:r>
          </a:p>
          <a:p>
            <a:pPr>
              <a:lnSpc>
                <a:spcPct val="160000"/>
              </a:lnSpc>
            </a:pPr>
            <a:r>
              <a:rPr lang="x-none" sz="1700" dirty="0">
                <a:latin typeface="Palatino Linotype" pitchFamily="18" charset="0"/>
              </a:rPr>
              <a:t>Карцином желуца</a:t>
            </a:r>
          </a:p>
          <a:p>
            <a:pPr>
              <a:lnSpc>
                <a:spcPct val="160000"/>
              </a:lnSpc>
            </a:pPr>
            <a:r>
              <a:rPr lang="x-none" sz="1700" dirty="0">
                <a:latin typeface="Palatino Linotype" pitchFamily="18" charset="0"/>
              </a:rPr>
              <a:t>Примарни лимфоми желуца</a:t>
            </a:r>
          </a:p>
          <a:p>
            <a:pPr>
              <a:lnSpc>
                <a:spcPct val="160000"/>
              </a:lnSpc>
            </a:pPr>
            <a:r>
              <a:rPr lang="x-none" sz="1700" dirty="0">
                <a:latin typeface="Palatino Linotype" pitchFamily="18" charset="0"/>
              </a:rPr>
              <a:t>Леиомиосарком</a:t>
            </a:r>
          </a:p>
          <a:p>
            <a:pPr>
              <a:lnSpc>
                <a:spcPct val="160000"/>
              </a:lnSpc>
            </a:pPr>
            <a:r>
              <a:rPr lang="x-none" sz="1700" dirty="0">
                <a:latin typeface="Palatino Linotype" pitchFamily="18" charset="0"/>
              </a:rPr>
              <a:t>Карциноид желуца</a:t>
            </a:r>
          </a:p>
          <a:p>
            <a:pPr>
              <a:lnSpc>
                <a:spcPct val="160000"/>
              </a:lnSpc>
            </a:pPr>
            <a:r>
              <a:rPr lang="x-none" sz="1700" dirty="0">
                <a:latin typeface="Palatino Linotype" pitchFamily="18" charset="0"/>
              </a:rPr>
              <a:t>Метастатски тумори желуца</a:t>
            </a:r>
          </a:p>
          <a:p>
            <a:pPr>
              <a:lnSpc>
                <a:spcPct val="160000"/>
              </a:lnSpc>
            </a:pPr>
            <a:r>
              <a:rPr lang="x-none" sz="1700" dirty="0">
                <a:latin typeface="Palatino Linotype" pitchFamily="18" charset="0"/>
              </a:rPr>
              <a:t>Бенигни тумори желуца</a:t>
            </a:r>
          </a:p>
          <a:p>
            <a:pPr>
              <a:lnSpc>
                <a:spcPct val="160000"/>
              </a:lnSpc>
            </a:pPr>
            <a:endParaRPr lang="x-none" sz="17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7806159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>
            <a:noAutofit/>
          </a:bodyPr>
          <a:lstStyle/>
          <a:p>
            <a:r>
              <a:rPr lang="x-none" sz="2000" b="1" dirty="0">
                <a:solidFill>
                  <a:srgbClr val="FF0000"/>
                </a:solidFill>
                <a:latin typeface="Palatino Linotype" pitchFamily="18" charset="0"/>
              </a:rPr>
              <a:t>Фактори ризика  за настанак аденокарцинома желуца </a:t>
            </a:r>
            <a:endParaRPr lang="en-US" sz="2000" b="1" dirty="0">
              <a:solidFill>
                <a:srgbClr val="FF0000"/>
              </a:solidFill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609600"/>
            <a:ext cx="8229600" cy="6248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x-none" sz="1600" b="1" u="sng" dirty="0">
                <a:latin typeface="Palatino Linotype" pitchFamily="18" charset="0"/>
              </a:rPr>
              <a:t>Сигурни:</a:t>
            </a:r>
          </a:p>
          <a:p>
            <a:r>
              <a:rPr lang="x-none" sz="1600" dirty="0">
                <a:latin typeface="Palatino Linotype" pitchFamily="18" charset="0"/>
              </a:rPr>
              <a:t>Висок степен дисплазије</a:t>
            </a:r>
          </a:p>
          <a:p>
            <a:r>
              <a:rPr lang="x-none" sz="1600" dirty="0">
                <a:latin typeface="Palatino Linotype" pitchFamily="18" charset="0"/>
              </a:rPr>
              <a:t>Фамилијарна аденоматозна полипоза </a:t>
            </a:r>
          </a:p>
          <a:p>
            <a:r>
              <a:rPr lang="x-none" sz="1600" dirty="0">
                <a:latin typeface="Palatino Linotype" pitchFamily="18" charset="0"/>
              </a:rPr>
              <a:t>Аденом желуца</a:t>
            </a:r>
          </a:p>
          <a:p>
            <a:r>
              <a:rPr lang="x-none" sz="1600" dirty="0" err="1">
                <a:latin typeface="Palatino Linotype" pitchFamily="18" charset="0"/>
              </a:rPr>
              <a:t>Barretov</a:t>
            </a:r>
            <a:r>
              <a:rPr lang="x-none" sz="1600" dirty="0">
                <a:latin typeface="Palatino Linotype" pitchFamily="18" charset="0"/>
              </a:rPr>
              <a:t> једњак</a:t>
            </a:r>
          </a:p>
          <a:p>
            <a:r>
              <a:rPr lang="x-none" sz="1600" dirty="0">
                <a:latin typeface="Palatino Linotype" pitchFamily="18" charset="0"/>
              </a:rPr>
              <a:t>Интестинална метаплазија</a:t>
            </a:r>
          </a:p>
          <a:p>
            <a:r>
              <a:rPr lang="x-none" sz="1600" dirty="0">
                <a:latin typeface="Palatino Linotype" pitchFamily="18" charset="0"/>
              </a:rPr>
              <a:t>Хронични атрофични гастритис</a:t>
            </a:r>
          </a:p>
          <a:p>
            <a:r>
              <a:rPr lang="x-none" sz="1600" dirty="0">
                <a:latin typeface="Palatino Linotype" pitchFamily="18" charset="0"/>
              </a:rPr>
              <a:t>Инфекција HBP</a:t>
            </a:r>
          </a:p>
          <a:p>
            <a:r>
              <a:rPr lang="x-none" sz="1600" dirty="0">
                <a:latin typeface="Palatino Linotype" pitchFamily="18" charset="0"/>
              </a:rPr>
              <a:t>Хередитарни неполипозни </a:t>
            </a:r>
            <a:r>
              <a:rPr lang="x-none" sz="1600" dirty="0" err="1">
                <a:latin typeface="Palatino Linotype" pitchFamily="18" charset="0"/>
              </a:rPr>
              <a:t>карцином</a:t>
            </a:r>
            <a:r>
              <a:rPr lang="x-none" sz="1600" dirty="0">
                <a:latin typeface="Palatino Linotype" pitchFamily="18" charset="0"/>
              </a:rPr>
              <a:t> колона</a:t>
            </a:r>
          </a:p>
          <a:p>
            <a:pPr>
              <a:buNone/>
            </a:pPr>
            <a:endParaRPr lang="x-none" sz="1600" b="1" dirty="0">
              <a:latin typeface="Palatino Linotype" pitchFamily="18" charset="0"/>
            </a:endParaRPr>
          </a:p>
          <a:p>
            <a:pPr marL="0" indent="0">
              <a:buNone/>
            </a:pPr>
            <a:r>
              <a:rPr lang="x-none" sz="1600" b="1" u="sng" dirty="0">
                <a:latin typeface="Palatino Linotype" pitchFamily="18" charset="0"/>
              </a:rPr>
              <a:t>Вероватни:</a:t>
            </a:r>
          </a:p>
          <a:p>
            <a:r>
              <a:rPr lang="x-none" sz="1600" dirty="0">
                <a:latin typeface="Palatino Linotype" pitchFamily="18" charset="0"/>
              </a:rPr>
              <a:t>Стање након делимичне </a:t>
            </a:r>
            <a:r>
              <a:rPr lang="x-none" sz="1600" dirty="0" err="1">
                <a:latin typeface="Palatino Linotype" pitchFamily="18" charset="0"/>
              </a:rPr>
              <a:t>ресекције</a:t>
            </a:r>
            <a:r>
              <a:rPr lang="x-none" sz="1600" dirty="0">
                <a:latin typeface="Palatino Linotype" pitchFamily="18" charset="0"/>
              </a:rPr>
              <a:t> желуца</a:t>
            </a:r>
          </a:p>
          <a:p>
            <a:r>
              <a:rPr lang="x-none" sz="1600" dirty="0" err="1">
                <a:latin typeface="Palatino Linotype" pitchFamily="18" charset="0"/>
              </a:rPr>
              <a:t>Пернициозна</a:t>
            </a:r>
            <a:r>
              <a:rPr lang="x-none" sz="1600" dirty="0">
                <a:latin typeface="Palatino Linotype" pitchFamily="18" charset="0"/>
              </a:rPr>
              <a:t> анемија</a:t>
            </a:r>
          </a:p>
          <a:p>
            <a:endParaRPr lang="x-none" sz="1600" dirty="0">
              <a:latin typeface="Palatino Linotype" pitchFamily="18" charset="0"/>
            </a:endParaRPr>
          </a:p>
          <a:p>
            <a:pPr marL="0" indent="0">
              <a:buNone/>
            </a:pPr>
            <a:r>
              <a:rPr lang="x-none" sz="1600" b="1" u="sng" dirty="0">
                <a:latin typeface="Palatino Linotype" pitchFamily="18" charset="0"/>
              </a:rPr>
              <a:t>Могући:</a:t>
            </a:r>
          </a:p>
          <a:p>
            <a:r>
              <a:rPr lang="x-none" sz="1600" dirty="0" err="1">
                <a:latin typeface="Palatino Linotype" pitchFamily="18" charset="0"/>
              </a:rPr>
              <a:t>Peutz</a:t>
            </a:r>
            <a:r>
              <a:rPr lang="en-US" sz="1600" dirty="0">
                <a:latin typeface="Palatino Linotype" pitchFamily="18" charset="0"/>
              </a:rPr>
              <a:t>-</a:t>
            </a:r>
            <a:r>
              <a:rPr lang="en-US" sz="1600" dirty="0" err="1">
                <a:latin typeface="Palatino Linotype" pitchFamily="18" charset="0"/>
              </a:rPr>
              <a:t>Jeghersov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sindrom</a:t>
            </a:r>
            <a:endParaRPr lang="x-none" sz="1600" dirty="0">
              <a:latin typeface="Palatino Linotype" pitchFamily="18" charset="0"/>
            </a:endParaRPr>
          </a:p>
          <a:p>
            <a:r>
              <a:rPr lang="x-none" sz="1600" dirty="0" err="1">
                <a:latin typeface="Palatino Linotype" pitchFamily="18" charset="0"/>
              </a:rPr>
              <a:t>Менетриерова</a:t>
            </a:r>
            <a:r>
              <a:rPr lang="x-none" sz="1600" dirty="0">
                <a:latin typeface="Palatino Linotype" pitchFamily="18" charset="0"/>
              </a:rPr>
              <a:t> болест</a:t>
            </a:r>
          </a:p>
          <a:p>
            <a:r>
              <a:rPr lang="x-none" sz="1600" dirty="0">
                <a:latin typeface="Palatino Linotype" pitchFamily="18" charset="0"/>
              </a:rPr>
              <a:t>Конзумирање цигарета</a:t>
            </a:r>
          </a:p>
          <a:p>
            <a:r>
              <a:rPr lang="x-none" sz="1600" dirty="0">
                <a:latin typeface="Palatino Linotype" pitchFamily="18" charset="0"/>
              </a:rPr>
              <a:t>Претерано уношење слане и </a:t>
            </a:r>
            <a:r>
              <a:rPr lang="x-none" sz="1600" dirty="0" err="1">
                <a:latin typeface="Palatino Linotype" pitchFamily="18" charset="0"/>
              </a:rPr>
              <a:t>димњене</a:t>
            </a:r>
            <a:r>
              <a:rPr lang="x-none" sz="1600" dirty="0">
                <a:latin typeface="Palatino Linotype" pitchFamily="18" charset="0"/>
              </a:rPr>
              <a:t> хране</a:t>
            </a:r>
          </a:p>
          <a:p>
            <a:r>
              <a:rPr lang="x-none" sz="1600" dirty="0">
                <a:latin typeface="Palatino Linotype" pitchFamily="18" charset="0"/>
              </a:rPr>
              <a:t>Претерано узимање алкохола</a:t>
            </a:r>
          </a:p>
          <a:p>
            <a:r>
              <a:rPr lang="x-none" sz="1600" dirty="0">
                <a:latin typeface="Palatino Linotype" pitchFamily="18" charset="0"/>
              </a:rPr>
              <a:t>Мала количина воћа и поврћа у исхрани</a:t>
            </a:r>
            <a:endParaRPr lang="en-US" sz="1600" dirty="0">
              <a:latin typeface="Palatino Linotype" pitchFamily="18" charset="0"/>
            </a:endParaRPr>
          </a:p>
          <a:p>
            <a:pPr>
              <a:buNone/>
            </a:pPr>
            <a:endParaRPr lang="en-US" sz="1600" dirty="0">
              <a:latin typeface="Palatino Linotype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29200" y="685800"/>
            <a:ext cx="40386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sz="1600" b="1" dirty="0">
                <a:latin typeface="Palatino Linotype" pitchFamily="18" charset="0"/>
              </a:rPr>
              <a:t>Генетске абнормалности које се могу наћи код болесника са карциномом желуца:</a:t>
            </a:r>
            <a:endParaRPr lang="x-none" sz="1600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dirty="0">
                <a:latin typeface="Palatino Linotype" pitchFamily="18" charset="0"/>
              </a:rPr>
              <a:t>ДНА </a:t>
            </a:r>
            <a:r>
              <a:rPr lang="x-none" sz="1600" dirty="0" err="1">
                <a:latin typeface="Palatino Linotype" pitchFamily="18" charset="0"/>
              </a:rPr>
              <a:t>анеуплоидија</a:t>
            </a:r>
            <a:endParaRPr lang="x-none" sz="1600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dirty="0">
                <a:latin typeface="Palatino Linotype" pitchFamily="18" charset="0"/>
              </a:rPr>
              <a:t>Тумор </a:t>
            </a:r>
            <a:r>
              <a:rPr lang="x-none" sz="1600" dirty="0" err="1">
                <a:latin typeface="Palatino Linotype" pitchFamily="18" charset="0"/>
              </a:rPr>
              <a:t>супресорски</a:t>
            </a:r>
            <a:r>
              <a:rPr lang="x-none" sz="1600" dirty="0">
                <a:latin typeface="Palatino Linotype" pitchFamily="18" charset="0"/>
              </a:rPr>
              <a:t> ген </a:t>
            </a:r>
            <a:r>
              <a:rPr lang="en-US" sz="1600" dirty="0">
                <a:latin typeface="Palatino Linotype" pitchFamily="18" charset="0"/>
              </a:rPr>
              <a:t>(</a:t>
            </a:r>
            <a:r>
              <a:rPr lang="x-none" sz="1600" dirty="0">
                <a:latin typeface="Palatino Linotype" pitchFamily="18" charset="0"/>
              </a:rPr>
              <a:t>p53</a:t>
            </a:r>
            <a:r>
              <a:rPr lang="en-US" sz="1600" dirty="0">
                <a:latin typeface="Palatino Linotype" pitchFamily="18" charset="0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dirty="0">
                <a:latin typeface="Palatino Linotype" pitchFamily="18" charset="0"/>
              </a:rPr>
              <a:t>Амплификација </a:t>
            </a:r>
            <a:r>
              <a:rPr lang="x-none" sz="1600" dirty="0" err="1">
                <a:latin typeface="Palatino Linotype" pitchFamily="18" charset="0"/>
              </a:rPr>
              <a:t>онкогена</a:t>
            </a:r>
            <a:endParaRPr lang="x-none" sz="1600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dirty="0">
                <a:latin typeface="Palatino Linotype" pitchFamily="18" charset="0"/>
              </a:rPr>
              <a:t>Мутација </a:t>
            </a:r>
            <a:r>
              <a:rPr lang="en-US" sz="1600" dirty="0" err="1">
                <a:latin typeface="Palatino Linotype" pitchFamily="18" charset="0"/>
              </a:rPr>
              <a:t>ras</a:t>
            </a:r>
            <a:r>
              <a:rPr lang="en-US" sz="1600" dirty="0">
                <a:latin typeface="Palatino Linotype" pitchFamily="18" charset="0"/>
              </a:rPr>
              <a:t> - </a:t>
            </a:r>
            <a:r>
              <a:rPr lang="x-none" sz="1600" dirty="0" err="1">
                <a:latin typeface="Palatino Linotype" pitchFamily="18" charset="0"/>
              </a:rPr>
              <a:t>онкогена</a:t>
            </a:r>
            <a:endParaRPr lang="en-US" sz="1600" dirty="0">
              <a:latin typeface="Palatino Linotype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581400" y="4495800"/>
            <a:ext cx="5562600" cy="1171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x-none" sz="1200" dirty="0">
                <a:latin typeface="Palatino Linotype" pitchFamily="18" charset="0"/>
              </a:rPr>
              <a:t>Код већине </a:t>
            </a:r>
            <a:r>
              <a:rPr lang="x-none" sz="1200" dirty="0" err="1">
                <a:latin typeface="Palatino Linotype" pitchFamily="18" charset="0"/>
              </a:rPr>
              <a:t>аденокарцинома</a:t>
            </a:r>
            <a:r>
              <a:rPr lang="x-none" sz="1200" dirty="0">
                <a:latin typeface="Palatino Linotype" pitchFamily="18" charset="0"/>
              </a:rPr>
              <a:t> желуца постоји </a:t>
            </a:r>
            <a:r>
              <a:rPr lang="x-none" sz="1200" dirty="0" err="1">
                <a:latin typeface="Palatino Linotype" pitchFamily="18" charset="0"/>
              </a:rPr>
              <a:t>дисплазија</a:t>
            </a:r>
            <a:r>
              <a:rPr lang="x-none" sz="1200" dirty="0">
                <a:latin typeface="Palatino Linotype" pitchFamily="18" charset="0"/>
              </a:rPr>
              <a:t> желудачне</a:t>
            </a:r>
            <a:r>
              <a:rPr lang="en-US" sz="1200" dirty="0">
                <a:latin typeface="Palatino Linotype" pitchFamily="18" charset="0"/>
              </a:rPr>
              <a:t>  </a:t>
            </a:r>
            <a:r>
              <a:rPr lang="x-none" sz="1200" dirty="0">
                <a:latin typeface="Palatino Linotype" pitchFamily="18" charset="0"/>
              </a:rPr>
              <a:t> </a:t>
            </a:r>
            <a:r>
              <a:rPr lang="x-none" sz="1200" dirty="0" err="1">
                <a:latin typeface="Palatino Linotype" pitchFamily="18" charset="0"/>
              </a:rPr>
              <a:t>слузнице</a:t>
            </a:r>
            <a:r>
              <a:rPr lang="x-none" sz="1200" dirty="0">
                <a:latin typeface="Palatino Linotype" pitchFamily="18" charset="0"/>
              </a:rPr>
              <a:t>, </a:t>
            </a:r>
            <a:r>
              <a:rPr lang="x-none" sz="1200" dirty="0" err="1">
                <a:latin typeface="Palatino Linotype" pitchFamily="18" charset="0"/>
              </a:rPr>
              <a:t>дисплазија</a:t>
            </a:r>
            <a:r>
              <a:rPr lang="x-none" sz="1200" dirty="0">
                <a:latin typeface="Palatino Linotype" pitchFamily="18" charset="0"/>
              </a:rPr>
              <a:t> се дели на</a:t>
            </a:r>
            <a:r>
              <a:rPr lang="en-US" sz="1200" dirty="0">
                <a:latin typeface="Palatino Linotype" pitchFamily="18" charset="0"/>
              </a:rPr>
              <a:t> </a:t>
            </a:r>
            <a:r>
              <a:rPr lang="x-none" sz="1200" dirty="0">
                <a:latin typeface="Palatino Linotype" pitchFamily="18" charset="0"/>
              </a:rPr>
              <a:t>благу, умерену и тешку, ризик за настанак </a:t>
            </a:r>
            <a:r>
              <a:rPr lang="x-none" sz="1200" dirty="0" err="1">
                <a:latin typeface="Palatino Linotype" pitchFamily="18" charset="0"/>
              </a:rPr>
              <a:t>карцинома</a:t>
            </a:r>
            <a:r>
              <a:rPr lang="x-none" sz="1200" dirty="0">
                <a:latin typeface="Palatino Linotype" pitchFamily="18" charset="0"/>
              </a:rPr>
              <a:t> је мали у прва два облика </a:t>
            </a:r>
            <a:r>
              <a:rPr lang="x-none" sz="1200" dirty="0" err="1">
                <a:latin typeface="Palatino Linotype" pitchFamily="18" charset="0"/>
              </a:rPr>
              <a:t>дисплазије</a:t>
            </a:r>
            <a:r>
              <a:rPr lang="x-none" sz="1200" dirty="0">
                <a:latin typeface="Palatino Linotype" pitchFamily="18" charset="0"/>
              </a:rPr>
              <a:t>, а висок код тешке </a:t>
            </a:r>
            <a:r>
              <a:rPr lang="x-none" sz="1200" dirty="0" err="1">
                <a:latin typeface="Palatino Linotype" pitchFamily="18" charset="0"/>
              </a:rPr>
              <a:t>дисплазије</a:t>
            </a:r>
            <a:r>
              <a:rPr lang="x-none" sz="1200" dirty="0">
                <a:latin typeface="Palatino Linotype" pitchFamily="18" charset="0"/>
              </a:rPr>
              <a:t> желудачне </a:t>
            </a:r>
            <a:r>
              <a:rPr lang="x-none" sz="1200" dirty="0" err="1">
                <a:latin typeface="Palatino Linotype" pitchFamily="18" charset="0"/>
              </a:rPr>
              <a:t>слузнице</a:t>
            </a:r>
            <a:endParaRPr lang="x-none" sz="1200" dirty="0"/>
          </a:p>
        </p:txBody>
      </p:sp>
    </p:spTree>
    <p:extLst>
      <p:ext uri="{BB962C8B-B14F-4D97-AF65-F5344CB8AC3E}">
        <p14:creationId xmlns:p14="http://schemas.microsoft.com/office/powerpoint/2010/main" val="2212368890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x-none" sz="2800" b="1" dirty="0">
                <a:latin typeface="Palatino Linotype" pitchFamily="18" charset="0"/>
              </a:rPr>
              <a:t>Клиничка слика</a:t>
            </a:r>
            <a:endParaRPr lang="en-US" sz="2800" b="1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14400"/>
            <a:ext cx="8305800" cy="521176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x-none" sz="1800" dirty="0">
                <a:latin typeface="Palatino Linotype" pitchFamily="18" charset="0"/>
              </a:rPr>
              <a:t>Симптоми болести као и код већине  малигних тумора су повезани са степеном </a:t>
            </a:r>
            <a:r>
              <a:rPr lang="x-none" sz="1800" dirty="0" err="1">
                <a:latin typeface="Palatino Linotype" pitchFamily="18" charset="0"/>
              </a:rPr>
              <a:t>проширености</a:t>
            </a:r>
            <a:endParaRPr lang="x-none" sz="18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800" b="1" dirty="0">
                <a:latin typeface="Palatino Linotype" pitchFamily="18" charset="0"/>
              </a:rPr>
              <a:t>Рани </a:t>
            </a:r>
            <a:r>
              <a:rPr lang="x-none" sz="1800" b="1" dirty="0" err="1">
                <a:latin typeface="Palatino Linotype" pitchFamily="18" charset="0"/>
              </a:rPr>
              <a:t>карцином</a:t>
            </a:r>
            <a:r>
              <a:rPr lang="x-none" sz="1800" b="1" dirty="0">
                <a:latin typeface="Palatino Linotype" pitchFamily="18" charset="0"/>
              </a:rPr>
              <a:t> </a:t>
            </a:r>
            <a:r>
              <a:rPr lang="en-US" sz="1800" dirty="0">
                <a:latin typeface="Palatino Linotype" pitchFamily="18" charset="0"/>
              </a:rPr>
              <a:t>(</a:t>
            </a:r>
            <a:r>
              <a:rPr lang="x-none" sz="1800" dirty="0">
                <a:latin typeface="Palatino Linotype" pitchFamily="18" charset="0"/>
              </a:rPr>
              <a:t>захваћена мукоза или мукоза и субмукоза, без обзира на статус лимфних чворова</a:t>
            </a:r>
            <a:r>
              <a:rPr lang="en-US" sz="1800" dirty="0">
                <a:latin typeface="Palatino Linotype" pitchFamily="18" charset="0"/>
              </a:rPr>
              <a:t>), </a:t>
            </a:r>
            <a:r>
              <a:rPr lang="en-US" sz="1800" b="1" dirty="0">
                <a:latin typeface="Palatino Linotype" pitchFamily="18" charset="0"/>
              </a:rPr>
              <a:t>80% </a:t>
            </a:r>
            <a:r>
              <a:rPr lang="x-none" sz="1800" b="1" dirty="0">
                <a:latin typeface="Palatino Linotype" pitchFamily="18" charset="0"/>
              </a:rPr>
              <a:t>болесника неће имати тегобе</a:t>
            </a:r>
          </a:p>
          <a:p>
            <a:pPr>
              <a:lnSpc>
                <a:spcPct val="150000"/>
              </a:lnSpc>
            </a:pPr>
            <a:r>
              <a:rPr lang="x-none" sz="1800" dirty="0">
                <a:latin typeface="Palatino Linotype" pitchFamily="18" charset="0"/>
              </a:rPr>
              <a:t>Код преосталих 20% болесника могу се наћи симптоми слични улкусној болести</a:t>
            </a:r>
            <a:r>
              <a:rPr lang="en-US" sz="1800" dirty="0">
                <a:latin typeface="Palatino Linotype" pitchFamily="18" charset="0"/>
              </a:rPr>
              <a:t>:</a:t>
            </a:r>
          </a:p>
          <a:p>
            <a:pPr>
              <a:lnSpc>
                <a:spcPct val="150000"/>
              </a:lnSpc>
              <a:buNone/>
            </a:pPr>
            <a:r>
              <a:rPr lang="en-US" sz="1800" dirty="0">
                <a:latin typeface="Palatino Linotype" pitchFamily="18" charset="0"/>
              </a:rPr>
              <a:t>     - o</a:t>
            </a:r>
            <a:r>
              <a:rPr lang="x-none" sz="1800" dirty="0">
                <a:latin typeface="Palatino Linotype" pitchFamily="18" charset="0"/>
              </a:rPr>
              <a:t>сећај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x-none" sz="1800" dirty="0">
                <a:latin typeface="Palatino Linotype" pitchFamily="18" charset="0"/>
              </a:rPr>
              <a:t> пуноће и тежине у горњем делу абдомена</a:t>
            </a:r>
          </a:p>
          <a:p>
            <a:pPr>
              <a:lnSpc>
                <a:spcPct val="150000"/>
              </a:lnSpc>
              <a:buNone/>
            </a:pPr>
            <a:r>
              <a:rPr lang="x-none" sz="1800" dirty="0">
                <a:latin typeface="Palatino Linotype" pitchFamily="18" charset="0"/>
              </a:rPr>
              <a:t>     </a:t>
            </a:r>
            <a:r>
              <a:rPr lang="en-US" sz="1800" dirty="0">
                <a:latin typeface="Palatino Linotype" pitchFamily="18" charset="0"/>
              </a:rPr>
              <a:t>- </a:t>
            </a:r>
            <a:r>
              <a:rPr lang="x-none" sz="1800" dirty="0">
                <a:latin typeface="Palatino Linotype" pitchFamily="18" charset="0"/>
              </a:rPr>
              <a:t>мучнина</a:t>
            </a:r>
          </a:p>
          <a:p>
            <a:pPr>
              <a:lnSpc>
                <a:spcPct val="150000"/>
              </a:lnSpc>
              <a:buNone/>
            </a:pPr>
            <a:r>
              <a:rPr lang="x-none" sz="1800" dirty="0">
                <a:latin typeface="Palatino Linotype" pitchFamily="18" charset="0"/>
              </a:rPr>
              <a:t>     </a:t>
            </a:r>
            <a:r>
              <a:rPr lang="en-US" sz="1800" dirty="0">
                <a:latin typeface="Palatino Linotype" pitchFamily="18" charset="0"/>
              </a:rPr>
              <a:t>- </a:t>
            </a:r>
            <a:r>
              <a:rPr lang="x-none" sz="1800" dirty="0">
                <a:latin typeface="Palatino Linotype" pitchFamily="18" charset="0"/>
              </a:rPr>
              <a:t>повраћање (тумор у пределу </a:t>
            </a:r>
            <a:r>
              <a:rPr lang="x-none" sz="1800" dirty="0" err="1">
                <a:latin typeface="Palatino Linotype" pitchFamily="18" charset="0"/>
              </a:rPr>
              <a:t>пилоруса</a:t>
            </a:r>
            <a:r>
              <a:rPr lang="x-none" sz="1800" dirty="0">
                <a:latin typeface="Palatino Linotype" pitchFamily="18" charset="0"/>
              </a:rPr>
              <a:t>)</a:t>
            </a:r>
          </a:p>
          <a:p>
            <a:pPr>
              <a:lnSpc>
                <a:spcPct val="150000"/>
              </a:lnSpc>
              <a:buNone/>
            </a:pPr>
            <a:r>
              <a:rPr lang="x-none" sz="1800" dirty="0">
                <a:latin typeface="Palatino Linotype" pitchFamily="18" charset="0"/>
              </a:rPr>
              <a:t>    </a:t>
            </a:r>
            <a:r>
              <a:rPr lang="en-US" sz="1800" dirty="0">
                <a:latin typeface="Palatino Linotype" pitchFamily="18" charset="0"/>
              </a:rPr>
              <a:t> - a</a:t>
            </a:r>
            <a:r>
              <a:rPr lang="x-none" sz="1800" dirty="0">
                <a:latin typeface="Palatino Linotype" pitchFamily="18" charset="0"/>
              </a:rPr>
              <a:t>норексија</a:t>
            </a:r>
          </a:p>
          <a:p>
            <a:pPr>
              <a:lnSpc>
                <a:spcPct val="150000"/>
              </a:lnSpc>
              <a:buNone/>
            </a:pPr>
            <a:r>
              <a:rPr lang="x-none" sz="1800" dirty="0">
                <a:latin typeface="Palatino Linotype" pitchFamily="18" charset="0"/>
              </a:rPr>
              <a:t>     </a:t>
            </a:r>
            <a:r>
              <a:rPr lang="en-US" sz="1800" dirty="0">
                <a:latin typeface="Palatino Linotype" pitchFamily="18" charset="0"/>
              </a:rPr>
              <a:t>- </a:t>
            </a:r>
            <a:r>
              <a:rPr lang="x-none" sz="1800" dirty="0">
                <a:latin typeface="Palatino Linotype" pitchFamily="18" charset="0"/>
              </a:rPr>
              <a:t>бол у епигастријуму</a:t>
            </a:r>
            <a:endParaRPr lang="en-US" sz="18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5537165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8762"/>
          </a:xfrm>
        </p:spPr>
        <p:txBody>
          <a:bodyPr>
            <a:normAutofit fontScale="90000"/>
          </a:bodyPr>
          <a:lstStyle/>
          <a:p>
            <a:r>
              <a:rPr lang="x-none" sz="2000" b="1" dirty="0">
                <a:latin typeface="Palatino Linotype" pitchFamily="18" charset="0"/>
              </a:rPr>
              <a:t>Клиничка слика</a:t>
            </a:r>
            <a:endParaRPr lang="en-US" sz="2000" b="1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533400"/>
            <a:ext cx="9067800" cy="617220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lang="x-none" sz="1800" b="1" dirty="0">
                <a:latin typeface="Palatino Linotype" pitchFamily="18" charset="0"/>
              </a:rPr>
              <a:t>Код локално узнапредовале болест </a:t>
            </a:r>
            <a:r>
              <a:rPr lang="x-none" sz="1800" dirty="0">
                <a:latin typeface="Palatino Linotype" pitchFamily="18" charset="0"/>
              </a:rPr>
              <a:t>симптоме имају углавном сви болесници, а последица су инвазије желудачних ћелија или </a:t>
            </a:r>
            <a:r>
              <a:rPr lang="x-none" sz="1800" dirty="0" err="1">
                <a:latin typeface="Palatino Linotype" pitchFamily="18" charset="0"/>
              </a:rPr>
              <a:t>локо</a:t>
            </a:r>
            <a:r>
              <a:rPr lang="x-none" sz="1800" dirty="0">
                <a:latin typeface="Palatino Linotype" pitchFamily="18" charset="0"/>
              </a:rPr>
              <a:t>-регионалних метастаза</a:t>
            </a:r>
          </a:p>
          <a:p>
            <a:pPr>
              <a:lnSpc>
                <a:spcPct val="150000"/>
              </a:lnSpc>
              <a:buNone/>
            </a:pPr>
            <a:r>
              <a:rPr lang="en-US" sz="1800" dirty="0">
                <a:latin typeface="Palatino Linotype" pitchFamily="18" charset="0"/>
              </a:rPr>
              <a:t>     -  </a:t>
            </a:r>
            <a:r>
              <a:rPr lang="x-none" sz="1800" dirty="0">
                <a:latin typeface="Palatino Linotype" pitchFamily="18" charset="0"/>
              </a:rPr>
              <a:t>губитак у телесној тежини код 50% болесника</a:t>
            </a:r>
          </a:p>
          <a:p>
            <a:pPr>
              <a:lnSpc>
                <a:spcPct val="150000"/>
              </a:lnSpc>
              <a:buNone/>
            </a:pPr>
            <a:r>
              <a:rPr lang="x-none" sz="1800" dirty="0">
                <a:latin typeface="Palatino Linotype" pitchFamily="18" charset="0"/>
              </a:rPr>
              <a:t>     </a:t>
            </a:r>
            <a:r>
              <a:rPr lang="en-US" sz="1800" dirty="0">
                <a:latin typeface="Palatino Linotype" pitchFamily="18" charset="0"/>
              </a:rPr>
              <a:t>- </a:t>
            </a:r>
            <a:r>
              <a:rPr lang="x-none" sz="1800" dirty="0" err="1">
                <a:latin typeface="Palatino Linotype" pitchFamily="18" charset="0"/>
              </a:rPr>
              <a:t>дисфагије</a:t>
            </a:r>
            <a:r>
              <a:rPr lang="x-none" sz="1800" dirty="0">
                <a:latin typeface="Palatino Linotype" pitchFamily="18" charset="0"/>
              </a:rPr>
              <a:t> </a:t>
            </a:r>
            <a:r>
              <a:rPr lang="en-US" sz="1800" dirty="0">
                <a:latin typeface="Palatino Linotype" pitchFamily="18" charset="0"/>
              </a:rPr>
              <a:t>(</a:t>
            </a:r>
            <a:r>
              <a:rPr lang="x-none" sz="1800" dirty="0">
                <a:latin typeface="Palatino Linotype" pitchFamily="18" charset="0"/>
              </a:rPr>
              <a:t>најчешће када је тумор смештен у кардији</a:t>
            </a:r>
            <a:r>
              <a:rPr lang="en-US" sz="1800" dirty="0">
                <a:latin typeface="Palatino Linotype" pitchFamily="18" charset="0"/>
              </a:rPr>
              <a:t>)</a:t>
            </a:r>
          </a:p>
          <a:p>
            <a:pPr>
              <a:lnSpc>
                <a:spcPct val="150000"/>
              </a:lnSpc>
              <a:buNone/>
            </a:pPr>
            <a:r>
              <a:rPr lang="en-US" sz="1800" dirty="0">
                <a:latin typeface="Palatino Linotype" pitchFamily="18" charset="0"/>
              </a:rPr>
              <a:t>     - </a:t>
            </a:r>
            <a:r>
              <a:rPr lang="x-none" sz="1800" dirty="0">
                <a:latin typeface="Palatino Linotype" pitchFamily="18" charset="0"/>
              </a:rPr>
              <a:t>гастроинтестинално крварење и </a:t>
            </a:r>
            <a:r>
              <a:rPr lang="en-US" sz="1800" dirty="0">
                <a:latin typeface="Palatino Linotype" pitchFamily="18" charset="0"/>
              </a:rPr>
              <a:t>a</a:t>
            </a:r>
            <a:r>
              <a:rPr lang="x-none" sz="1800" dirty="0">
                <a:latin typeface="Palatino Linotype" pitchFamily="18" charset="0"/>
              </a:rPr>
              <a:t>немија</a:t>
            </a:r>
          </a:p>
          <a:p>
            <a:pPr>
              <a:lnSpc>
                <a:spcPct val="150000"/>
              </a:lnSpc>
              <a:buNone/>
            </a:pPr>
            <a:r>
              <a:rPr lang="x-none" sz="1800" dirty="0">
                <a:latin typeface="Palatino Linotype" pitchFamily="18" charset="0"/>
              </a:rPr>
              <a:t>     </a:t>
            </a:r>
            <a:r>
              <a:rPr lang="en-US" sz="1800" dirty="0">
                <a:latin typeface="Palatino Linotype" pitchFamily="18" charset="0"/>
              </a:rPr>
              <a:t>- </a:t>
            </a:r>
            <a:r>
              <a:rPr lang="x-none" sz="1800" dirty="0">
                <a:latin typeface="Palatino Linotype" pitchFamily="18" charset="0"/>
              </a:rPr>
              <a:t>присуство туморске масе у горњем делу абдомена</a:t>
            </a:r>
          </a:p>
          <a:p>
            <a:pPr>
              <a:lnSpc>
                <a:spcPct val="150000"/>
              </a:lnSpc>
            </a:pPr>
            <a:r>
              <a:rPr lang="x-none" sz="1800" dirty="0">
                <a:latin typeface="Palatino Linotype" pitchFamily="18" charset="0"/>
              </a:rPr>
              <a:t>Некада  су први симптоми болести </a:t>
            </a:r>
            <a:r>
              <a:rPr lang="x-none" sz="1800" b="1" dirty="0">
                <a:latin typeface="Palatino Linotype" pitchFamily="18" charset="0"/>
              </a:rPr>
              <a:t>последица метастаза</a:t>
            </a:r>
            <a:r>
              <a:rPr lang="en-US" sz="1800" b="1" dirty="0">
                <a:latin typeface="Palatino Linotype" pitchFamily="18" charset="0"/>
              </a:rPr>
              <a:t>:</a:t>
            </a:r>
          </a:p>
          <a:p>
            <a:pPr>
              <a:lnSpc>
                <a:spcPct val="150000"/>
              </a:lnSpc>
              <a:buNone/>
            </a:pPr>
            <a:r>
              <a:rPr lang="en-US" sz="1800" dirty="0">
                <a:latin typeface="Palatino Linotype" pitchFamily="18" charset="0"/>
              </a:rPr>
              <a:t>     - a</a:t>
            </a:r>
            <a:r>
              <a:rPr lang="x-none" sz="1800" dirty="0" err="1">
                <a:latin typeface="Palatino Linotype" pitchFamily="18" charset="0"/>
              </a:rPr>
              <a:t>сцитес</a:t>
            </a:r>
            <a:endParaRPr lang="x-none" sz="18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  <a:buNone/>
            </a:pPr>
            <a:r>
              <a:rPr lang="x-none" sz="1800" dirty="0">
                <a:latin typeface="Palatino Linotype" pitchFamily="18" charset="0"/>
              </a:rPr>
              <a:t>     </a:t>
            </a:r>
            <a:r>
              <a:rPr lang="en-US" sz="1800" dirty="0">
                <a:latin typeface="Palatino Linotype" pitchFamily="18" charset="0"/>
              </a:rPr>
              <a:t>- o</a:t>
            </a:r>
            <a:r>
              <a:rPr lang="x-none" sz="1800" dirty="0" err="1">
                <a:latin typeface="Palatino Linotype" pitchFamily="18" charset="0"/>
              </a:rPr>
              <a:t>пструктивни</a:t>
            </a:r>
            <a:r>
              <a:rPr lang="x-none" sz="1800" dirty="0">
                <a:latin typeface="Palatino Linotype" pitchFamily="18" charset="0"/>
              </a:rPr>
              <a:t> </a:t>
            </a:r>
            <a:r>
              <a:rPr lang="x-none" sz="1800" dirty="0" err="1">
                <a:latin typeface="Palatino Linotype" pitchFamily="18" charset="0"/>
              </a:rPr>
              <a:t>иктерус</a:t>
            </a:r>
            <a:endParaRPr lang="x-none" sz="18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  <a:buNone/>
            </a:pPr>
            <a:r>
              <a:rPr lang="x-none" sz="1800" dirty="0">
                <a:latin typeface="Palatino Linotype" pitchFamily="18" charset="0"/>
              </a:rPr>
              <a:t>     </a:t>
            </a:r>
            <a:r>
              <a:rPr lang="en-US" sz="1800" dirty="0">
                <a:latin typeface="Palatino Linotype" pitchFamily="18" charset="0"/>
              </a:rPr>
              <a:t>- </a:t>
            </a:r>
            <a:r>
              <a:rPr lang="x-none" sz="1800" dirty="0">
                <a:latin typeface="Palatino Linotype" pitchFamily="18" charset="0"/>
              </a:rPr>
              <a:t>бол у костима</a:t>
            </a:r>
          </a:p>
          <a:p>
            <a:pPr>
              <a:lnSpc>
                <a:spcPct val="150000"/>
              </a:lnSpc>
              <a:buNone/>
            </a:pPr>
            <a:r>
              <a:rPr lang="x-none" sz="1800" dirty="0">
                <a:latin typeface="Palatino Linotype" pitchFamily="18" charset="0"/>
              </a:rPr>
              <a:t>     </a:t>
            </a:r>
            <a:r>
              <a:rPr lang="en-US" sz="1800" dirty="0">
                <a:latin typeface="Palatino Linotype" pitchFamily="18" charset="0"/>
              </a:rPr>
              <a:t>- </a:t>
            </a:r>
            <a:r>
              <a:rPr lang="x-none" sz="1800" dirty="0" err="1">
                <a:latin typeface="Palatino Linotype" pitchFamily="18" charset="0"/>
              </a:rPr>
              <a:t>диспнеја</a:t>
            </a:r>
            <a:r>
              <a:rPr lang="x-none" sz="1800" dirty="0">
                <a:latin typeface="Palatino Linotype" pitchFamily="18" charset="0"/>
              </a:rPr>
              <a:t> код </a:t>
            </a:r>
            <a:r>
              <a:rPr lang="x-none" sz="1800" dirty="0" err="1">
                <a:latin typeface="Palatino Linotype" pitchFamily="18" charset="0"/>
              </a:rPr>
              <a:t>захваћености</a:t>
            </a:r>
            <a:r>
              <a:rPr lang="x-none" sz="1800" dirty="0">
                <a:latin typeface="Palatino Linotype" pitchFamily="18" charset="0"/>
              </a:rPr>
              <a:t> плућа или плеуре</a:t>
            </a:r>
          </a:p>
          <a:p>
            <a:pPr>
              <a:lnSpc>
                <a:spcPct val="150000"/>
              </a:lnSpc>
              <a:buNone/>
            </a:pPr>
            <a:r>
              <a:rPr lang="x-none" sz="1800" dirty="0">
                <a:latin typeface="Palatino Linotype" pitchFamily="18" charset="0"/>
              </a:rPr>
              <a:t>     </a:t>
            </a:r>
            <a:r>
              <a:rPr lang="en-US" sz="1800" dirty="0">
                <a:latin typeface="Palatino Linotype" pitchFamily="18" charset="0"/>
              </a:rPr>
              <a:t>- </a:t>
            </a:r>
            <a:r>
              <a:rPr lang="x-none" sz="1800" dirty="0">
                <a:latin typeface="Palatino Linotype" pitchFamily="18" charset="0"/>
              </a:rPr>
              <a:t>неуролошки симптоми код метастаза у мозгу</a:t>
            </a:r>
          </a:p>
          <a:p>
            <a:pPr>
              <a:lnSpc>
                <a:spcPct val="150000"/>
              </a:lnSpc>
            </a:pPr>
            <a:r>
              <a:rPr lang="x-none" sz="1800" b="1" dirty="0">
                <a:latin typeface="Palatino Linotype" pitchFamily="18" charset="0"/>
              </a:rPr>
              <a:t> </a:t>
            </a:r>
            <a:r>
              <a:rPr lang="x-none" sz="1800" b="1" dirty="0" err="1">
                <a:latin typeface="Palatino Linotype" pitchFamily="18" charset="0"/>
              </a:rPr>
              <a:t>Паранеопластична</a:t>
            </a:r>
            <a:r>
              <a:rPr lang="x-none" sz="1800" b="1" dirty="0">
                <a:latin typeface="Palatino Linotype" pitchFamily="18" charset="0"/>
              </a:rPr>
              <a:t> дешавања</a:t>
            </a:r>
            <a:r>
              <a:rPr lang="en-US" sz="1800" b="1" dirty="0">
                <a:latin typeface="Palatino Linotype" pitchFamily="18" charset="0"/>
              </a:rPr>
              <a:t>:</a:t>
            </a:r>
          </a:p>
          <a:p>
            <a:pPr>
              <a:lnSpc>
                <a:spcPct val="150000"/>
              </a:lnSpc>
              <a:buNone/>
            </a:pPr>
            <a:r>
              <a:rPr lang="en-US" sz="1800" dirty="0">
                <a:latin typeface="Palatino Linotype" pitchFamily="18" charset="0"/>
              </a:rPr>
              <a:t>      - </a:t>
            </a:r>
            <a:r>
              <a:rPr lang="x-none" sz="1800" dirty="0">
                <a:latin typeface="Palatino Linotype" pitchFamily="18" charset="0"/>
              </a:rPr>
              <a:t>тромбозе</a:t>
            </a:r>
          </a:p>
          <a:p>
            <a:pPr>
              <a:lnSpc>
                <a:spcPct val="150000"/>
              </a:lnSpc>
              <a:buNone/>
            </a:pPr>
            <a:r>
              <a:rPr lang="x-none" sz="1800" dirty="0">
                <a:latin typeface="Palatino Linotype" pitchFamily="18" charset="0"/>
              </a:rPr>
              <a:t>      </a:t>
            </a:r>
            <a:r>
              <a:rPr lang="en-US" sz="1800" dirty="0">
                <a:latin typeface="Palatino Linotype" pitchFamily="18" charset="0"/>
              </a:rPr>
              <a:t>- </a:t>
            </a:r>
            <a:r>
              <a:rPr lang="en-US" sz="1800" dirty="0" err="1">
                <a:latin typeface="Palatino Linotype" pitchFamily="18" charset="0"/>
              </a:rPr>
              <a:t>acanthosis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nigricans</a:t>
            </a:r>
            <a:r>
              <a:rPr lang="en-US" sz="1800" dirty="0">
                <a:latin typeface="Palatino Linotype" pitchFamily="18" charset="0"/>
              </a:rPr>
              <a:t> (</a:t>
            </a:r>
            <a:r>
              <a:rPr lang="x-none" sz="1800" dirty="0" err="1">
                <a:latin typeface="Palatino Linotype" pitchFamily="18" charset="0"/>
              </a:rPr>
              <a:t>хипертрофичне</a:t>
            </a:r>
            <a:r>
              <a:rPr lang="x-none" sz="1800" dirty="0">
                <a:latin typeface="Palatino Linotype" pitchFamily="18" charset="0"/>
              </a:rPr>
              <a:t> пигментиране кожне 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x-none" sz="1800" dirty="0">
                <a:latin typeface="Palatino Linotype" pitchFamily="18" charset="0"/>
              </a:rPr>
              <a:t>промене</a:t>
            </a:r>
            <a:r>
              <a:rPr lang="en-US" sz="1800" dirty="0">
                <a:latin typeface="Palatino Linotype" pitchFamily="18" charset="0"/>
              </a:rPr>
              <a:t>)</a:t>
            </a:r>
            <a:r>
              <a:rPr lang="x-none" sz="1800" dirty="0">
                <a:latin typeface="Palatino Linotype" pitchFamily="18" charset="0"/>
              </a:rPr>
              <a:t>     </a:t>
            </a:r>
          </a:p>
          <a:p>
            <a:pPr>
              <a:lnSpc>
                <a:spcPct val="150000"/>
              </a:lnSpc>
              <a:buNone/>
            </a:pPr>
            <a:endParaRPr lang="en-US" sz="18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3756605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5400"/>
            <a:ext cx="8229600" cy="334962"/>
          </a:xfrm>
        </p:spPr>
        <p:txBody>
          <a:bodyPr>
            <a:noAutofit/>
          </a:bodyPr>
          <a:lstStyle/>
          <a:p>
            <a:r>
              <a:rPr lang="x-none" sz="2400" b="1" dirty="0">
                <a:latin typeface="Palatino Linotype" pitchFamily="18" charset="0"/>
              </a:rPr>
              <a:t>Дијагноза</a:t>
            </a:r>
            <a:endParaRPr lang="en-US" sz="2400" b="1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09600"/>
            <a:ext cx="9067800" cy="61722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x-none" sz="1600" dirty="0">
                <a:latin typeface="Palatino Linotype" pitchFamily="18" charset="0"/>
              </a:rPr>
              <a:t>Клинички налаз у раној фази болести је уредан</a:t>
            </a:r>
          </a:p>
          <a:p>
            <a:pPr>
              <a:lnSpc>
                <a:spcPct val="150000"/>
              </a:lnSpc>
            </a:pPr>
            <a:r>
              <a:rPr lang="x-none" sz="1600" dirty="0">
                <a:latin typeface="Palatino Linotype" pitchFamily="18" charset="0"/>
              </a:rPr>
              <a:t>Болесници са узнапредовалом болешћу су бледи, кахектични, а лош прогностички знак је палбабилна туморска маса у горњем абдомену, која може припадати примарном тумору или </a:t>
            </a:r>
            <a:r>
              <a:rPr lang="x-none" sz="1600" dirty="0" err="1">
                <a:latin typeface="Palatino Linotype" pitchFamily="18" charset="0"/>
              </a:rPr>
              <a:t>метастатским</a:t>
            </a:r>
            <a:r>
              <a:rPr lang="x-none" sz="1600" dirty="0">
                <a:latin typeface="Palatino Linotype" pitchFamily="18" charset="0"/>
              </a:rPr>
              <a:t> променама</a:t>
            </a:r>
          </a:p>
          <a:p>
            <a:pPr>
              <a:lnSpc>
                <a:spcPct val="150000"/>
              </a:lnSpc>
            </a:pPr>
            <a:r>
              <a:rPr lang="x-none" sz="1600" dirty="0">
                <a:latin typeface="Palatino Linotype" pitchFamily="18" charset="0"/>
              </a:rPr>
              <a:t>Лош прогностички знак је и појава </a:t>
            </a:r>
            <a:r>
              <a:rPr lang="x-none" sz="1600" dirty="0" err="1">
                <a:latin typeface="Palatino Linotype" pitchFamily="18" charset="0"/>
              </a:rPr>
              <a:t>асцитеса</a:t>
            </a:r>
            <a:endParaRPr lang="x-none" sz="16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600" dirty="0">
                <a:latin typeface="Palatino Linotype" pitchFamily="18" charset="0"/>
              </a:rPr>
              <a:t>Палпацијом се могу наћи удаљени метастатски лимфни чворови</a:t>
            </a:r>
            <a:r>
              <a:rPr lang="en-US" sz="1600" dirty="0">
                <a:latin typeface="Palatino Linotype" pitchFamily="18" charset="0"/>
              </a:rPr>
              <a:t>: </a:t>
            </a:r>
            <a:endParaRPr lang="x-none" sz="16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  <a:buNone/>
            </a:pPr>
            <a:r>
              <a:rPr lang="x-none" sz="1600" dirty="0">
                <a:latin typeface="Palatino Linotype" pitchFamily="18" charset="0"/>
              </a:rPr>
              <a:t>      </a:t>
            </a:r>
            <a:r>
              <a:rPr lang="en-US" sz="1600" dirty="0">
                <a:latin typeface="Palatino Linotype" pitchFamily="18" charset="0"/>
              </a:rPr>
              <a:t>-</a:t>
            </a:r>
            <a:r>
              <a:rPr lang="x-none" sz="1600" dirty="0">
                <a:latin typeface="Palatino Linotype" pitchFamily="18" charset="0"/>
              </a:rPr>
              <a:t>лево </a:t>
            </a:r>
            <a:r>
              <a:rPr lang="x-none" sz="1600" dirty="0" err="1">
                <a:latin typeface="Palatino Linotype" pitchFamily="18" charset="0"/>
              </a:rPr>
              <a:t>супраклавикуларно</a:t>
            </a:r>
            <a:endParaRPr lang="en-US" sz="16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  <a:buNone/>
            </a:pPr>
            <a:r>
              <a:rPr lang="en-US" sz="1600" dirty="0">
                <a:latin typeface="Palatino Linotype" pitchFamily="18" charset="0"/>
              </a:rPr>
              <a:t>      -</a:t>
            </a:r>
            <a:r>
              <a:rPr lang="x-none" sz="1600" dirty="0">
                <a:latin typeface="Palatino Linotype" pitchFamily="18" charset="0"/>
              </a:rPr>
              <a:t> лево </a:t>
            </a:r>
            <a:r>
              <a:rPr lang="x-none" sz="1600" dirty="0" err="1">
                <a:latin typeface="Palatino Linotype" pitchFamily="18" charset="0"/>
              </a:rPr>
              <a:t>аксиларно</a:t>
            </a:r>
            <a:endParaRPr lang="en-US" sz="16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  <a:buNone/>
            </a:pPr>
            <a:r>
              <a:rPr lang="en-US" sz="1600" dirty="0">
                <a:latin typeface="Palatino Linotype" pitchFamily="18" charset="0"/>
              </a:rPr>
              <a:t>      -</a:t>
            </a:r>
            <a:r>
              <a:rPr lang="x-none" sz="1600" dirty="0">
                <a:latin typeface="Palatino Linotype" pitchFamily="18" charset="0"/>
              </a:rPr>
              <a:t> </a:t>
            </a:r>
            <a:r>
              <a:rPr lang="x-none" sz="1600" dirty="0" err="1">
                <a:latin typeface="Palatino Linotype" pitchFamily="18" charset="0"/>
              </a:rPr>
              <a:t>параумбиликално</a:t>
            </a:r>
            <a:endParaRPr lang="x-none" sz="16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600" dirty="0">
                <a:latin typeface="Palatino Linotype" pitchFamily="18" charset="0"/>
              </a:rPr>
              <a:t>Гинеколошким прегледом се могу наћи метастазе на </a:t>
            </a:r>
            <a:r>
              <a:rPr lang="x-none" sz="1600" dirty="0" err="1">
                <a:latin typeface="Palatino Linotype" pitchFamily="18" charset="0"/>
              </a:rPr>
              <a:t>оваријумима</a:t>
            </a:r>
            <a:r>
              <a:rPr lang="en-US" sz="1600" dirty="0">
                <a:latin typeface="Palatino Linotype" pitchFamily="18" charset="0"/>
              </a:rPr>
              <a:t> (</a:t>
            </a:r>
            <a:r>
              <a:rPr lang="en-US" sz="1600" dirty="0" err="1">
                <a:latin typeface="Palatino Linotype" pitchFamily="18" charset="0"/>
              </a:rPr>
              <a:t>Kruckenbergovi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tumori</a:t>
            </a:r>
            <a:r>
              <a:rPr lang="en-US" sz="1600" dirty="0">
                <a:latin typeface="Palatino Linotype" pitchFamily="18" charset="0"/>
              </a:rPr>
              <a:t>)</a:t>
            </a:r>
            <a:endParaRPr lang="x-none" sz="16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600" dirty="0" err="1">
                <a:latin typeface="Palatino Linotype" pitchFamily="18" charset="0"/>
              </a:rPr>
              <a:t>Ендоскопски</a:t>
            </a:r>
            <a:r>
              <a:rPr lang="x-none" sz="1600" dirty="0">
                <a:latin typeface="Palatino Linotype" pitchFamily="18" charset="0"/>
              </a:rPr>
              <a:t> преглед је обавезан код  свих болесника са тегобама које буде сумњу на </a:t>
            </a:r>
            <a:r>
              <a:rPr lang="x-none" sz="1600" dirty="0" err="1">
                <a:latin typeface="Palatino Linotype" pitchFamily="18" charset="0"/>
              </a:rPr>
              <a:t>карцином</a:t>
            </a:r>
            <a:r>
              <a:rPr lang="x-none" sz="1600" dirty="0">
                <a:latin typeface="Palatino Linotype" pitchFamily="18" charset="0"/>
              </a:rPr>
              <a:t> желуца.</a:t>
            </a:r>
          </a:p>
          <a:p>
            <a:pPr>
              <a:lnSpc>
                <a:spcPct val="150000"/>
              </a:lnSpc>
            </a:pPr>
            <a:r>
              <a:rPr lang="x-none" sz="1600" dirty="0">
                <a:latin typeface="Palatino Linotype" pitchFamily="18" charset="0"/>
              </a:rPr>
              <a:t>Некада је рендген желуца </a:t>
            </a:r>
            <a:r>
              <a:rPr lang="en-US" sz="1600" dirty="0">
                <a:latin typeface="Palatino Linotype" pitchFamily="18" charset="0"/>
              </a:rPr>
              <a:t>(</a:t>
            </a:r>
            <a:r>
              <a:rPr lang="x-none" sz="1600" dirty="0">
                <a:latin typeface="Palatino Linotype" pitchFamily="18" charset="0"/>
              </a:rPr>
              <a:t>с двојним контрастом</a:t>
            </a:r>
            <a:r>
              <a:rPr lang="en-US" sz="1600" dirty="0">
                <a:latin typeface="Palatino Linotype" pitchFamily="18" charset="0"/>
              </a:rPr>
              <a:t>) </a:t>
            </a:r>
            <a:r>
              <a:rPr lang="x-none" sz="1600" dirty="0">
                <a:latin typeface="Palatino Linotype" pitchFamily="18" charset="0"/>
              </a:rPr>
              <a:t> први </a:t>
            </a:r>
            <a:r>
              <a:rPr lang="x-none" sz="1600" dirty="0" err="1">
                <a:latin typeface="Palatino Linotype" pitchFamily="18" charset="0"/>
              </a:rPr>
              <a:t>дијагностиочки</a:t>
            </a:r>
            <a:r>
              <a:rPr lang="x-none" sz="1600" dirty="0">
                <a:latin typeface="Palatino Linotype" pitchFamily="18" charset="0"/>
              </a:rPr>
              <a:t> поступак код болесника са мање типичним тегобама</a:t>
            </a:r>
          </a:p>
          <a:p>
            <a:pPr>
              <a:lnSpc>
                <a:spcPct val="150000"/>
              </a:lnSpc>
            </a:pPr>
            <a:r>
              <a:rPr lang="x-none" sz="1600" dirty="0">
                <a:latin typeface="Palatino Linotype" pitchFamily="18" charset="0"/>
              </a:rPr>
              <a:t>Сумњив </a:t>
            </a:r>
            <a:r>
              <a:rPr lang="x-none" sz="1600" dirty="0" err="1">
                <a:latin typeface="Palatino Linotype" pitchFamily="18" charset="0"/>
              </a:rPr>
              <a:t>радиолошки</a:t>
            </a:r>
            <a:r>
              <a:rPr lang="x-none" sz="1600" dirty="0">
                <a:latin typeface="Palatino Linotype" pitchFamily="18" charset="0"/>
              </a:rPr>
              <a:t> преглед захтева </a:t>
            </a:r>
            <a:r>
              <a:rPr lang="x-none" sz="1600" dirty="0" err="1">
                <a:latin typeface="Palatino Linotype" pitchFamily="18" charset="0"/>
              </a:rPr>
              <a:t>ендоскопију</a:t>
            </a:r>
            <a:r>
              <a:rPr lang="x-none" sz="1600" dirty="0">
                <a:latin typeface="Palatino Linotype" pitchFamily="18" charset="0"/>
              </a:rPr>
              <a:t> са узимањем узорка за </a:t>
            </a:r>
            <a:r>
              <a:rPr lang="x-none" sz="1600" dirty="0" err="1">
                <a:latin typeface="Palatino Linotype" pitchFamily="18" charset="0"/>
              </a:rPr>
              <a:t>патохистолошку</a:t>
            </a:r>
            <a:r>
              <a:rPr lang="x-none" sz="1600" dirty="0">
                <a:latin typeface="Palatino Linotype" pitchFamily="18" charset="0"/>
              </a:rPr>
              <a:t> и </a:t>
            </a:r>
            <a:r>
              <a:rPr lang="x-none" sz="1600" dirty="0" err="1">
                <a:latin typeface="Palatino Linotype" pitchFamily="18" charset="0"/>
              </a:rPr>
              <a:t>цитолошку</a:t>
            </a:r>
            <a:r>
              <a:rPr lang="x-none" sz="1600" dirty="0">
                <a:latin typeface="Palatino Linotype" pitchFamily="18" charset="0"/>
              </a:rPr>
              <a:t> анализу.</a:t>
            </a:r>
          </a:p>
          <a:p>
            <a:pPr>
              <a:lnSpc>
                <a:spcPct val="150000"/>
              </a:lnSpc>
            </a:pPr>
            <a:r>
              <a:rPr lang="x-none" sz="1600" dirty="0">
                <a:latin typeface="Palatino Linotype" pitchFamily="18" charset="0"/>
              </a:rPr>
              <a:t>За </a:t>
            </a:r>
            <a:r>
              <a:rPr lang="x-none" sz="1600" dirty="0" err="1">
                <a:latin typeface="Palatino Linotype" pitchFamily="18" charset="0"/>
              </a:rPr>
              <a:t>патохистолошки</a:t>
            </a:r>
            <a:r>
              <a:rPr lang="x-none" sz="1600" dirty="0">
                <a:latin typeface="Palatino Linotype" pitchFamily="18" charset="0"/>
              </a:rPr>
              <a:t> преглед узима се најмање пет узорака </a:t>
            </a:r>
            <a:r>
              <a:rPr lang="en-US" sz="1600" dirty="0">
                <a:latin typeface="Palatino Linotype" pitchFamily="18" charset="0"/>
              </a:rPr>
              <a:t>( </a:t>
            </a:r>
            <a:r>
              <a:rPr lang="x-none" sz="1600" dirty="0">
                <a:latin typeface="Palatino Linotype" pitchFamily="18" charset="0"/>
              </a:rPr>
              <a:t>из рубова и средње промене</a:t>
            </a:r>
            <a:r>
              <a:rPr lang="en-US" sz="1600" dirty="0">
                <a:latin typeface="Palatino Linotype" pitchFamily="18" charset="0"/>
              </a:rPr>
              <a:t>)</a:t>
            </a:r>
            <a:endParaRPr lang="x-none" sz="16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  <a:buNone/>
            </a:pPr>
            <a:endParaRPr lang="en-US" sz="16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3090576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11162"/>
          </a:xfrm>
        </p:spPr>
        <p:txBody>
          <a:bodyPr>
            <a:normAutofit fontScale="90000"/>
          </a:bodyPr>
          <a:lstStyle/>
          <a:p>
            <a:r>
              <a:rPr lang="x-none" sz="2800" b="1" dirty="0">
                <a:latin typeface="Palatino Linotype" pitchFamily="18" charset="0"/>
              </a:rPr>
              <a:t>Дијагноза</a:t>
            </a:r>
            <a:endParaRPr lang="en-US" sz="2800" b="1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457200"/>
            <a:ext cx="9144000" cy="60960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x-none" sz="1700" dirty="0">
                <a:latin typeface="Palatino Linotype" pitchFamily="18" charset="0"/>
              </a:rPr>
              <a:t>Желудачни улкус може имати  радиолошке карактеристике бенигне промене </a:t>
            </a:r>
            <a:r>
              <a:rPr lang="x-none" sz="1700" b="1" dirty="0">
                <a:latin typeface="Palatino Linotype" pitchFamily="18" charset="0"/>
              </a:rPr>
              <a:t>али је потребно урадити ендоскопију са биопсијом код свих болесника са таквим налазом</a:t>
            </a:r>
          </a:p>
          <a:p>
            <a:pPr>
              <a:lnSpc>
                <a:spcPct val="150000"/>
              </a:lnSpc>
            </a:pPr>
            <a:r>
              <a:rPr lang="x-none" sz="1700" dirty="0">
                <a:latin typeface="Palatino Linotype" pitchFamily="18" charset="0"/>
              </a:rPr>
              <a:t>Класификација карцинома желуца на основу макроскопске слике </a:t>
            </a:r>
            <a:r>
              <a:rPr lang="en-US" sz="1700" dirty="0">
                <a:latin typeface="Palatino Linotype" pitchFamily="18" charset="0"/>
              </a:rPr>
              <a:t>( </a:t>
            </a:r>
            <a:r>
              <a:rPr lang="en-US" sz="1700" dirty="0" err="1">
                <a:latin typeface="Palatino Linotype" pitchFamily="18" charset="0"/>
              </a:rPr>
              <a:t>Bormanova</a:t>
            </a:r>
            <a:r>
              <a:rPr lang="x-none" sz="1700" dirty="0">
                <a:latin typeface="Palatino Linotype" pitchFamily="18" charset="0"/>
              </a:rPr>
              <a:t> класификација</a:t>
            </a:r>
            <a:r>
              <a:rPr lang="en-US" sz="1700" dirty="0">
                <a:latin typeface="Palatino Linotype" pitchFamily="18" charset="0"/>
              </a:rPr>
              <a:t>)</a:t>
            </a:r>
            <a:r>
              <a:rPr lang="x-none" sz="1700" dirty="0">
                <a:latin typeface="Palatino Linotype" pitchFamily="18" charset="0"/>
              </a:rPr>
              <a:t> </a:t>
            </a:r>
            <a:r>
              <a:rPr lang="en-US" sz="1700" dirty="0">
                <a:latin typeface="Palatino Linotype" pitchFamily="18" charset="0"/>
              </a:rPr>
              <a:t>: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x-none" sz="1700" dirty="0" err="1">
                <a:latin typeface="Palatino Linotype" pitchFamily="18" charset="0"/>
              </a:rPr>
              <a:t>полипоидни</a:t>
            </a:r>
            <a:r>
              <a:rPr lang="x-none" sz="1700" dirty="0">
                <a:latin typeface="Palatino Linotype" pitchFamily="18" charset="0"/>
              </a:rPr>
              <a:t> тип</a:t>
            </a:r>
            <a:endParaRPr lang="en-US" sz="1700" dirty="0">
              <a:latin typeface="Palatino Linotype" pitchFamily="18" charset="0"/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x-none" sz="1700" dirty="0" err="1">
                <a:latin typeface="Palatino Linotype" pitchFamily="18" charset="0"/>
              </a:rPr>
              <a:t>улцериформни</a:t>
            </a:r>
            <a:r>
              <a:rPr lang="x-none" sz="1700" dirty="0">
                <a:latin typeface="Palatino Linotype" pitchFamily="18" charset="0"/>
              </a:rPr>
              <a:t> тип</a:t>
            </a:r>
            <a:endParaRPr lang="en-US" sz="1700" dirty="0">
              <a:latin typeface="Palatino Linotype" pitchFamily="18" charset="0"/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x-none" sz="1700" dirty="0" err="1">
                <a:latin typeface="Palatino Linotype" pitchFamily="18" charset="0"/>
              </a:rPr>
              <a:t>улцероинфилтративни</a:t>
            </a:r>
            <a:r>
              <a:rPr lang="x-none" sz="1700" dirty="0">
                <a:latin typeface="Palatino Linotype" pitchFamily="18" charset="0"/>
              </a:rPr>
              <a:t> тип</a:t>
            </a:r>
            <a:endParaRPr lang="en-US" sz="1700" dirty="0">
              <a:latin typeface="Palatino Linotype" pitchFamily="18" charset="0"/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x-none" sz="1700" dirty="0" err="1">
                <a:latin typeface="Palatino Linotype" pitchFamily="18" charset="0"/>
              </a:rPr>
              <a:t>инфилтративни</a:t>
            </a:r>
            <a:r>
              <a:rPr lang="x-none" sz="1700" dirty="0">
                <a:latin typeface="Palatino Linotype" pitchFamily="18" charset="0"/>
              </a:rPr>
              <a:t> тип</a:t>
            </a:r>
          </a:p>
          <a:p>
            <a:pPr>
              <a:lnSpc>
                <a:spcPct val="150000"/>
              </a:lnSpc>
            </a:pPr>
            <a:r>
              <a:rPr lang="en-US" sz="1700" dirty="0">
                <a:latin typeface="Palatino Linotype" pitchFamily="18" charset="0"/>
              </a:rPr>
              <a:t>Ma</a:t>
            </a:r>
            <a:r>
              <a:rPr lang="x-none" sz="1700" dirty="0" err="1">
                <a:latin typeface="Palatino Linotype" pitchFamily="18" charset="0"/>
              </a:rPr>
              <a:t>кроскопски</a:t>
            </a:r>
            <a:r>
              <a:rPr lang="x-none" sz="1700" dirty="0">
                <a:latin typeface="Palatino Linotype" pitchFamily="18" charset="0"/>
              </a:rPr>
              <a:t> изглед тумора није </a:t>
            </a:r>
            <a:r>
              <a:rPr lang="x-none" sz="1700" dirty="0" err="1">
                <a:latin typeface="Palatino Linotype" pitchFamily="18" charset="0"/>
              </a:rPr>
              <a:t>прогностички</a:t>
            </a:r>
            <a:r>
              <a:rPr lang="x-none" sz="1700" dirty="0">
                <a:latin typeface="Palatino Linotype" pitchFamily="18" charset="0"/>
              </a:rPr>
              <a:t> критеријум</a:t>
            </a:r>
            <a:endParaRPr lang="en-US" sz="17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700" dirty="0">
                <a:latin typeface="Palatino Linotype" pitchFamily="18" charset="0"/>
              </a:rPr>
              <a:t>Рани </a:t>
            </a:r>
            <a:r>
              <a:rPr lang="x-none" sz="1700" dirty="0" err="1">
                <a:latin typeface="Palatino Linotype" pitchFamily="18" charset="0"/>
              </a:rPr>
              <a:t>карцином</a:t>
            </a:r>
            <a:r>
              <a:rPr lang="x-none" sz="1700" dirty="0">
                <a:latin typeface="Palatino Linotype" pitchFamily="18" charset="0"/>
              </a:rPr>
              <a:t> желуца који захвата само </a:t>
            </a:r>
            <a:r>
              <a:rPr lang="x-none" sz="1700" dirty="0" err="1">
                <a:latin typeface="Palatino Linotype" pitchFamily="18" charset="0"/>
              </a:rPr>
              <a:t>мукозу</a:t>
            </a:r>
            <a:r>
              <a:rPr lang="x-none" sz="1700" dirty="0">
                <a:latin typeface="Palatino Linotype" pitchFamily="18" charset="0"/>
              </a:rPr>
              <a:t> или </a:t>
            </a:r>
            <a:r>
              <a:rPr lang="x-none" sz="1700" dirty="0" err="1">
                <a:latin typeface="Palatino Linotype" pitchFamily="18" charset="0"/>
              </a:rPr>
              <a:t>мукозу</a:t>
            </a:r>
            <a:r>
              <a:rPr lang="x-none" sz="1700" dirty="0">
                <a:latin typeface="Palatino Linotype" pitchFamily="18" charset="0"/>
              </a:rPr>
              <a:t> и </a:t>
            </a:r>
            <a:r>
              <a:rPr lang="x-none" sz="1700" dirty="0" err="1">
                <a:latin typeface="Palatino Linotype" pitchFamily="18" charset="0"/>
              </a:rPr>
              <a:t>субмукозу</a:t>
            </a:r>
            <a:r>
              <a:rPr lang="x-none" sz="1700" dirty="0">
                <a:latin typeface="Palatino Linotype" pitchFamily="18" charset="0"/>
              </a:rPr>
              <a:t> може </a:t>
            </a:r>
            <a:r>
              <a:rPr lang="x-none" sz="1700" dirty="0" err="1">
                <a:latin typeface="Palatino Linotype" pitchFamily="18" charset="0"/>
              </a:rPr>
              <a:t>ендоскопски</a:t>
            </a:r>
            <a:r>
              <a:rPr lang="x-none" sz="1700" dirty="0">
                <a:latin typeface="Palatino Linotype" pitchFamily="18" charset="0"/>
              </a:rPr>
              <a:t> изгледати као мало инфилтрирано, </a:t>
            </a:r>
            <a:r>
              <a:rPr lang="x-none" sz="1700" dirty="0" err="1">
                <a:latin typeface="Palatino Linotype" pitchFamily="18" charset="0"/>
              </a:rPr>
              <a:t>аперисталтично</a:t>
            </a:r>
            <a:r>
              <a:rPr lang="x-none" sz="1700" dirty="0">
                <a:latin typeface="Palatino Linotype" pitchFamily="18" charset="0"/>
              </a:rPr>
              <a:t> подручје или благо уздигнуће и благо улегнуће </a:t>
            </a:r>
            <a:r>
              <a:rPr lang="x-none" sz="1700" dirty="0" err="1">
                <a:latin typeface="Palatino Linotype" pitchFamily="18" charset="0"/>
              </a:rPr>
              <a:t>желудалних</a:t>
            </a:r>
            <a:r>
              <a:rPr lang="x-none" sz="1700" dirty="0">
                <a:latin typeface="Palatino Linotype" pitchFamily="18" charset="0"/>
              </a:rPr>
              <a:t> ћелија</a:t>
            </a:r>
          </a:p>
          <a:p>
            <a:pPr>
              <a:lnSpc>
                <a:spcPct val="150000"/>
              </a:lnSpc>
              <a:buNone/>
            </a:pPr>
            <a:r>
              <a:rPr lang="x-none" sz="1700" dirty="0">
                <a:latin typeface="Palatino Linotype" pitchFamily="18" charset="0"/>
              </a:rPr>
              <a:t>      </a:t>
            </a:r>
            <a:endParaRPr lang="en-US" sz="2400" dirty="0"/>
          </a:p>
          <a:p>
            <a:pPr marL="457200" indent="-457200">
              <a:buFont typeface="+mj-lt"/>
              <a:buAutoNum type="arabicPeriod"/>
            </a:pPr>
            <a:endParaRPr lang="en-US" sz="2400" dirty="0"/>
          </a:p>
          <a:p>
            <a:pPr marL="457200" indent="-457200">
              <a:buFont typeface="+mj-lt"/>
              <a:buAutoNum type="arabicPeriod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8890775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5800"/>
          </a:xfrm>
        </p:spPr>
        <p:txBody>
          <a:bodyPr>
            <a:normAutofit/>
          </a:bodyPr>
          <a:lstStyle/>
          <a:p>
            <a:r>
              <a:rPr lang="x-none" sz="2800" b="1" dirty="0">
                <a:latin typeface="Palatino Linotype" pitchFamily="18" charset="0"/>
              </a:rPr>
              <a:t>Дијагноза</a:t>
            </a:r>
            <a:endParaRPr lang="en-US" sz="2800" b="1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609600"/>
            <a:ext cx="8839200" cy="6248400"/>
          </a:xfrm>
        </p:spPr>
        <p:txBody>
          <a:bodyPr>
            <a:normAutofit fontScale="40000" lnSpcReduction="20000"/>
          </a:bodyPr>
          <a:lstStyle/>
          <a:p>
            <a:pPr>
              <a:lnSpc>
                <a:spcPct val="170000"/>
              </a:lnSpc>
            </a:pPr>
            <a:r>
              <a:rPr lang="x-none" sz="4000" dirty="0">
                <a:latin typeface="Palatino Linotype" pitchFamily="18" charset="0"/>
              </a:rPr>
              <a:t>На метастазе могу указати</a:t>
            </a:r>
            <a:r>
              <a:rPr lang="en-US" sz="4000" dirty="0">
                <a:latin typeface="Palatino Linotype" pitchFamily="18" charset="0"/>
              </a:rPr>
              <a:t>:</a:t>
            </a:r>
            <a:r>
              <a:rPr lang="x-none" sz="4000" dirty="0">
                <a:latin typeface="Palatino Linotype" pitchFamily="18" charset="0"/>
              </a:rPr>
              <a:t> лабораторијски налази, ултразвук абдомена,  </a:t>
            </a:r>
            <a:r>
              <a:rPr lang="x-none" sz="4000" dirty="0" err="1">
                <a:latin typeface="Palatino Linotype" pitchFamily="18" charset="0"/>
              </a:rPr>
              <a:t>рентген</a:t>
            </a:r>
            <a:r>
              <a:rPr lang="x-none" sz="4000" dirty="0">
                <a:latin typeface="Palatino Linotype" pitchFamily="18" charset="0"/>
              </a:rPr>
              <a:t> плућа, </a:t>
            </a:r>
            <a:r>
              <a:rPr lang="x-none" sz="4000" dirty="0" err="1">
                <a:latin typeface="Palatino Linotype" pitchFamily="18" charset="0"/>
              </a:rPr>
              <a:t>ендоскопски</a:t>
            </a:r>
            <a:r>
              <a:rPr lang="x-none" sz="4000" dirty="0">
                <a:latin typeface="Palatino Linotype" pitchFamily="18" charset="0"/>
              </a:rPr>
              <a:t> ултразвук желуца, </a:t>
            </a:r>
            <a:r>
              <a:rPr lang="en-US" sz="4000" dirty="0">
                <a:latin typeface="Palatino Linotype" pitchFamily="18" charset="0"/>
              </a:rPr>
              <a:t>CT</a:t>
            </a:r>
            <a:r>
              <a:rPr lang="x-none" sz="4000" dirty="0">
                <a:latin typeface="Palatino Linotype" pitchFamily="18" charset="0"/>
              </a:rPr>
              <a:t> абдомена, </a:t>
            </a:r>
            <a:r>
              <a:rPr lang="en-US" sz="4000" dirty="0">
                <a:latin typeface="Palatino Linotype" pitchFamily="18" charset="0"/>
              </a:rPr>
              <a:t>CT </a:t>
            </a:r>
            <a:r>
              <a:rPr lang="x-none" sz="4000" dirty="0">
                <a:latin typeface="Palatino Linotype" pitchFamily="18" charset="0"/>
              </a:rPr>
              <a:t>плућа</a:t>
            </a:r>
          </a:p>
          <a:p>
            <a:pPr>
              <a:lnSpc>
                <a:spcPct val="170000"/>
              </a:lnSpc>
            </a:pPr>
            <a:r>
              <a:rPr lang="x-none" sz="4000" dirty="0">
                <a:latin typeface="Palatino Linotype" pitchFamily="18" charset="0"/>
              </a:rPr>
              <a:t>Лабораторијске анализе: у 2/3 болесника </a:t>
            </a:r>
            <a:r>
              <a:rPr lang="x-none" sz="4000" dirty="0" err="1">
                <a:latin typeface="Palatino Linotype" pitchFamily="18" charset="0"/>
              </a:rPr>
              <a:t>сидеропенијска</a:t>
            </a:r>
            <a:r>
              <a:rPr lang="x-none" sz="4000" dirty="0">
                <a:latin typeface="Palatino Linotype" pitchFamily="18" charset="0"/>
              </a:rPr>
              <a:t> </a:t>
            </a:r>
            <a:r>
              <a:rPr lang="x-none" sz="4000" dirty="0" err="1">
                <a:latin typeface="Palatino Linotype" pitchFamily="18" charset="0"/>
              </a:rPr>
              <a:t>анемја</a:t>
            </a:r>
            <a:r>
              <a:rPr lang="x-none" sz="4000" dirty="0">
                <a:latin typeface="Palatino Linotype" pitchFamily="18" charset="0"/>
              </a:rPr>
              <a:t> због </a:t>
            </a:r>
            <a:r>
              <a:rPr lang="x-none" sz="4000" dirty="0" err="1">
                <a:latin typeface="Palatino Linotype" pitchFamily="18" charset="0"/>
              </a:rPr>
              <a:t>окулнтног</a:t>
            </a:r>
            <a:r>
              <a:rPr lang="x-none" sz="4000" dirty="0">
                <a:latin typeface="Palatino Linotype" pitchFamily="18" charset="0"/>
              </a:rPr>
              <a:t> крварења, некада </a:t>
            </a:r>
            <a:r>
              <a:rPr lang="x-none" sz="4000" dirty="0" err="1">
                <a:latin typeface="Palatino Linotype" pitchFamily="18" charset="0"/>
              </a:rPr>
              <a:t>пернициозна</a:t>
            </a:r>
            <a:r>
              <a:rPr lang="x-none" sz="4000" dirty="0">
                <a:latin typeface="Palatino Linotype" pitchFamily="18" charset="0"/>
              </a:rPr>
              <a:t> анемија, ретко </a:t>
            </a:r>
            <a:r>
              <a:rPr lang="x-none" sz="4000" dirty="0" err="1">
                <a:latin typeface="Palatino Linotype" pitchFamily="18" charset="0"/>
              </a:rPr>
              <a:t>панцитопенија</a:t>
            </a:r>
            <a:r>
              <a:rPr lang="x-none" sz="4000" dirty="0">
                <a:latin typeface="Palatino Linotype" pitchFamily="18" charset="0"/>
              </a:rPr>
              <a:t> (метастазе у </a:t>
            </a:r>
            <a:r>
              <a:rPr lang="x-none" sz="4000" dirty="0" err="1">
                <a:latin typeface="Palatino Linotype" pitchFamily="18" charset="0"/>
              </a:rPr>
              <a:t>костној</a:t>
            </a:r>
            <a:r>
              <a:rPr lang="x-none" sz="4000" dirty="0">
                <a:latin typeface="Palatino Linotype" pitchFamily="18" charset="0"/>
              </a:rPr>
              <a:t> сржи), </a:t>
            </a:r>
            <a:r>
              <a:rPr lang="x-none" sz="4000" dirty="0" err="1">
                <a:latin typeface="Palatino Linotype" pitchFamily="18" charset="0"/>
              </a:rPr>
              <a:t>дисеминована</a:t>
            </a:r>
            <a:r>
              <a:rPr lang="x-none" sz="4000" dirty="0">
                <a:latin typeface="Palatino Linotype" pitchFamily="18" charset="0"/>
              </a:rPr>
              <a:t> </a:t>
            </a:r>
            <a:r>
              <a:rPr lang="x-none" sz="4000" dirty="0" err="1">
                <a:latin typeface="Palatino Linotype" pitchFamily="18" charset="0"/>
              </a:rPr>
              <a:t>интраваскуларна</a:t>
            </a:r>
            <a:r>
              <a:rPr lang="x-none" sz="4000" dirty="0">
                <a:latin typeface="Palatino Linotype" pitchFamily="18" charset="0"/>
              </a:rPr>
              <a:t> коагулација, пораст туморских маркера </a:t>
            </a:r>
            <a:r>
              <a:rPr lang="en-US" sz="4000" dirty="0">
                <a:latin typeface="Palatino Linotype" pitchFamily="18" charset="0"/>
              </a:rPr>
              <a:t>( CEA </a:t>
            </a:r>
            <a:r>
              <a:rPr lang="x-none" sz="4000" dirty="0">
                <a:latin typeface="Palatino Linotype" pitchFamily="18" charset="0"/>
              </a:rPr>
              <a:t>и</a:t>
            </a:r>
            <a:r>
              <a:rPr lang="en-US" sz="4000" dirty="0">
                <a:latin typeface="Palatino Linotype" pitchFamily="18" charset="0"/>
              </a:rPr>
              <a:t> </a:t>
            </a:r>
            <a:r>
              <a:rPr lang="en-US" sz="4000" dirty="0" err="1">
                <a:latin typeface="Palatino Linotype" pitchFamily="18" charset="0"/>
              </a:rPr>
              <a:t>Ca</a:t>
            </a:r>
            <a:r>
              <a:rPr lang="en-US" sz="4000" dirty="0">
                <a:latin typeface="Palatino Linotype" pitchFamily="18" charset="0"/>
              </a:rPr>
              <a:t> 19-9) </a:t>
            </a:r>
            <a:r>
              <a:rPr lang="x-none" sz="4000" dirty="0">
                <a:latin typeface="Palatino Linotype" pitchFamily="18" charset="0"/>
              </a:rPr>
              <a:t> указују на </a:t>
            </a:r>
            <a:r>
              <a:rPr lang="x-none" sz="4000" dirty="0" err="1">
                <a:latin typeface="Palatino Linotype" pitchFamily="18" charset="0"/>
              </a:rPr>
              <a:t>унапредовали</a:t>
            </a:r>
            <a:r>
              <a:rPr lang="x-none" sz="4000" dirty="0">
                <a:latin typeface="Palatino Linotype" pitchFamily="18" charset="0"/>
              </a:rPr>
              <a:t> процес</a:t>
            </a:r>
          </a:p>
          <a:p>
            <a:pPr>
              <a:lnSpc>
                <a:spcPct val="170000"/>
              </a:lnSpc>
            </a:pPr>
            <a:r>
              <a:rPr lang="x-none" sz="4000" b="1" dirty="0" err="1">
                <a:latin typeface="Palatino Linotype" pitchFamily="18" charset="0"/>
              </a:rPr>
              <a:t>Ендоскопски</a:t>
            </a:r>
            <a:r>
              <a:rPr lang="x-none" sz="4000" b="1" dirty="0">
                <a:latin typeface="Palatino Linotype" pitchFamily="18" charset="0"/>
              </a:rPr>
              <a:t> ултразвук </a:t>
            </a:r>
            <a:r>
              <a:rPr lang="x-none" sz="4000" dirty="0">
                <a:latin typeface="Palatino Linotype" pitchFamily="18" charset="0"/>
              </a:rPr>
              <a:t>је  значајан у одређивању клиничког стадијума болести. Даје увид у дубину инвазије туморског процеса у желудачне ћелије и могуће постојање метастаза у </a:t>
            </a:r>
            <a:r>
              <a:rPr lang="x-none" sz="4000" dirty="0" err="1">
                <a:latin typeface="Palatino Linotype" pitchFamily="18" charset="0"/>
              </a:rPr>
              <a:t>перигастричним</a:t>
            </a:r>
            <a:r>
              <a:rPr lang="x-none" sz="4000" dirty="0">
                <a:latin typeface="Palatino Linotype" pitchFamily="18" charset="0"/>
              </a:rPr>
              <a:t> лимфним жлездама</a:t>
            </a:r>
          </a:p>
          <a:p>
            <a:pPr>
              <a:lnSpc>
                <a:spcPct val="170000"/>
              </a:lnSpc>
            </a:pPr>
            <a:r>
              <a:rPr lang="x-none" sz="4000" dirty="0" err="1">
                <a:latin typeface="Palatino Linotype" pitchFamily="18" charset="0"/>
              </a:rPr>
              <a:t>Ендоскопски</a:t>
            </a:r>
            <a:r>
              <a:rPr lang="x-none" sz="4000" dirty="0">
                <a:latin typeface="Palatino Linotype" pitchFamily="18" charset="0"/>
              </a:rPr>
              <a:t> ултразвук приказује пет слојева у желудачним ћелијама, који су наизменично </a:t>
            </a:r>
            <a:r>
              <a:rPr lang="x-none" sz="4000" dirty="0" err="1">
                <a:latin typeface="Palatino Linotype" pitchFamily="18" charset="0"/>
              </a:rPr>
              <a:t>хиперехогени</a:t>
            </a:r>
            <a:r>
              <a:rPr lang="x-none" sz="4000" dirty="0">
                <a:latin typeface="Palatino Linotype" pitchFamily="18" charset="0"/>
              </a:rPr>
              <a:t> и </a:t>
            </a:r>
            <a:r>
              <a:rPr lang="x-none" sz="4000" dirty="0" err="1">
                <a:latin typeface="Palatino Linotype" pitchFamily="18" charset="0"/>
              </a:rPr>
              <a:t>хипоехогени</a:t>
            </a:r>
            <a:r>
              <a:rPr lang="x-none" sz="4000" dirty="0">
                <a:latin typeface="Palatino Linotype" pitchFamily="18" charset="0"/>
              </a:rPr>
              <a:t>. Прва три слоја одговарају </a:t>
            </a:r>
            <a:r>
              <a:rPr lang="x-none" sz="4000" dirty="0" err="1">
                <a:latin typeface="Palatino Linotype" pitchFamily="18" charset="0"/>
              </a:rPr>
              <a:t>мукози</a:t>
            </a:r>
            <a:r>
              <a:rPr lang="x-none" sz="4000" dirty="0">
                <a:latin typeface="Palatino Linotype" pitchFamily="18" charset="0"/>
              </a:rPr>
              <a:t> и </a:t>
            </a:r>
            <a:r>
              <a:rPr lang="x-none" sz="4000" dirty="0" err="1">
                <a:latin typeface="Palatino Linotype" pitchFamily="18" charset="0"/>
              </a:rPr>
              <a:t>субмукози</a:t>
            </a:r>
            <a:r>
              <a:rPr lang="x-none" sz="4000" dirty="0">
                <a:latin typeface="Palatino Linotype" pitchFamily="18" charset="0"/>
              </a:rPr>
              <a:t>. На овај начин се врло лако </a:t>
            </a:r>
            <a:r>
              <a:rPr lang="x-none" sz="4000" dirty="0" err="1">
                <a:latin typeface="Palatino Linotype" pitchFamily="18" charset="0"/>
              </a:rPr>
              <a:t>моће</a:t>
            </a:r>
            <a:r>
              <a:rPr lang="x-none" sz="4000" dirty="0">
                <a:latin typeface="Palatino Linotype" pitchFamily="18" charset="0"/>
              </a:rPr>
              <a:t> разликовати рани </a:t>
            </a:r>
            <a:r>
              <a:rPr lang="x-none" sz="4000" dirty="0" err="1">
                <a:latin typeface="Palatino Linotype" pitchFamily="18" charset="0"/>
              </a:rPr>
              <a:t>карцином</a:t>
            </a:r>
            <a:r>
              <a:rPr lang="x-none" sz="4000" dirty="0">
                <a:latin typeface="Palatino Linotype" pitchFamily="18" charset="0"/>
              </a:rPr>
              <a:t> од </a:t>
            </a:r>
            <a:r>
              <a:rPr lang="x-none" sz="4000" dirty="0" err="1">
                <a:latin typeface="Palatino Linotype" pitchFamily="18" charset="0"/>
              </a:rPr>
              <a:t>узнапредовалог</a:t>
            </a:r>
            <a:r>
              <a:rPr lang="x-none" sz="4000" dirty="0">
                <a:latin typeface="Palatino Linotype" pitchFamily="18" charset="0"/>
              </a:rPr>
              <a:t> </a:t>
            </a:r>
            <a:r>
              <a:rPr lang="x-none" sz="4000" dirty="0" err="1">
                <a:latin typeface="Palatino Linotype" pitchFamily="18" charset="0"/>
              </a:rPr>
              <a:t>карцинома</a:t>
            </a:r>
            <a:r>
              <a:rPr lang="x-none" sz="4000" dirty="0">
                <a:latin typeface="Palatino Linotype" pitchFamily="18" charset="0"/>
              </a:rPr>
              <a:t> 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x-none" sz="2900" dirty="0">
                <a:latin typeface="Palatino Linotype" pitchFamily="18" charset="0"/>
              </a:rPr>
              <a:t> </a:t>
            </a:r>
            <a:r>
              <a:rPr lang="en-US" sz="2900" dirty="0">
                <a:latin typeface="Palatino Linotype" pitchFamily="18" charset="0"/>
              </a:rPr>
              <a:t> </a:t>
            </a:r>
            <a:r>
              <a:rPr lang="x-none" sz="2900" dirty="0">
                <a:latin typeface="Palatino Linotype" pitchFamily="18" charset="0"/>
              </a:rPr>
              <a:t> </a:t>
            </a:r>
            <a:endParaRPr lang="en-US" sz="29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43169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1420</TotalTime>
  <Words>8971</Words>
  <Application>Microsoft Macintosh PowerPoint</Application>
  <PresentationFormat>On-screen Show (4:3)</PresentationFormat>
  <Paragraphs>1175</Paragraphs>
  <Slides>102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102</vt:i4>
      </vt:variant>
    </vt:vector>
  </HeadingPairs>
  <TitlesOfParts>
    <vt:vector size="111" baseType="lpstr">
      <vt:lpstr>Arial</vt:lpstr>
      <vt:lpstr>Arial Rounded MT Bold</vt:lpstr>
      <vt:lpstr>Calibri</vt:lpstr>
      <vt:lpstr>Palatino Linotype</vt:lpstr>
      <vt:lpstr>Tahoma</vt:lpstr>
      <vt:lpstr>Wingdings</vt:lpstr>
      <vt:lpstr>Wingdings 2</vt:lpstr>
      <vt:lpstr>Office Theme</vt:lpstr>
      <vt:lpstr>Chart</vt:lpstr>
      <vt:lpstr>Интегрисане академске студије медицине Наставна јединица 13  Болести једњака  Тумори једњака  Гастритиси и гастропатије  Улкусна болест  Хеликобактер пилори инфекција  Хиперсекреторна стања  Тумори желуца   </vt:lpstr>
      <vt:lpstr>ПОРЕМЕЋАЈИ МОТИЛИТЕТА ЈЕДЊАКА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ЗАПАЉЕНСКЕ БОЛЕСТИ ЈЕДЊАКА (езофагитис, пептички улкус једњака, Barrett-ов једњак)</vt:lpstr>
      <vt:lpstr>ЕЗОФАГИТИСИ (Oesophagitis)</vt:lpstr>
      <vt:lpstr>PowerPoint Presentation</vt:lpstr>
      <vt:lpstr>PowerPoint Presentation</vt:lpstr>
      <vt:lpstr>PowerPoint Presentation</vt:lpstr>
      <vt:lpstr>PowerPoint Presentation</vt:lpstr>
      <vt:lpstr>ПЕПТИЧКИ УЛКУС ЈЕДЊАКА Ulcus pepticum oesophagei</vt:lpstr>
      <vt:lpstr>PowerPoint Presentation</vt:lpstr>
      <vt:lpstr>Barrettov једњак</vt:lpstr>
      <vt:lpstr>PowerPoint Presentation</vt:lpstr>
      <vt:lpstr>ФУНКЦИОНАЛНА ДИСПЕПСИЈА </vt:lpstr>
      <vt:lpstr>PowerPoint Presentation</vt:lpstr>
      <vt:lpstr>PowerPoint Presentation</vt:lpstr>
      <vt:lpstr>Симптоми функционалне диспепсије</vt:lpstr>
      <vt:lpstr>Који су други могући узроци симптома?</vt:lpstr>
      <vt:lpstr>Редуковати факторе који доводе до диспепсије</vt:lpstr>
      <vt:lpstr>ХРОНИЧНИ ЕЗОФАГИТИС (Oesophagitis chronica)</vt:lpstr>
      <vt:lpstr>ХРОНИЧНИ ЕЗОФАГИТИС (Oesophagitis chronica)</vt:lpstr>
      <vt:lpstr>Гастроезофагеална рефлуксна болест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Дивертикули једњака Diverticuli oesophagei</vt:lpstr>
      <vt:lpstr>Дивертикули једњака Diverticuli oesophagei</vt:lpstr>
      <vt:lpstr>Хипофарингеални дивертикулум</vt:lpstr>
      <vt:lpstr>Хипофарингеални дивертикулум</vt:lpstr>
      <vt:lpstr>Торакални дивертикулуми  или дивертикулуми средњег једњака</vt:lpstr>
      <vt:lpstr>Епифренични или супрадијафрагмални  дивертикулуми</vt:lpstr>
      <vt:lpstr>Mallory-Weissov синдром Syndroma Mallory-Weis</vt:lpstr>
      <vt:lpstr>PowerPoint Presentation</vt:lpstr>
      <vt:lpstr>ТУМОРИ ЈЕДЊАКА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БОЛЕСТИ ЖЕЛУЦА</vt:lpstr>
      <vt:lpstr>ГАСТРИТИСИ И ГАСТРОПАТИЈЕ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УЛКУСНА БОЛЕСТ ДУОДЕНАЛНИ УЛКУС-Ulcus duodeni УЛКУС ЖЕЛУЦА-Ulcus ventriculi </vt:lpstr>
      <vt:lpstr>PowerPoint Presentation</vt:lpstr>
      <vt:lpstr>PowerPoint Presentation</vt:lpstr>
      <vt:lpstr>Етиологија</vt:lpstr>
      <vt:lpstr>PowerPoint Presentation</vt:lpstr>
      <vt:lpstr>Клиничка слика Кисела диспепсија</vt:lpstr>
      <vt:lpstr>PowerPoint Presentation</vt:lpstr>
      <vt:lpstr>PowerPoint Presentation</vt:lpstr>
      <vt:lpstr>Улкус дуоденума</vt:lpstr>
      <vt:lpstr>Компликације улкусне болести</vt:lpstr>
      <vt:lpstr>PowerPoint Presentation</vt:lpstr>
      <vt:lpstr>Дијагностика, терапија</vt:lpstr>
      <vt:lpstr>PowerPoint Presentation</vt:lpstr>
      <vt:lpstr>PowerPoint Presentation</vt:lpstr>
      <vt:lpstr>ХЕЛИКОБАКТЕР ПИЛОРИ ИНФЕКЦИЈА Infectio helicobacter pylori </vt:lpstr>
      <vt:lpstr>Патогеност Х. пилори</vt:lpstr>
      <vt:lpstr>PowerPoint Presentation</vt:lpstr>
      <vt:lpstr>  ДИЈАГНОЗА   ХЕЛИКОБАКТЕР ПИЛОРИ ИНФЕКЦИЈЕ</vt:lpstr>
      <vt:lpstr>ХЕЛИКОБАКТЕР ПИЛОРИ</vt:lpstr>
      <vt:lpstr>ХЕЛИКОБАКТЕР ПИЛОРИ</vt:lpstr>
      <vt:lpstr>ХЕЛИКОБАКТЕР ПИЛОРИ</vt:lpstr>
      <vt:lpstr>ХЕЛИКОБАКТЕР ПИЛОРИ</vt:lpstr>
      <vt:lpstr>MAASTRICHT 2 ( 2000)</vt:lpstr>
      <vt:lpstr>Секвенцијална терапија</vt:lpstr>
      <vt:lpstr>ХИПЕРСЕКРЕТОРНА СТАЊА ГАСТРИНОМ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ТУМОРИ ЖЕЛУЦА</vt:lpstr>
      <vt:lpstr>Тумори желуца </vt:lpstr>
      <vt:lpstr>Фактори ризика  за настанак аденокарцинома желуца </vt:lpstr>
      <vt:lpstr>Клиничка слика</vt:lpstr>
      <vt:lpstr>Клиничка слика</vt:lpstr>
      <vt:lpstr>Дијагноза</vt:lpstr>
      <vt:lpstr>Дијагноза</vt:lpstr>
      <vt:lpstr>Дијагноза</vt:lpstr>
      <vt:lpstr>Диференцијална дијагноза</vt:lpstr>
      <vt:lpstr>ТNМ  класификација</vt:lpstr>
      <vt:lpstr>Лечење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БОЛЕСТИ ЈЕДЊАКА</dc:title>
  <dc:creator>MISEL</dc:creator>
  <cp:lastModifiedBy>Stefan Simovic</cp:lastModifiedBy>
  <cp:revision>76</cp:revision>
  <dcterms:created xsi:type="dcterms:W3CDTF">2015-07-25T11:29:41Z</dcterms:created>
  <dcterms:modified xsi:type="dcterms:W3CDTF">2019-09-12T17:36:46Z</dcterms:modified>
</cp:coreProperties>
</file>