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9"/>
  </p:notesMasterIdLst>
  <p:sldIdLst>
    <p:sldId id="515" r:id="rId2"/>
    <p:sldId id="256" r:id="rId3"/>
    <p:sldId id="266" r:id="rId4"/>
    <p:sldId id="268" r:id="rId5"/>
    <p:sldId id="269" r:id="rId6"/>
    <p:sldId id="273" r:id="rId7"/>
    <p:sldId id="274" r:id="rId8"/>
    <p:sldId id="276" r:id="rId9"/>
    <p:sldId id="313" r:id="rId10"/>
    <p:sldId id="282" r:id="rId11"/>
    <p:sldId id="287" r:id="rId12"/>
    <p:sldId id="289" r:id="rId13"/>
    <p:sldId id="292" r:id="rId14"/>
    <p:sldId id="294" r:id="rId15"/>
    <p:sldId id="295" r:id="rId16"/>
    <p:sldId id="297" r:id="rId17"/>
    <p:sldId id="299" r:id="rId18"/>
    <p:sldId id="301" r:id="rId19"/>
    <p:sldId id="307" r:id="rId20"/>
    <p:sldId id="309" r:id="rId21"/>
    <p:sldId id="310" r:id="rId22"/>
    <p:sldId id="318" r:id="rId23"/>
    <p:sldId id="319" r:id="rId24"/>
    <p:sldId id="320" r:id="rId25"/>
    <p:sldId id="322" r:id="rId26"/>
    <p:sldId id="324" r:id="rId27"/>
    <p:sldId id="327" r:id="rId28"/>
    <p:sldId id="326" r:id="rId29"/>
    <p:sldId id="329" r:id="rId30"/>
    <p:sldId id="330" r:id="rId31"/>
    <p:sldId id="332" r:id="rId32"/>
    <p:sldId id="333" r:id="rId33"/>
    <p:sldId id="335" r:id="rId34"/>
    <p:sldId id="336" r:id="rId35"/>
    <p:sldId id="338" r:id="rId36"/>
    <p:sldId id="340" r:id="rId37"/>
    <p:sldId id="341" r:id="rId38"/>
    <p:sldId id="343" r:id="rId39"/>
    <p:sldId id="513" r:id="rId40"/>
    <p:sldId id="347" r:id="rId41"/>
    <p:sldId id="348" r:id="rId42"/>
    <p:sldId id="351" r:id="rId43"/>
    <p:sldId id="352" r:id="rId44"/>
    <p:sldId id="361" r:id="rId45"/>
    <p:sldId id="362" r:id="rId46"/>
    <p:sldId id="365" r:id="rId47"/>
    <p:sldId id="366" r:id="rId48"/>
    <p:sldId id="368" r:id="rId49"/>
    <p:sldId id="370" r:id="rId50"/>
    <p:sldId id="372" r:id="rId51"/>
    <p:sldId id="373" r:id="rId52"/>
    <p:sldId id="375" r:id="rId53"/>
    <p:sldId id="382" r:id="rId54"/>
    <p:sldId id="383" r:id="rId55"/>
    <p:sldId id="388" r:id="rId56"/>
    <p:sldId id="390" r:id="rId57"/>
    <p:sldId id="391" r:id="rId58"/>
    <p:sldId id="392" r:id="rId59"/>
    <p:sldId id="393" r:id="rId60"/>
    <p:sldId id="394" r:id="rId61"/>
    <p:sldId id="395" r:id="rId62"/>
    <p:sldId id="400" r:id="rId63"/>
    <p:sldId id="409" r:id="rId64"/>
    <p:sldId id="410" r:id="rId65"/>
    <p:sldId id="444" r:id="rId66"/>
    <p:sldId id="445" r:id="rId67"/>
    <p:sldId id="446" r:id="rId68"/>
    <p:sldId id="447" r:id="rId69"/>
    <p:sldId id="448" r:id="rId70"/>
    <p:sldId id="517" r:id="rId71"/>
    <p:sldId id="449" r:id="rId72"/>
    <p:sldId id="461" r:id="rId73"/>
    <p:sldId id="464" r:id="rId74"/>
    <p:sldId id="467" r:id="rId75"/>
    <p:sldId id="468" r:id="rId76"/>
    <p:sldId id="469" r:id="rId77"/>
    <p:sldId id="474" r:id="rId78"/>
    <p:sldId id="476" r:id="rId79"/>
    <p:sldId id="479" r:id="rId80"/>
    <p:sldId id="480" r:id="rId81"/>
    <p:sldId id="482" r:id="rId82"/>
    <p:sldId id="484" r:id="rId83"/>
    <p:sldId id="488" r:id="rId84"/>
    <p:sldId id="498" r:id="rId85"/>
    <p:sldId id="501" r:id="rId86"/>
    <p:sldId id="503" r:id="rId87"/>
    <p:sldId id="504" r:id="rId88"/>
    <p:sldId id="505" r:id="rId89"/>
    <p:sldId id="507" r:id="rId90"/>
    <p:sldId id="509" r:id="rId91"/>
    <p:sldId id="510" r:id="rId92"/>
    <p:sldId id="489" r:id="rId93"/>
    <p:sldId id="490" r:id="rId94"/>
    <p:sldId id="491" r:id="rId95"/>
    <p:sldId id="492" r:id="rId96"/>
    <p:sldId id="493" r:id="rId97"/>
    <p:sldId id="494" r:id="rId98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/>
    <p:restoredTop sz="50000" autoAdjust="0"/>
  </p:normalViewPr>
  <p:slideViewPr>
    <p:cSldViewPr>
      <p:cViewPr varScale="1">
        <p:scale>
          <a:sx n="139" d="100"/>
          <a:sy n="139" d="100"/>
        </p:scale>
        <p:origin x="176" y="2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D862A-EDF4-4CEE-A877-93518BBF1382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318A6-D129-4F1F-98B9-880833CD341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0340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70FF3-C82F-436B-8A61-6DF263156FD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0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x-none"/>
              <a:t>Специфична етилогија инфламацијских болести је још увек непозната. У етиопатогенези Кронове болести и улцерозног колитиса важни су: наслеђе (генетска предиспозиција, мутација гена за </a:t>
            </a:r>
            <a:r>
              <a:rPr lang="en-US"/>
              <a:t>NOD</a:t>
            </a:r>
            <a:r>
              <a:rPr lang="x-none"/>
              <a:t>2 (енгл. </a:t>
            </a:r>
            <a:r>
              <a:rPr lang="en-US"/>
              <a:t>Nucleotide</a:t>
            </a:r>
            <a:r>
              <a:rPr lang="x-none"/>
              <a:t>-</a:t>
            </a:r>
            <a:r>
              <a:rPr lang="en-US"/>
              <a:t>binding oligomerization domain</a:t>
            </a:r>
            <a:r>
              <a:rPr lang="x-none"/>
              <a:t>-</a:t>
            </a:r>
            <a:r>
              <a:rPr lang="en-US"/>
              <a:t>containing protein </a:t>
            </a:r>
            <a:r>
              <a:rPr lang="x-none"/>
              <a:t>2), микроорганизми присутни у лумену црева, фактори спољашње средине (дуван, стрес, употреба нестероидних антиинфламаторних лекова, итд...), поремећај имунског одговора. </a:t>
            </a:r>
          </a:p>
          <a:p>
            <a:r>
              <a:rPr lang="x-none"/>
              <a:t>Улцерозни колитис и Кронова болест представљају хетерогене комплексне полигенске поремећаје. Сматра се да утицај генетских фактора у настанку улцерозног колитиса износи око 40%, а код Кронове болести око 60%. Природа генетске предиспозиције само је делимично разјашњена. Потврђена је удруженост улцерозног колитиса и </a:t>
            </a:r>
            <a:r>
              <a:rPr lang="en-US"/>
              <a:t>HLA</a:t>
            </a:r>
            <a:r>
              <a:rPr lang="x-none"/>
              <a:t> (енгл. Human leukocyte antigen) локуса на кратком краку хромозома 6. А такође је примећено је да је Кронова болест у вези са генски детерминисаним болестима као што су тирозин-позитивни албинизам, анкилозирајући спондилитис, цистична фиброза и </a:t>
            </a:r>
            <a:r>
              <a:rPr lang="en-US" i="1"/>
              <a:t>Turner</a:t>
            </a:r>
            <a:r>
              <a:rPr lang="x-none"/>
              <a:t>-ов синдром. </a:t>
            </a:r>
          </a:p>
          <a:p>
            <a:r>
              <a:rPr lang="x-none"/>
              <a:t>Мутација гена за </a:t>
            </a:r>
            <a:r>
              <a:rPr lang="en-US"/>
              <a:t>NOD</a:t>
            </a:r>
            <a:r>
              <a:rPr lang="x-none"/>
              <a:t>2 на 16.-ом хромозому повезана је са готово петином случајева Кронове болести. Експресија </a:t>
            </a:r>
            <a:r>
              <a:rPr lang="en-US"/>
              <a:t>NOD</a:t>
            </a:r>
            <a:r>
              <a:rPr lang="x-none"/>
              <a:t>2 рецептора карактеристична је за моноците. </a:t>
            </a:r>
            <a:r>
              <a:rPr lang="en-US"/>
              <a:t>NOD</a:t>
            </a:r>
            <a:r>
              <a:rPr lang="x-none"/>
              <a:t>2 представља интрацитоплазматски рецептор за молекулске обрасце коменсалних бактерија у гастроинтестиналном тракту. Ови рецептори препознају продукте микроорганизама, али и агенсе који указују на оштећење ћелија. Након препознавања, рецептори се олигомеризују са адаптерским протеинима, активирају каспазу 1, која сече и активира цитокин IL-1β. Комплекс који граде </a:t>
            </a:r>
            <a:r>
              <a:rPr lang="en-US"/>
              <a:t>NOD </a:t>
            </a:r>
            <a:r>
              <a:rPr lang="x-none"/>
              <a:t>рецептор, адапторни протеин и каспаза 1 назива се инфламазом. Мутације </a:t>
            </a:r>
            <a:r>
              <a:rPr lang="en-US"/>
              <a:t>NOD</a:t>
            </a:r>
            <a:r>
              <a:rPr lang="x-none"/>
              <a:t> гена појачавају активност инфламазома и узрок су аутоинфламаторног синдрома. Услед мутације </a:t>
            </a:r>
            <a:r>
              <a:rPr lang="en-US"/>
              <a:t>NOD</a:t>
            </a:r>
            <a:r>
              <a:rPr lang="x-none"/>
              <a:t>2 гена настаје поремећај у елиминацији фагоцитованих бактерија.</a:t>
            </a:r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542FA51-0EE1-49D5-B8AB-60D1A66AEE4E}" type="slidenum">
              <a:rPr lang="x-none" smtClean="0"/>
              <a:pPr eaLnBrk="1" hangingPunct="1"/>
              <a:t>43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59684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x-none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10ADED-663A-40C2-A3D8-313AB81A282B}" type="slidenum">
              <a:rPr lang="en-US" smtClean="0"/>
              <a:pPr eaLnBrk="1" hangingPunct="1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33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84A8C-2983-47CC-89DD-CCF512761DF5}" type="slidenum">
              <a:rPr lang="x-none" smtClean="0"/>
              <a:pPr/>
              <a:t>87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62053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26030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91950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67750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50170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67435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21089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2524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8602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1750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7983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93198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67585-9595-4BC9-89A6-3FF491DFFE13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C4EE8-C21A-4DB8-8DEC-7511B1B66DA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680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kolumbus.fi/hans/gastrolab/jan16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hyperlink" Target="http://www.kolumbus.fi/hans/gastrolab/mar05.jpg" TargetMode="Externa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1087" y="4876800"/>
            <a:ext cx="6400800" cy="914400"/>
          </a:xfrm>
        </p:spPr>
        <p:txBody>
          <a:bodyPr/>
          <a:lstStyle/>
          <a:p>
            <a:r>
              <a:rPr lang="sr-Cyrl-RS" b="1" dirty="0" err="1">
                <a:solidFill>
                  <a:schemeClr val="tx1"/>
                </a:solidFill>
                <a:latin typeface="Palatino Linotype" pitchFamily="18" charset="0"/>
              </a:rPr>
              <a:t>Проф</a:t>
            </a:r>
            <a:r>
              <a:rPr lang="x-none" b="1">
                <a:solidFill>
                  <a:schemeClr val="tx1"/>
                </a:solidFill>
                <a:latin typeface="Palatino Linotype" pitchFamily="18" charset="0"/>
              </a:rPr>
              <a:t>. 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др Наташа Здравковић</a:t>
            </a:r>
          </a:p>
        </p:txBody>
      </p:sp>
      <p:sp>
        <p:nvSpPr>
          <p:cNvPr id="5" name="Rectangle 4"/>
          <p:cNvSpPr/>
          <p:nvPr/>
        </p:nvSpPr>
        <p:spPr>
          <a:xfrm>
            <a:off x="94488" y="1600200"/>
            <a:ext cx="9067800" cy="4643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sz="2000" b="1" dirty="0" err="1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Интегрисане</a:t>
            </a:r>
            <a:r>
              <a:rPr lang="en-US" sz="20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академске</a:t>
            </a:r>
            <a:r>
              <a:rPr lang="en-US" sz="20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студије</a:t>
            </a:r>
            <a:r>
              <a:rPr lang="en-US" sz="20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медицине</a:t>
            </a:r>
            <a:endParaRPr lang="sr-Latn-CS" sz="2000" b="1" dirty="0">
              <a:solidFill>
                <a:srgbClr val="FF0000"/>
              </a:solidFill>
              <a:latin typeface="Palatino Linotype" pitchFamily="18" charset="0"/>
              <a:cs typeface="Arial" pitchFamily="34" charset="0"/>
            </a:endParaRPr>
          </a:p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sr-Cyrl-CS" sz="20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Наставна јединица 14</a:t>
            </a:r>
          </a:p>
          <a:p>
            <a:pPr lvl="0" algn="ctr">
              <a:spcBef>
                <a:spcPct val="0"/>
              </a:spcBef>
              <a:defRPr/>
            </a:pPr>
            <a:r>
              <a:rPr lang="sr-Cyrl-CS" dirty="0">
                <a:latin typeface="Palatino Linotype" pitchFamily="18" charset="0"/>
                <a:cs typeface="Arial" pitchFamily="34" charset="0"/>
              </a:rPr>
              <a:t>Синдром лоше апсорпције</a:t>
            </a:r>
          </a:p>
          <a:p>
            <a:pPr lvl="0" algn="ctr">
              <a:spcBef>
                <a:spcPct val="0"/>
              </a:spcBef>
              <a:defRPr/>
            </a:pPr>
            <a:r>
              <a:rPr lang="sr-Cyrl-CS" dirty="0" err="1">
                <a:latin typeface="Palatino Linotype" pitchFamily="18" charset="0"/>
                <a:cs typeface="Arial" pitchFamily="34" charset="0"/>
              </a:rPr>
              <a:t>Целијачна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 болест</a:t>
            </a:r>
          </a:p>
          <a:p>
            <a:pPr lvl="0" algn="ctr">
              <a:spcBef>
                <a:spcPct val="0"/>
              </a:spcBef>
              <a:defRPr/>
            </a:pPr>
            <a:r>
              <a:rPr lang="x-none" dirty="0" err="1">
                <a:latin typeface="Palatino Linotype" pitchFamily="18" charset="0"/>
                <a:cs typeface="Arial" pitchFamily="34" charset="0"/>
              </a:rPr>
              <a:t>Wippleova</a:t>
            </a:r>
            <a:r>
              <a:rPr lang="x-none" dirty="0">
                <a:latin typeface="Palatino Linotype" pitchFamily="18" charset="0"/>
                <a:cs typeface="Arial" pitchFamily="34" charset="0"/>
              </a:rPr>
              <a:t> болест</a:t>
            </a:r>
          </a:p>
          <a:p>
            <a:pPr lvl="0" algn="ctr">
              <a:spcBef>
                <a:spcPct val="0"/>
              </a:spcBef>
              <a:defRPr/>
            </a:pPr>
            <a:r>
              <a:rPr lang="x-none" dirty="0" err="1">
                <a:latin typeface="Palatino Linotype" pitchFamily="18" charset="0"/>
                <a:cs typeface="Arial" pitchFamily="34" charset="0"/>
              </a:rPr>
              <a:t>Ентеропатије</a:t>
            </a:r>
            <a:r>
              <a:rPr lang="x-none" dirty="0">
                <a:latin typeface="Palatino Linotype" pitchFamily="18" charset="0"/>
                <a:cs typeface="Arial" pitchFamily="34" charset="0"/>
              </a:rPr>
              <a:t> са губитком протеина</a:t>
            </a:r>
          </a:p>
          <a:p>
            <a:pPr lvl="0" algn="ctr">
              <a:spcBef>
                <a:spcPct val="0"/>
              </a:spcBef>
              <a:defRPr/>
            </a:pPr>
            <a:r>
              <a:rPr lang="x-none" dirty="0" err="1">
                <a:latin typeface="Palatino Linotype" pitchFamily="18" charset="0"/>
                <a:cs typeface="Arial" pitchFamily="34" charset="0"/>
              </a:rPr>
              <a:t>Запаљенска</a:t>
            </a:r>
            <a:r>
              <a:rPr lang="x-none" dirty="0">
                <a:latin typeface="Palatino Linotype" pitchFamily="18" charset="0"/>
                <a:cs typeface="Arial" pitchFamily="34" charset="0"/>
              </a:rPr>
              <a:t> обољења дебелог црева</a:t>
            </a:r>
          </a:p>
          <a:p>
            <a:pPr lvl="0" algn="ctr">
              <a:spcBef>
                <a:spcPct val="0"/>
              </a:spcBef>
              <a:defRPr/>
            </a:pPr>
            <a:r>
              <a:rPr lang="x-none" dirty="0">
                <a:latin typeface="Palatino Linotype" pitchFamily="18" charset="0"/>
                <a:cs typeface="Arial" pitchFamily="34" charset="0"/>
              </a:rPr>
              <a:t>Други </a:t>
            </a:r>
            <a:r>
              <a:rPr lang="x-none" dirty="0" err="1">
                <a:latin typeface="Palatino Linotype" pitchFamily="18" charset="0"/>
                <a:cs typeface="Arial" pitchFamily="34" charset="0"/>
              </a:rPr>
              <a:t>ентеритиси</a:t>
            </a:r>
            <a:r>
              <a:rPr lang="x-none" dirty="0">
                <a:latin typeface="Palatino Linotype" pitchFamily="18" charset="0"/>
                <a:cs typeface="Arial" pitchFamily="34" charset="0"/>
              </a:rPr>
              <a:t> и колитиси</a:t>
            </a:r>
          </a:p>
          <a:p>
            <a:pPr lvl="0" algn="ctr">
              <a:spcBef>
                <a:spcPct val="0"/>
              </a:spcBef>
              <a:defRPr/>
            </a:pPr>
            <a:r>
              <a:rPr lang="x-none" dirty="0" err="1">
                <a:latin typeface="Palatino Linotype" pitchFamily="18" charset="0"/>
                <a:cs typeface="Arial" pitchFamily="34" charset="0"/>
              </a:rPr>
              <a:t>Дивертикули</a:t>
            </a:r>
            <a:r>
              <a:rPr lang="x-none" dirty="0">
                <a:latin typeface="Palatino Linotype" pitchFamily="18" charset="0"/>
                <a:cs typeface="Arial" pitchFamily="34" charset="0"/>
              </a:rPr>
              <a:t> и </a:t>
            </a:r>
            <a:r>
              <a:rPr lang="x-none" dirty="0" err="1">
                <a:latin typeface="Palatino Linotype" pitchFamily="18" charset="0"/>
                <a:cs typeface="Arial" pitchFamily="34" charset="0"/>
              </a:rPr>
              <a:t>дивертикулитиси</a:t>
            </a:r>
            <a:r>
              <a:rPr lang="x-none" dirty="0">
                <a:latin typeface="Palatino Linotype" pitchFamily="18" charset="0"/>
                <a:cs typeface="Arial" pitchFamily="34" charset="0"/>
              </a:rPr>
              <a:t> танког и дебелог црева</a:t>
            </a:r>
          </a:p>
          <a:p>
            <a:pPr lvl="0" algn="ctr">
              <a:spcBef>
                <a:spcPct val="0"/>
              </a:spcBef>
              <a:defRPr/>
            </a:pPr>
            <a:r>
              <a:rPr lang="x-none" dirty="0">
                <a:latin typeface="Palatino Linotype" pitchFamily="18" charset="0"/>
                <a:cs typeface="Arial" pitchFamily="34" charset="0"/>
              </a:rPr>
              <a:t>Синдром </a:t>
            </a:r>
            <a:r>
              <a:rPr lang="x-none" dirty="0" err="1">
                <a:latin typeface="Palatino Linotype" pitchFamily="18" charset="0"/>
                <a:cs typeface="Arial" pitchFamily="34" charset="0"/>
              </a:rPr>
              <a:t>иритабилног</a:t>
            </a:r>
            <a:r>
              <a:rPr lang="x-none" dirty="0">
                <a:latin typeface="Palatino Linotype" pitchFamily="18" charset="0"/>
                <a:cs typeface="Arial" pitchFamily="34" charset="0"/>
              </a:rPr>
              <a:t> колона</a:t>
            </a:r>
          </a:p>
          <a:p>
            <a:pPr lvl="0" algn="ctr">
              <a:spcBef>
                <a:spcPct val="0"/>
              </a:spcBef>
              <a:defRPr/>
            </a:pPr>
            <a:r>
              <a:rPr lang="x-none" err="1">
                <a:latin typeface="Palatino Linotype" pitchFamily="18" charset="0"/>
                <a:cs typeface="Arial" pitchFamily="34" charset="0"/>
              </a:rPr>
              <a:t>Аноректална</a:t>
            </a:r>
            <a:r>
              <a:rPr lang="x-none">
                <a:latin typeface="Palatino Linotype" pitchFamily="18" charset="0"/>
                <a:cs typeface="Arial" pitchFamily="34" charset="0"/>
              </a:rPr>
              <a:t> обољења</a:t>
            </a:r>
            <a:endParaRPr lang="x-none" dirty="0">
              <a:latin typeface="Palatino Linotype" pitchFamily="18" charset="0"/>
              <a:cs typeface="Arial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x-none" b="1" dirty="0">
              <a:latin typeface="Palatino Linotype" pitchFamily="18" charset="0"/>
              <a:cs typeface="Arial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x-none" b="1" dirty="0">
              <a:latin typeface="Palatino Linotype" pitchFamily="18" charset="0"/>
              <a:cs typeface="Arial" pitchFamily="34" charset="0"/>
            </a:endParaRPr>
          </a:p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endParaRPr lang="x-none" sz="2800" dirty="0">
              <a:latin typeface="Palatino Linotyp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7099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7362"/>
          </a:xfrm>
        </p:spPr>
        <p:txBody>
          <a:bodyPr>
            <a:norm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Етиологија и патогенеза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095" y="457200"/>
            <a:ext cx="9144000" cy="5943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x-none" sz="1800" b="1" dirty="0">
                <a:latin typeface="Palatino Linotype" pitchFamily="18" charset="0"/>
              </a:rPr>
              <a:t>       1. </a:t>
            </a:r>
            <a:r>
              <a:rPr lang="x-none" sz="1800" b="1" u="sng" dirty="0">
                <a:latin typeface="Palatino Linotype" pitchFamily="18" charset="0"/>
              </a:rPr>
              <a:t>Спољашњи чиниоци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За оштећење слузнице танког црева потребан је глутен </a:t>
            </a:r>
            <a:r>
              <a:rPr lang="x-none" sz="1800">
                <a:latin typeface="Palatino Linotype" pitchFamily="18" charset="0"/>
              </a:rPr>
              <a:t>у храни</a:t>
            </a:r>
            <a:r>
              <a:rPr lang="x-none" sz="1800" dirty="0">
                <a:latin typeface="Palatino Linotype" pitchFamily="18" charset="0"/>
              </a:rPr>
              <a:t>, г</a:t>
            </a:r>
            <a:r>
              <a:rPr lang="x-none" sz="1800">
                <a:latin typeface="Palatino Linotype" pitchFamily="18" charset="0"/>
              </a:rPr>
              <a:t>лутен </a:t>
            </a:r>
            <a:r>
              <a:rPr lang="x-none" sz="1800" dirty="0">
                <a:latin typeface="Palatino Linotype" pitchFamily="18" charset="0"/>
              </a:rPr>
              <a:t>је састојак пшеничног зрна, а грађен је од </a:t>
            </a:r>
            <a:r>
              <a:rPr lang="x-none" sz="1800">
                <a:latin typeface="Palatino Linotype" pitchFamily="18" charset="0"/>
              </a:rPr>
              <a:t>више полипептида, </a:t>
            </a:r>
            <a:r>
              <a:rPr lang="x-none" sz="1800" dirty="0">
                <a:latin typeface="Palatino Linotype" pitchFamily="18" charset="0"/>
              </a:rPr>
              <a:t>а налазе се у пшеници, ражи и јечму</a:t>
            </a:r>
          </a:p>
          <a:p>
            <a:pPr>
              <a:lnSpc>
                <a:spcPct val="150000"/>
              </a:lnSpc>
              <a:buNone/>
            </a:pPr>
            <a:r>
              <a:rPr lang="x-none" sz="1800" b="1">
                <a:latin typeface="Palatino Linotype" pitchFamily="18" charset="0"/>
              </a:rPr>
              <a:t>       </a:t>
            </a:r>
            <a:r>
              <a:rPr lang="x-none" sz="1800" b="1" dirty="0">
                <a:latin typeface="Palatino Linotype" pitchFamily="18" charset="0"/>
              </a:rPr>
              <a:t>2. </a:t>
            </a:r>
            <a:r>
              <a:rPr lang="x-none" sz="1800" b="1" u="sng" dirty="0">
                <a:latin typeface="Palatino Linotype" pitchFamily="18" charset="0"/>
              </a:rPr>
              <a:t>Наследна </a:t>
            </a:r>
            <a:r>
              <a:rPr lang="x-none" sz="1800" b="1" u="sng" dirty="0" err="1">
                <a:latin typeface="Palatino Linotype" pitchFamily="18" charset="0"/>
              </a:rPr>
              <a:t>предиспозиција</a:t>
            </a:r>
            <a:endParaRPr lang="x-none" sz="1800" b="1" u="sng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  Диспозиција за </a:t>
            </a:r>
            <a:r>
              <a:rPr lang="x-none" sz="1800" dirty="0" err="1">
                <a:latin typeface="Palatino Linotype" pitchFamily="18" charset="0"/>
              </a:rPr>
              <a:t>целијакију</a:t>
            </a:r>
            <a:r>
              <a:rPr lang="x-none" sz="1800" dirty="0">
                <a:latin typeface="Palatino Linotype" pitchFamily="18" charset="0"/>
              </a:rPr>
              <a:t> најуже је повезана с </a:t>
            </a:r>
            <a:r>
              <a:rPr lang="en-US" sz="1800" dirty="0">
                <a:latin typeface="Palatino Linotype" pitchFamily="18" charset="0"/>
              </a:rPr>
              <a:t>HLA DQ2 </a:t>
            </a:r>
            <a:r>
              <a:rPr lang="x-none" sz="1800" err="1">
                <a:latin typeface="Palatino Linotype" pitchFamily="18" charset="0"/>
              </a:rPr>
              <a:t>хетеродимером</a:t>
            </a:r>
            <a:r>
              <a:rPr lang="x-none" sz="1800">
                <a:latin typeface="Palatino Linotype" pitchFamily="18" charset="0"/>
              </a:rPr>
              <a:t> </a:t>
            </a:r>
            <a:endParaRPr lang="en-US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800" b="1" dirty="0">
                <a:latin typeface="Palatino Linotype" pitchFamily="18" charset="0"/>
              </a:rPr>
              <a:t>      </a:t>
            </a:r>
            <a:r>
              <a:rPr lang="x-none" sz="1800" b="1">
                <a:latin typeface="Palatino Linotype" pitchFamily="18" charset="0"/>
              </a:rPr>
              <a:t>3. </a:t>
            </a:r>
            <a:r>
              <a:rPr lang="x-none" sz="1800" b="1" u="sng">
                <a:latin typeface="Palatino Linotype" pitchFamily="18" charset="0"/>
              </a:rPr>
              <a:t>Имунолошки поремећаји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b="1">
                <a:latin typeface="Palatino Linotype" pitchFamily="18" charset="0"/>
              </a:rPr>
              <a:t>Ћелијски имунитет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800">
                <a:latin typeface="Palatino Linotype" pitchFamily="18" charset="0"/>
              </a:rPr>
              <a:t> Код болесника с целијакијом у слузници танког црева налази се повишен број  лимфоцита Т</a:t>
            </a:r>
            <a:endParaRPr lang="en-US" sz="18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en-US" sz="1800" b="1" dirty="0">
                <a:latin typeface="Palatino Linotype" pitchFamily="18" charset="0"/>
              </a:rPr>
              <a:t>2. </a:t>
            </a:r>
            <a:r>
              <a:rPr lang="x-none" sz="1800" b="1">
                <a:latin typeface="Palatino Linotype" pitchFamily="18" charset="0"/>
              </a:rPr>
              <a:t> Хуморални имунитет</a:t>
            </a:r>
          </a:p>
          <a:p>
            <a:pPr marL="457200" indent="-457200">
              <a:lnSpc>
                <a:spcPct val="150000"/>
              </a:lnSpc>
            </a:pPr>
            <a:r>
              <a:rPr lang="x-none" sz="1800">
                <a:latin typeface="Palatino Linotype" pitchFamily="18" charset="0"/>
              </a:rPr>
              <a:t>У  серуму болесника с активном болешћу могу се доказати </a:t>
            </a:r>
            <a:r>
              <a:rPr lang="en-US" sz="1800" b="1" dirty="0">
                <a:latin typeface="Palatino Linotype" pitchFamily="18" charset="0"/>
              </a:rPr>
              <a:t>IgA </a:t>
            </a:r>
            <a:r>
              <a:rPr lang="x-none" sz="1800" b="1">
                <a:latin typeface="Palatino Linotype" pitchFamily="18" charset="0"/>
              </a:rPr>
              <a:t>и </a:t>
            </a:r>
            <a:r>
              <a:rPr lang="en-US" sz="1800" b="1" dirty="0" err="1">
                <a:latin typeface="Palatino Linotype" pitchFamily="18" charset="0"/>
              </a:rPr>
              <a:t>IgG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x-none" sz="1800" b="1">
                <a:latin typeface="Palatino Linotype" pitchFamily="18" charset="0"/>
              </a:rPr>
              <a:t> антитела на глијадин</a:t>
            </a:r>
            <a:r>
              <a:rPr lang="en-US" sz="1800" b="1" dirty="0">
                <a:latin typeface="Palatino Linotype" pitchFamily="18" charset="0"/>
              </a:rPr>
              <a:t>, </a:t>
            </a:r>
            <a:r>
              <a:rPr lang="x-none" sz="1800" dirty="0">
                <a:latin typeface="Palatino Linotype" pitchFamily="18" charset="0"/>
              </a:rPr>
              <a:t>н</a:t>
            </a:r>
            <a:r>
              <a:rPr lang="x-none" sz="1800">
                <a:latin typeface="Palatino Linotype" pitchFamily="18" charset="0"/>
              </a:rPr>
              <a:t>еколико месеци након безглутенске дијете </a:t>
            </a:r>
            <a:r>
              <a:rPr lang="en-US" sz="1800" dirty="0">
                <a:latin typeface="Palatino Linotype" pitchFamily="18" charset="0"/>
              </a:rPr>
              <a:t>IgA </a:t>
            </a:r>
            <a:r>
              <a:rPr lang="x-none" sz="1800">
                <a:latin typeface="Palatino Linotype" pitchFamily="18" charset="0"/>
              </a:rPr>
              <a:t>антитела нестају, а титар </a:t>
            </a:r>
            <a:r>
              <a:rPr lang="en-US" sz="1800" dirty="0" err="1">
                <a:latin typeface="Palatino Linotype" pitchFamily="18" charset="0"/>
              </a:rPr>
              <a:t>IgG</a:t>
            </a:r>
            <a:r>
              <a:rPr lang="x-none" sz="1800">
                <a:latin typeface="Palatino Linotype" pitchFamily="18" charset="0"/>
              </a:rPr>
              <a:t> антитела се смањује</a:t>
            </a:r>
          </a:p>
          <a:p>
            <a:pPr marL="457200" indent="-457200">
              <a:lnSpc>
                <a:spcPct val="150000"/>
              </a:lnSpc>
            </a:pPr>
            <a:r>
              <a:rPr lang="x-none" sz="1800">
                <a:latin typeface="Palatino Linotype" pitchFamily="18" charset="0"/>
              </a:rPr>
              <a:t>У серуму болесника с целијакијом откривена су и </a:t>
            </a:r>
            <a:r>
              <a:rPr lang="x-none" sz="1800" b="1">
                <a:latin typeface="Palatino Linotype" pitchFamily="18" charset="0"/>
              </a:rPr>
              <a:t>ендомизијална</a:t>
            </a:r>
            <a:r>
              <a:rPr lang="x-none" sz="1800">
                <a:latin typeface="Palatino Linotype" pitchFamily="18" charset="0"/>
              </a:rPr>
              <a:t> антитела и</a:t>
            </a:r>
            <a:r>
              <a:rPr lang="x-none" sz="1800" b="1">
                <a:latin typeface="Palatino Linotype" pitchFamily="18" charset="0"/>
              </a:rPr>
              <a:t> антиретикуларна </a:t>
            </a:r>
            <a:r>
              <a:rPr lang="x-none" sz="1800">
                <a:latin typeface="Palatino Linotype" pitchFamily="18" charset="0"/>
              </a:rPr>
              <a:t>антитела која су за разлику од антиглијадинских антитела, високо специфична, нису откривена у другим гастроентеролошким болестима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x-none" sz="1800">
                <a:latin typeface="Palatino Linotype" pitchFamily="18" charset="0"/>
              </a:rPr>
              <a:t>и нестају из серума неколико месеци након спровођења без глутенске дијете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157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Етиологија и патогенеза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x-none" sz="1600" b="1" u="sng" dirty="0">
                <a:latin typeface="Palatino Linotype" pitchFamily="18" charset="0"/>
              </a:rPr>
              <a:t>Аутоимунитет у целијакији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Аутоантиген с којим реагују ендомизијска антитела у целијакији је </a:t>
            </a:r>
            <a:r>
              <a:rPr lang="x-none" sz="1600" b="1" dirty="0">
                <a:latin typeface="Palatino Linotype" pitchFamily="18" charset="0"/>
              </a:rPr>
              <a:t>ткивна трансглутаминаза </a:t>
            </a:r>
            <a:r>
              <a:rPr lang="en-US" sz="1600" b="1" dirty="0">
                <a:latin typeface="Palatino Linotype" pitchFamily="18" charset="0"/>
              </a:rPr>
              <a:t>(</a:t>
            </a:r>
            <a:r>
              <a:rPr lang="en-US" sz="1600" b="1" dirty="0" err="1">
                <a:latin typeface="Palatino Linotype" pitchFamily="18" charset="0"/>
              </a:rPr>
              <a:t>tTG</a:t>
            </a:r>
            <a:r>
              <a:rPr lang="en-US" sz="1600" b="1" dirty="0">
                <a:latin typeface="Palatino Linotype" pitchFamily="18" charset="0"/>
              </a:rPr>
              <a:t>)</a:t>
            </a:r>
            <a:endParaRPr lang="x-none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Трансглутаминазе су доказане у различитим ткивима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Што се тиче цревне слузнице, налазе се у свим њеним слојевима, нарочито у </a:t>
            </a:r>
            <a:r>
              <a:rPr lang="x-none" sz="1600" dirty="0" err="1">
                <a:latin typeface="Palatino Linotype" pitchFamily="18" charset="0"/>
              </a:rPr>
              <a:t>субмукози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Антитела  </a:t>
            </a:r>
            <a:r>
              <a:rPr lang="x-none" sz="1600" dirty="0">
                <a:latin typeface="Palatino Linotype" pitchFamily="18" charset="0"/>
              </a:rPr>
              <a:t>на </a:t>
            </a:r>
            <a:r>
              <a:rPr lang="en-US" sz="1600" dirty="0" err="1">
                <a:latin typeface="Palatino Linotype" pitchFamily="18" charset="0"/>
              </a:rPr>
              <a:t>tTG</a:t>
            </a:r>
            <a:r>
              <a:rPr lang="x-none" sz="1600" dirty="0">
                <a:latin typeface="Palatino Linotype" pitchFamily="18" charset="0"/>
              </a:rPr>
              <a:t> стварају се у цревној слузници  само у присуству </a:t>
            </a:r>
            <a:r>
              <a:rPr lang="x-none" sz="1600" dirty="0" err="1">
                <a:latin typeface="Palatino Linotype" pitchFamily="18" charset="0"/>
              </a:rPr>
              <a:t>глутена</a:t>
            </a: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005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Клиничка слика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095" y="838200"/>
            <a:ext cx="8915400" cy="58674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Болест се може јавити у било ком узрасту али најчешће се  јавља у првих неколико година живота, као и у трећој и четвртој деценији живота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Обично се од болесника добије податак о проливима и слабијем расту у раном детињству, а затим о смиривању тегоба током пубертета и </a:t>
            </a:r>
            <a:r>
              <a:rPr lang="x-none" sz="1600" dirty="0" err="1">
                <a:latin typeface="Palatino Linotype" pitchFamily="18" charset="0"/>
              </a:rPr>
              <a:t>адолесценције</a:t>
            </a:r>
            <a:r>
              <a:rPr lang="x-none" sz="1600" dirty="0">
                <a:latin typeface="Palatino Linotype" pitchFamily="18" charset="0"/>
              </a:rPr>
              <a:t> и понова појава тегоба касније током живота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Код ових болесника целијакија траје клинички непрепозната од првих година живота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Класична клиничка слика јавља се код врло малог броја болесника, посебно у одраслој животној доби па су ти болесници </a:t>
            </a:r>
            <a:r>
              <a:rPr lang="en-US" sz="1600" dirty="0">
                <a:latin typeface="Palatino Linotype" pitchFamily="18" charset="0"/>
              </a:rPr>
              <a:t>“ </a:t>
            </a:r>
            <a:r>
              <a:rPr lang="x-none" sz="1600" dirty="0">
                <a:latin typeface="Palatino Linotype" pitchFamily="18" charset="0"/>
              </a:rPr>
              <a:t>врх санте леда</a:t>
            </a:r>
            <a:r>
              <a:rPr lang="en-US" sz="1600" dirty="0">
                <a:latin typeface="Palatino Linotype" pitchFamily="18" charset="0"/>
              </a:rPr>
              <a:t>”</a:t>
            </a:r>
            <a:r>
              <a:rPr lang="x-none" sz="1600" dirty="0">
                <a:latin typeface="Palatino Linotype" pitchFamily="18" charset="0"/>
              </a:rPr>
              <a:t>, а остали болесници се презентују атипичним тегобама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Зато се </a:t>
            </a:r>
            <a:r>
              <a:rPr lang="x-none" sz="1600" dirty="0" err="1">
                <a:latin typeface="Palatino Linotype" pitchFamily="18" charset="0"/>
              </a:rPr>
              <a:t>целијакија</a:t>
            </a:r>
            <a:r>
              <a:rPr lang="x-none" sz="1600" dirty="0">
                <a:latin typeface="Palatino Linotype" pitchFamily="18" charset="0"/>
              </a:rPr>
              <a:t> приказује као санта леда чији је већи део </a:t>
            </a:r>
            <a:r>
              <a:rPr lang="en-US" sz="1600" dirty="0">
                <a:latin typeface="Palatino Linotype" pitchFamily="18" charset="0"/>
              </a:rPr>
              <a:t>“</a:t>
            </a:r>
            <a:r>
              <a:rPr lang="x-none" sz="1600" dirty="0">
                <a:latin typeface="Palatino Linotype" pitchFamily="18" charset="0"/>
              </a:rPr>
              <a:t>испод </a:t>
            </a:r>
            <a:r>
              <a:rPr lang="x-none" sz="1600">
                <a:latin typeface="Palatino Linotype" pitchFamily="18" charset="0"/>
              </a:rPr>
              <a:t>воде</a:t>
            </a:r>
            <a:r>
              <a:rPr lang="en-US" sz="1600" dirty="0">
                <a:latin typeface="Palatino Linotype" pitchFamily="18" charset="0"/>
              </a:rPr>
              <a:t>”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Посебна категорија је </a:t>
            </a:r>
            <a:r>
              <a:rPr lang="x-none" sz="1600" b="1" u="sng">
                <a:latin typeface="Palatino Linotype" pitchFamily="18" charset="0"/>
              </a:rPr>
              <a:t>латентна глутенска ентеропатија</a:t>
            </a:r>
          </a:p>
          <a:p>
            <a:pPr>
              <a:lnSpc>
                <a:spcPct val="150000"/>
              </a:lnSpc>
              <a:buNone/>
            </a:pPr>
            <a:r>
              <a:rPr lang="x-none" sz="1600" b="1">
                <a:latin typeface="Palatino Linotype" pitchFamily="18" charset="0"/>
              </a:rPr>
              <a:t>     </a:t>
            </a:r>
            <a:r>
              <a:rPr lang="x-none" sz="1600">
                <a:latin typeface="Palatino Linotype" pitchFamily="18" charset="0"/>
              </a:rPr>
              <a:t>То су болесници који су имали нормалну хистолошку слику цревне слузнице на исхрани с глутеном, да би се током времена, због провокације, при исхрани с много пшеничних производа, на биопсији нашла атрофија ресица која се поправља на безглутенској дијети</a:t>
            </a:r>
          </a:p>
          <a:p>
            <a:pPr>
              <a:lnSpc>
                <a:spcPct val="150000"/>
              </a:lnSpc>
              <a:buNone/>
            </a:pPr>
            <a:r>
              <a:rPr lang="x-none" sz="1600">
                <a:latin typeface="Palatino Linotype" pitchFamily="18" charset="0"/>
              </a:rPr>
              <a:t>      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266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Клиничка слика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5638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Симптоми болести се јављају као последица малапсорпције, јер је површина танког црева смањена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Смањена је и количина ензима у оштећеној четкастој превлаци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Тежина клиничке слике је у корелацији с дужином танког црева која је захваћена патолошким процесом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Пролив као доминантни симптом настаје због накупљања неапсорбованих и неразграђених хранљивих супстанци у лумену црева, у првом реду масти и угљених хидрата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Угљени хидрати и масти као осмотски активне супстанце задржавају воду и доводе до обилних кашастих масних столица </a:t>
            </a:r>
          </a:p>
          <a:p>
            <a:pPr>
              <a:lnSpc>
                <a:spcPct val="160000"/>
              </a:lnSpc>
            </a:pPr>
            <a:r>
              <a:rPr lang="x-none" sz="1600" dirty="0">
                <a:latin typeface="Palatino Linotype" pitchFamily="18" charset="0"/>
              </a:rPr>
              <a:t>Губитак хранљивих материја доводи до мршављења и успореног раста код деце</a:t>
            </a:r>
          </a:p>
          <a:p>
            <a:pPr>
              <a:lnSpc>
                <a:spcPct val="160000"/>
              </a:lnSpc>
            </a:pPr>
            <a:r>
              <a:rPr lang="x-none" sz="1600" dirty="0">
                <a:latin typeface="Palatino Linotype" pitchFamily="18" charset="0"/>
              </a:rPr>
              <a:t>Губитак минерала и витамина доводи до симптома у различитим органским системима</a:t>
            </a:r>
          </a:p>
          <a:p>
            <a:pPr>
              <a:lnSpc>
                <a:spcPct val="160000"/>
              </a:lnSpc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683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Клиничка слика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50000"/>
              </a:lnSpc>
              <a:buNone/>
            </a:pPr>
            <a:r>
              <a:rPr lang="x-none" sz="2400" b="1" dirty="0"/>
              <a:t> </a:t>
            </a:r>
            <a:r>
              <a:rPr lang="x-none" sz="1700" b="1" dirty="0">
                <a:latin typeface="Palatino Linotype" pitchFamily="18" charset="0"/>
              </a:rPr>
              <a:t>ГАСТРОИНТЕСТИНАЛНИ СИМПТОМИ</a:t>
            </a:r>
          </a:p>
          <a:p>
            <a:pPr marL="457200" indent="-457200"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пролив,</a:t>
            </a:r>
          </a:p>
          <a:p>
            <a:pPr marL="457200" indent="-457200">
              <a:lnSpc>
                <a:spcPct val="150000"/>
              </a:lnSpc>
            </a:pPr>
            <a:r>
              <a:rPr lang="x-none" sz="1700" dirty="0" err="1">
                <a:latin typeface="Palatino Linotype" pitchFamily="18" charset="0"/>
              </a:rPr>
              <a:t>метеоризам</a:t>
            </a:r>
            <a:r>
              <a:rPr lang="x-none" sz="1700" dirty="0">
                <a:latin typeface="Palatino Linotype" pitchFamily="18" charset="0"/>
              </a:rPr>
              <a:t>, </a:t>
            </a:r>
          </a:p>
          <a:p>
            <a:pPr marL="457200" indent="-457200"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губитак у телесној тежини.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700" dirty="0">
                <a:latin typeface="Palatino Linotype" pitchFamily="18" charset="0"/>
              </a:rPr>
              <a:t>       Столице су обилне учестале, пенушаве, масне и </a:t>
            </a:r>
            <a:r>
              <a:rPr lang="en-US" sz="1700" dirty="0">
                <a:latin typeface="Palatino Linotype" pitchFamily="18" charset="0"/>
              </a:rPr>
              <a:t>“</a:t>
            </a:r>
            <a:r>
              <a:rPr lang="x-none" sz="1700" dirty="0">
                <a:latin typeface="Palatino Linotype" pitchFamily="18" charset="0"/>
              </a:rPr>
              <a:t>јако смрдљиве</a:t>
            </a:r>
            <a:r>
              <a:rPr lang="en-US" sz="1700" dirty="0">
                <a:latin typeface="Palatino Linotype" pitchFamily="18" charset="0"/>
              </a:rPr>
              <a:t>”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700" dirty="0">
                <a:latin typeface="Palatino Linotype" pitchFamily="18" charset="0"/>
              </a:rPr>
              <a:t>       Код појединих болесника доминантан симптом може бити </a:t>
            </a:r>
            <a:r>
              <a:rPr lang="x-none" sz="1700" dirty="0" err="1">
                <a:latin typeface="Palatino Linotype" pitchFamily="18" charset="0"/>
              </a:rPr>
              <a:t>опстипација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700" dirty="0">
                <a:latin typeface="Palatino Linotype" pitchFamily="18" charset="0"/>
              </a:rPr>
              <a:t>       Апетит варира од анорексије до узимања великих количина хране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700" dirty="0">
                <a:latin typeface="Palatino Linotype" pitchFamily="18" charset="0"/>
              </a:rPr>
              <a:t>       Могу се јавити диспептичне тегобе и повраћање, појава афти у усној шупљини,  повишене вредности трансаминаза и </a:t>
            </a:r>
            <a:r>
              <a:rPr lang="x-none" sz="1700" err="1">
                <a:latin typeface="Palatino Linotype" pitchFamily="18" charset="0"/>
              </a:rPr>
              <a:t>рецидивирајући</a:t>
            </a:r>
            <a:r>
              <a:rPr lang="x-none" sz="1700">
                <a:latin typeface="Palatino Linotype" pitchFamily="18" charset="0"/>
              </a:rPr>
              <a:t> панкреатитис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x-none" sz="17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700">
                <a:latin typeface="Palatino Linotype" pitchFamily="18" charset="0"/>
              </a:rPr>
              <a:t>Анемија се јавља због поремећене апсорпције гвожђа и фолне киселине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700">
                <a:latin typeface="Palatino Linotype" pitchFamily="18" charset="0"/>
              </a:rPr>
              <a:t>Врло ретко, ако болест захвати илеум до анемије долази због дефицита витамина В12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700">
                <a:latin typeface="Palatino Linotype" pitchFamily="18" charset="0"/>
              </a:rPr>
              <a:t>Може се јавити крварење с продуженим протромбинским временом због недостатка витамина К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700">
                <a:latin typeface="Palatino Linotype" pitchFamily="18" charset="0"/>
              </a:rPr>
              <a:t>Од хематолошких компликација јавља се још и тромбоцитопенија</a:t>
            </a:r>
            <a:endParaRPr lang="x-none" sz="17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x-none" sz="1700" dirty="0">
                <a:latin typeface="Palatino Linotype" pitchFamily="18" charset="0"/>
              </a:rPr>
              <a:t>   </a:t>
            </a:r>
            <a:endParaRPr lang="en-US" sz="17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668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53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Клиничка слика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8991600" cy="5791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</a:t>
            </a:r>
            <a:r>
              <a:rPr lang="x-none" sz="1600" b="1" dirty="0">
                <a:latin typeface="Palatino Linotype" pitchFamily="18" charset="0"/>
              </a:rPr>
              <a:t>ЕКСТРАИНТЕСТИНАЛНИ СИМПТОМИ</a:t>
            </a:r>
          </a:p>
          <a:p>
            <a:pPr>
              <a:lnSpc>
                <a:spcPct val="170000"/>
              </a:lnSpc>
            </a:pPr>
            <a:r>
              <a:rPr lang="x-none" sz="1600" dirty="0">
                <a:latin typeface="Palatino Linotype" pitchFamily="18" charset="0"/>
              </a:rPr>
              <a:t>споро напредовање деце</a:t>
            </a:r>
          </a:p>
          <a:p>
            <a:pPr>
              <a:lnSpc>
                <a:spcPct val="170000"/>
              </a:lnSpc>
            </a:pPr>
            <a:r>
              <a:rPr lang="x-none" sz="1600" dirty="0">
                <a:latin typeface="Palatino Linotype" pitchFamily="18" charset="0"/>
              </a:rPr>
              <a:t>низак раст</a:t>
            </a:r>
          </a:p>
          <a:p>
            <a:pPr>
              <a:lnSpc>
                <a:spcPct val="170000"/>
              </a:lnSpc>
            </a:pPr>
            <a:r>
              <a:rPr lang="en-US" sz="1600" b="1" dirty="0">
                <a:latin typeface="Palatino Linotype" pitchFamily="18" charset="0"/>
              </a:rPr>
              <a:t>Dermatitis </a:t>
            </a:r>
            <a:r>
              <a:rPr lang="en-US" sz="1600" b="1" dirty="0" err="1">
                <a:latin typeface="Palatino Linotype" pitchFamily="18" charset="0"/>
              </a:rPr>
              <a:t>herpetiformis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Duringom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који се карактерише папуловезикуларним променама по кожи, праћене сврабом и пецкањем, симетрично је локализована на лактовима, коленима, глутеусима, изнад сакрума, на лицу и врату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x-none" sz="1600" dirty="0">
                <a:latin typeface="Palatino Linotype" pitchFamily="18" charset="0"/>
              </a:rPr>
              <a:t>Сви болесници имају лезију танког црева која варира од субтоталне атрофије,  до нормалне грађе </a:t>
            </a:r>
            <a:r>
              <a:rPr lang="x-none" sz="1600">
                <a:latin typeface="Palatino Linotype" pitchFamily="18" charset="0"/>
              </a:rPr>
              <a:t>цревних ресица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x-none" sz="1600">
                <a:latin typeface="Palatino Linotype" pitchFamily="18" charset="0"/>
              </a:rPr>
              <a:t>Готово </a:t>
            </a:r>
            <a:r>
              <a:rPr lang="x-none" sz="1600" dirty="0">
                <a:latin typeface="Palatino Linotype" pitchFamily="18" charset="0"/>
              </a:rPr>
              <a:t>сви болесници имају повишен титар ендомизијалних антитела и поседују </a:t>
            </a:r>
            <a:r>
              <a:rPr lang="en-US" sz="1600" dirty="0">
                <a:latin typeface="Palatino Linotype" pitchFamily="18" charset="0"/>
              </a:rPr>
              <a:t>HLA </a:t>
            </a:r>
            <a:r>
              <a:rPr lang="x-none" sz="1600" dirty="0">
                <a:latin typeface="Palatino Linotype" pitchFamily="18" charset="0"/>
              </a:rPr>
              <a:t>алеле својствене за </a:t>
            </a:r>
            <a:r>
              <a:rPr lang="x-none" sz="1600" dirty="0" err="1">
                <a:latin typeface="Palatino Linotype" pitchFamily="18" charset="0"/>
              </a:rPr>
              <a:t>целијакију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x-none" sz="1600" dirty="0">
                <a:latin typeface="Palatino Linotype" pitchFamily="18" charset="0"/>
              </a:rPr>
              <a:t>Болест се дијагностикује налазом </a:t>
            </a:r>
            <a:r>
              <a:rPr lang="en-US" sz="1600" dirty="0">
                <a:latin typeface="Palatino Linotype" pitchFamily="18" charset="0"/>
              </a:rPr>
              <a:t>IgA </a:t>
            </a:r>
            <a:r>
              <a:rPr lang="x-none" sz="1600" dirty="0">
                <a:latin typeface="Palatino Linotype" pitchFamily="18" charset="0"/>
              </a:rPr>
              <a:t>депозита у незахваћеној кожи.  Лечи се </a:t>
            </a:r>
            <a:r>
              <a:rPr lang="en-US" sz="1600" dirty="0" err="1">
                <a:latin typeface="Palatino Linotype" pitchFamily="18" charset="0"/>
              </a:rPr>
              <a:t>dapsonom</a:t>
            </a:r>
            <a:r>
              <a:rPr lang="x-none" sz="1600" dirty="0">
                <a:latin typeface="Palatino Linotype" pitchFamily="18" charset="0"/>
              </a:rPr>
              <a:t> који брзо доводи до регресије промена на кожи, али не делије на промена на цревној </a:t>
            </a:r>
            <a:r>
              <a:rPr lang="x-none" sz="1600" dirty="0" err="1">
                <a:latin typeface="Palatino Linotype" pitchFamily="18" charset="0"/>
              </a:rPr>
              <a:t>слузници</a:t>
            </a:r>
            <a:r>
              <a:rPr lang="x-none" sz="1600" dirty="0">
                <a:latin typeface="Palatino Linotype" pitchFamily="18" charset="0"/>
              </a:rPr>
              <a:t>. Увођењем без </a:t>
            </a:r>
            <a:r>
              <a:rPr lang="x-none" sz="1600" dirty="0" err="1">
                <a:latin typeface="Palatino Linotype" pitchFamily="18" charset="0"/>
              </a:rPr>
              <a:t>глутенске</a:t>
            </a:r>
            <a:r>
              <a:rPr lang="x-none" sz="1600" dirty="0">
                <a:latin typeface="Palatino Linotype" pitchFamily="18" charset="0"/>
              </a:rPr>
              <a:t> дијете долази до повлачења промена на кожи и без примене медикамената</a:t>
            </a:r>
          </a:p>
          <a:p>
            <a:pPr>
              <a:lnSpc>
                <a:spcPct val="170000"/>
              </a:lnSpc>
            </a:pPr>
            <a:endParaRPr lang="en-US" sz="1700" dirty="0">
              <a:latin typeface="Palatino Linotype" pitchFamily="18" charset="0"/>
            </a:endParaRPr>
          </a:p>
          <a:p>
            <a:endParaRPr lang="x-none" sz="2400" dirty="0"/>
          </a:p>
        </p:txBody>
      </p:sp>
      <p:pic>
        <p:nvPicPr>
          <p:cNvPr id="4" name="Picture 3" descr="http://about-health-problems.com/wp-content/uploads/2013/10/Dermatitis-herpetiformis-or-Duhring-diseas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486400"/>
            <a:ext cx="15240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encrypted-tbn3.gstatic.com/images?q=tbn:ANd9GcRXOm_zT6gw3TCon1c_av2FWWlEu_DE4ecHn3Dd4HY6eq1dOrw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592" y="457200"/>
            <a:ext cx="1552575" cy="1325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image.improve.com/articles/2901_3000/Dermatitis-Herpetiformis-2992_l_4fd2020d2690ec7d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28600"/>
            <a:ext cx="1352550" cy="137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7145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Клиничка слика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601980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70000"/>
              </a:lnSpc>
            </a:pPr>
            <a:r>
              <a:rPr lang="x-none" sz="4900" b="1" dirty="0">
                <a:latin typeface="Palatino Linotype" pitchFamily="18" charset="0"/>
              </a:rPr>
              <a:t>Коштане промене</a:t>
            </a:r>
            <a:r>
              <a:rPr lang="en-US" sz="4900" b="1" dirty="0">
                <a:latin typeface="Palatino Linotype" pitchFamily="18" charset="0"/>
              </a:rPr>
              <a:t>:</a:t>
            </a:r>
            <a:endParaRPr lang="x-none" sz="4900" b="1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x-none" sz="4900" dirty="0">
                <a:latin typeface="Palatino Linotype" pitchFamily="18" charset="0"/>
              </a:rPr>
              <a:t>       </a:t>
            </a:r>
            <a:r>
              <a:rPr lang="en-US" sz="4900" dirty="0">
                <a:latin typeface="Palatino Linotype" pitchFamily="18" charset="0"/>
              </a:rPr>
              <a:t>-</a:t>
            </a:r>
            <a:r>
              <a:rPr lang="x-none" sz="4900" dirty="0">
                <a:latin typeface="Palatino Linotype" pitchFamily="18" charset="0"/>
              </a:rPr>
              <a:t> артритис</a:t>
            </a:r>
            <a:endParaRPr lang="en-US" sz="49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en-US" sz="4900" dirty="0">
                <a:latin typeface="Palatino Linotype" pitchFamily="18" charset="0"/>
              </a:rPr>
              <a:t>       -</a:t>
            </a:r>
            <a:r>
              <a:rPr lang="x-none" sz="4900" dirty="0">
                <a:latin typeface="Palatino Linotype" pitchFamily="18" charset="0"/>
              </a:rPr>
              <a:t> </a:t>
            </a:r>
            <a:r>
              <a:rPr lang="x-none" sz="4900" dirty="0" err="1">
                <a:latin typeface="Palatino Linotype" pitchFamily="18" charset="0"/>
              </a:rPr>
              <a:t>артралгије</a:t>
            </a:r>
            <a:endParaRPr lang="x-none" sz="49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x-none" sz="4900" dirty="0">
                <a:latin typeface="Palatino Linotype" pitchFamily="18" charset="0"/>
              </a:rPr>
              <a:t>       </a:t>
            </a:r>
            <a:r>
              <a:rPr lang="en-US" sz="4900" dirty="0">
                <a:latin typeface="Palatino Linotype" pitchFamily="18" charset="0"/>
              </a:rPr>
              <a:t>- </a:t>
            </a:r>
            <a:r>
              <a:rPr lang="x-none" sz="4900" dirty="0">
                <a:latin typeface="Palatino Linotype" pitchFamily="18" charset="0"/>
              </a:rPr>
              <a:t>рахитис</a:t>
            </a:r>
          </a:p>
          <a:p>
            <a:pPr>
              <a:lnSpc>
                <a:spcPct val="170000"/>
              </a:lnSpc>
              <a:buNone/>
            </a:pPr>
            <a:r>
              <a:rPr lang="en-US" sz="4900" dirty="0">
                <a:latin typeface="Palatino Linotype" pitchFamily="18" charset="0"/>
              </a:rPr>
              <a:t>       -</a:t>
            </a:r>
            <a:r>
              <a:rPr lang="x-none" sz="4900" dirty="0">
                <a:latin typeface="Palatino Linotype" pitchFamily="18" charset="0"/>
              </a:rPr>
              <a:t> </a:t>
            </a:r>
            <a:r>
              <a:rPr lang="x-none" sz="4900" dirty="0" err="1">
                <a:latin typeface="Palatino Linotype" pitchFamily="18" charset="0"/>
              </a:rPr>
              <a:t>остеомалација</a:t>
            </a:r>
            <a:r>
              <a:rPr lang="x-none" sz="4900" dirty="0">
                <a:latin typeface="Palatino Linotype" pitchFamily="18" charset="0"/>
              </a:rPr>
              <a:t> и остеопороза </a:t>
            </a:r>
            <a:r>
              <a:rPr lang="en-US" sz="4900" dirty="0">
                <a:latin typeface="Palatino Linotype" pitchFamily="18" charset="0"/>
              </a:rPr>
              <a:t>(</a:t>
            </a:r>
            <a:r>
              <a:rPr lang="x-none" sz="4900" dirty="0">
                <a:latin typeface="Palatino Linotype" pitchFamily="18" charset="0"/>
              </a:rPr>
              <a:t>због</a:t>
            </a:r>
            <a:r>
              <a:rPr lang="en-US" sz="4900" dirty="0">
                <a:latin typeface="Palatino Linotype" pitchFamily="18" charset="0"/>
              </a:rPr>
              <a:t> </a:t>
            </a:r>
            <a:r>
              <a:rPr lang="x-none" sz="4900" dirty="0">
                <a:latin typeface="Palatino Linotype" pitchFamily="18" charset="0"/>
              </a:rPr>
              <a:t>малапсорпције витамина </a:t>
            </a:r>
            <a:r>
              <a:rPr lang="en-US" sz="4900" dirty="0">
                <a:latin typeface="Palatino Linotype" pitchFamily="18" charset="0"/>
              </a:rPr>
              <a:t>D, Mg </a:t>
            </a:r>
            <a:r>
              <a:rPr lang="x-none" sz="4900" dirty="0">
                <a:latin typeface="Palatino Linotype" pitchFamily="18" charset="0"/>
              </a:rPr>
              <a:t>и</a:t>
            </a:r>
            <a:r>
              <a:rPr lang="en-US" sz="4900" dirty="0">
                <a:latin typeface="Palatino Linotype" pitchFamily="18" charset="0"/>
              </a:rPr>
              <a:t> Ca.)</a:t>
            </a:r>
            <a:endParaRPr lang="x-none" sz="49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4900" b="1" dirty="0">
                <a:latin typeface="Palatino Linotype" pitchFamily="18" charset="0"/>
              </a:rPr>
              <a:t>Психички поремећаји</a:t>
            </a:r>
          </a:p>
          <a:p>
            <a:pPr>
              <a:lnSpc>
                <a:spcPct val="170000"/>
              </a:lnSpc>
              <a:buNone/>
            </a:pPr>
            <a:r>
              <a:rPr lang="en-US" sz="4900" dirty="0">
                <a:latin typeface="Palatino Linotype" pitchFamily="18" charset="0"/>
              </a:rPr>
              <a:t>       -</a:t>
            </a:r>
            <a:r>
              <a:rPr lang="x-none" sz="4900" dirty="0">
                <a:latin typeface="Palatino Linotype" pitchFamily="18" charset="0"/>
              </a:rPr>
              <a:t> депресија</a:t>
            </a:r>
          </a:p>
          <a:p>
            <a:pPr>
              <a:lnSpc>
                <a:spcPct val="170000"/>
              </a:lnSpc>
              <a:buNone/>
            </a:pPr>
            <a:r>
              <a:rPr lang="x-none" sz="4900" dirty="0">
                <a:latin typeface="Palatino Linotype" pitchFamily="18" charset="0"/>
              </a:rPr>
              <a:t>      </a:t>
            </a:r>
            <a:r>
              <a:rPr lang="en-US" sz="4900" dirty="0">
                <a:latin typeface="Palatino Linotype" pitchFamily="18" charset="0"/>
              </a:rPr>
              <a:t>-</a:t>
            </a:r>
            <a:r>
              <a:rPr lang="x-none" sz="4900" dirty="0">
                <a:latin typeface="Palatino Linotype" pitchFamily="18" charset="0"/>
              </a:rPr>
              <a:t> </a:t>
            </a:r>
            <a:r>
              <a:rPr lang="x-none" sz="4900" dirty="0" err="1">
                <a:latin typeface="Palatino Linotype" pitchFamily="18" charset="0"/>
              </a:rPr>
              <a:t>иритабилност</a:t>
            </a:r>
            <a:endParaRPr lang="x-none" sz="49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4900" b="1" dirty="0">
                <a:latin typeface="Palatino Linotype" pitchFamily="18" charset="0"/>
              </a:rPr>
              <a:t>Неуролошки поремећаји</a:t>
            </a:r>
          </a:p>
          <a:p>
            <a:pPr>
              <a:lnSpc>
                <a:spcPct val="170000"/>
              </a:lnSpc>
              <a:buNone/>
            </a:pPr>
            <a:r>
              <a:rPr lang="x-none" sz="4900" dirty="0">
                <a:latin typeface="Palatino Linotype" pitchFamily="18" charset="0"/>
              </a:rPr>
              <a:t>       </a:t>
            </a:r>
            <a:r>
              <a:rPr lang="en-US" sz="4900" dirty="0">
                <a:latin typeface="Palatino Linotype" pitchFamily="18" charset="0"/>
              </a:rPr>
              <a:t>- </a:t>
            </a:r>
            <a:r>
              <a:rPr lang="x-none" sz="4900" dirty="0">
                <a:latin typeface="Palatino Linotype" pitchFamily="18" charset="0"/>
              </a:rPr>
              <a:t>периферне неуропати</a:t>
            </a:r>
            <a:r>
              <a:rPr lang="en-US" sz="4900" dirty="0">
                <a:latin typeface="Palatino Linotype" pitchFamily="18" charset="0"/>
              </a:rPr>
              <a:t>je</a:t>
            </a:r>
            <a:endParaRPr lang="x-none" sz="49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x-none" sz="4900" dirty="0">
                <a:latin typeface="Palatino Linotype" pitchFamily="18" charset="0"/>
              </a:rPr>
              <a:t>       </a:t>
            </a:r>
            <a:r>
              <a:rPr lang="en-US" sz="4900" dirty="0">
                <a:latin typeface="Palatino Linotype" pitchFamily="18" charset="0"/>
              </a:rPr>
              <a:t>-</a:t>
            </a:r>
            <a:r>
              <a:rPr lang="x-none" sz="4900" dirty="0">
                <a:latin typeface="Palatino Linotype" pitchFamily="18" charset="0"/>
              </a:rPr>
              <a:t> </a:t>
            </a:r>
            <a:r>
              <a:rPr lang="x-none" sz="4900" dirty="0" err="1">
                <a:latin typeface="Palatino Linotype" pitchFamily="18" charset="0"/>
              </a:rPr>
              <a:t>парестезије</a:t>
            </a:r>
            <a:endParaRPr lang="x-none" sz="49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x-none" sz="4900" dirty="0">
                <a:latin typeface="Palatino Linotype" pitchFamily="18" charset="0"/>
              </a:rPr>
              <a:t>       </a:t>
            </a:r>
            <a:r>
              <a:rPr lang="en-US" sz="4900" dirty="0">
                <a:latin typeface="Palatino Linotype" pitchFamily="18" charset="0"/>
              </a:rPr>
              <a:t>-</a:t>
            </a:r>
            <a:r>
              <a:rPr lang="x-none" sz="4900" dirty="0">
                <a:latin typeface="Palatino Linotype" pitchFamily="18" charset="0"/>
              </a:rPr>
              <a:t> мишићна слабост</a:t>
            </a:r>
            <a:endParaRPr lang="en-US" sz="49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en-US" sz="4900" dirty="0">
                <a:latin typeface="Palatino Linotype" pitchFamily="18" charset="0"/>
              </a:rPr>
              <a:t>       - </a:t>
            </a:r>
            <a:r>
              <a:rPr lang="x-none" sz="4900" dirty="0" err="1">
                <a:latin typeface="Palatino Linotype" pitchFamily="18" charset="0"/>
              </a:rPr>
              <a:t>атаксија</a:t>
            </a:r>
            <a:endParaRPr lang="en-US" sz="49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en-US" sz="4900" dirty="0">
                <a:latin typeface="Palatino Linotype" pitchFamily="18" charset="0"/>
              </a:rPr>
              <a:t>       -</a:t>
            </a:r>
            <a:r>
              <a:rPr lang="x-none" sz="4900" dirty="0">
                <a:latin typeface="Palatino Linotype" pitchFamily="18" charset="0"/>
              </a:rPr>
              <a:t> епилепсија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76800" y="3733800"/>
            <a:ext cx="40386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 b="1" dirty="0" err="1">
                <a:latin typeface="Palatino Linotype" pitchFamily="18" charset="0"/>
              </a:rPr>
              <a:t>Урогенитални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>
                <a:latin typeface="Palatino Linotype" pitchFamily="18" charset="0"/>
              </a:rPr>
              <a:t>поремећаји</a:t>
            </a:r>
            <a:r>
              <a:rPr lang="en-US" sz="1600" dirty="0">
                <a:latin typeface="Palatino Linotype" pitchFamily="18" charset="0"/>
              </a:rPr>
              <a:t>      </a:t>
            </a:r>
            <a:r>
              <a:rPr lang="x-none" sz="1600">
                <a:latin typeface="Palatino Linotype" pitchFamily="18" charset="0"/>
              </a:rPr>
              <a:t>                                                                    </a:t>
            </a:r>
            <a:r>
              <a:rPr lang="en-US" sz="1600" dirty="0">
                <a:latin typeface="Palatino Linotype" pitchFamily="18" charset="0"/>
              </a:rPr>
              <a:t>  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>
                <a:latin typeface="Palatino Linotype" pitchFamily="18" charset="0"/>
              </a:rPr>
              <a:t>аменореја,инфертилитет</a:t>
            </a:r>
            <a:r>
              <a:rPr lang="x-none" sz="1600" dirty="0">
                <a:latin typeface="Palatino Linotype" pitchFamily="18" charset="0"/>
              </a:rPr>
              <a:t>, чести   </a:t>
            </a:r>
          </a:p>
          <a:p>
            <a:pPr>
              <a:lnSpc>
                <a:spcPct val="170000"/>
              </a:lnSpc>
            </a:pPr>
            <a:r>
              <a:rPr lang="x-none" sz="1600">
                <a:latin typeface="Palatino Linotype" pitchFamily="18" charset="0"/>
              </a:rPr>
              <a:t>   </a:t>
            </a:r>
            <a:r>
              <a:rPr lang="en-US" sz="1600" dirty="0">
                <a:latin typeface="Palatino Linotype" pitchFamily="18" charset="0"/>
              </a:rPr>
              <a:t>    </a:t>
            </a:r>
            <a:r>
              <a:rPr lang="x-none" sz="1600">
                <a:latin typeface="Palatino Linotype" pitchFamily="18" charset="0"/>
              </a:rPr>
              <a:t>спонтани </a:t>
            </a:r>
            <a:r>
              <a:rPr lang="x-none" sz="1600" dirty="0">
                <a:latin typeface="Palatino Linotype" pitchFamily="18" charset="0"/>
              </a:rPr>
              <a:t>побачаји код жена</a:t>
            </a:r>
            <a:r>
              <a:rPr lang="x-none" sz="1600">
                <a:latin typeface="Palatino Linotype" pitchFamily="18" charset="0"/>
              </a:rPr>
              <a:t>, </a:t>
            </a:r>
            <a:r>
              <a:rPr lang="en-US" sz="1600" dirty="0">
                <a:latin typeface="Palatino Linotype" pitchFamily="18" charset="0"/>
              </a:rPr>
              <a:t>      </a:t>
            </a:r>
            <a:r>
              <a:rPr lang="x-none" sz="1600">
                <a:latin typeface="Palatino Linotype" pitchFamily="18" charset="0"/>
              </a:rPr>
              <a:t>                                                                       </a:t>
            </a:r>
            <a:r>
              <a:rPr lang="en-US" sz="1600" dirty="0">
                <a:latin typeface="Palatino Linotype" pitchFamily="18" charset="0"/>
              </a:rPr>
              <a:t>       </a:t>
            </a:r>
            <a:r>
              <a:rPr lang="x-none" sz="1600">
                <a:latin typeface="Palatino Linotype" pitchFamily="18" charset="0"/>
              </a:rPr>
              <a:t> </a:t>
            </a:r>
            <a:r>
              <a:rPr lang="en-US" sz="1600" dirty="0">
                <a:latin typeface="Palatino Linotype" pitchFamily="18" charset="0"/>
              </a:rPr>
              <a:t>   </a:t>
            </a:r>
          </a:p>
          <a:p>
            <a:pPr>
              <a:lnSpc>
                <a:spcPct val="170000"/>
              </a:lnSpc>
            </a:pPr>
            <a:r>
              <a:rPr lang="en-US" sz="1600" dirty="0">
                <a:latin typeface="Palatino Linotype" pitchFamily="18" charset="0"/>
              </a:rPr>
              <a:t>      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>
                <a:latin typeface="Palatino Linotype" pitchFamily="18" charset="0"/>
              </a:rPr>
              <a:t>хипогонадизам </a:t>
            </a:r>
            <a:r>
              <a:rPr lang="x-none" sz="1600" dirty="0">
                <a:latin typeface="Palatino Linotype" pitchFamily="18" charset="0"/>
              </a:rPr>
              <a:t>и </a:t>
            </a:r>
            <a:r>
              <a:rPr lang="x-none" sz="1600" err="1">
                <a:latin typeface="Palatino Linotype" pitchFamily="18" charset="0"/>
              </a:rPr>
              <a:t>инфертилитет</a:t>
            </a:r>
            <a:r>
              <a:rPr lang="x-none" sz="160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   </a:t>
            </a:r>
          </a:p>
          <a:p>
            <a:pPr>
              <a:lnSpc>
                <a:spcPct val="170000"/>
              </a:lnSpc>
            </a:pPr>
            <a:r>
              <a:rPr lang="x-none" sz="1600" dirty="0">
                <a:latin typeface="Palatino Linotype" pitchFamily="18" charset="0"/>
              </a:rPr>
              <a:t>       </a:t>
            </a:r>
            <a:r>
              <a:rPr lang="x-none" sz="1600">
                <a:latin typeface="Palatino Linotype" pitchFamily="18" charset="0"/>
              </a:rPr>
              <a:t>код  </a:t>
            </a:r>
            <a:r>
              <a:rPr lang="x-none" sz="1600" dirty="0">
                <a:latin typeface="Palatino Linotype" pitchFamily="18" charset="0"/>
              </a:rPr>
              <a:t>м</a:t>
            </a:r>
            <a:r>
              <a:rPr lang="x-none" sz="1600">
                <a:latin typeface="Palatino Linotype" pitchFamily="18" charset="0"/>
              </a:rPr>
              <a:t>ушкараца</a:t>
            </a:r>
            <a:endParaRPr lang="x-none" sz="1600" dirty="0">
              <a:latin typeface="Palatino Linotype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322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Физикални налаз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5562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Потхрањеност, губитак масног и мишићног ткива, општа слабост и малаксалост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Губитак воде и електролита могу довести до </a:t>
            </a:r>
            <a:r>
              <a:rPr lang="x-none" sz="1600" dirty="0" err="1">
                <a:latin typeface="Palatino Linotype" pitchFamily="18" charset="0"/>
              </a:rPr>
              <a:t>хипотензије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Хипопротеинемија може довести до појаве едема и </a:t>
            </a:r>
            <a:r>
              <a:rPr lang="x-none" sz="1600" dirty="0" err="1">
                <a:latin typeface="Palatino Linotype" pitchFamily="18" charset="0"/>
              </a:rPr>
              <a:t>асцита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Прегледом усне шупљине могу се наћи рагаде око усана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Дистензија</a:t>
            </a:r>
            <a:r>
              <a:rPr lang="x-none" sz="1600" dirty="0">
                <a:latin typeface="Palatino Linotype" pitchFamily="18" charset="0"/>
              </a:rPr>
              <a:t> абдомена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None/>
            </a:pPr>
            <a:r>
              <a:rPr lang="x-none" sz="1600" b="1" u="sng" dirty="0">
                <a:latin typeface="Palatino Linotype" pitchFamily="18" charset="0"/>
              </a:rPr>
              <a:t>Лабораторијске анализе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Анемија може бити  </a:t>
            </a:r>
            <a:r>
              <a:rPr lang="x-none" sz="1600" dirty="0" err="1">
                <a:latin typeface="Palatino Linotype" pitchFamily="18" charset="0"/>
              </a:rPr>
              <a:t>микроцитна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макроцитна</a:t>
            </a:r>
            <a:endParaRPr lang="x-none" sz="1600" dirty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Продужено </a:t>
            </a:r>
            <a:r>
              <a:rPr lang="x-none" sz="1600" dirty="0" err="1">
                <a:latin typeface="Palatino Linotype" pitchFamily="18" charset="0"/>
              </a:rPr>
              <a:t>протромбинско</a:t>
            </a:r>
            <a:r>
              <a:rPr lang="x-none" sz="1600" dirty="0">
                <a:latin typeface="Palatino Linotype" pitchFamily="18" charset="0"/>
              </a:rPr>
              <a:t> време указује на недостатак витамина К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Снижене вредности </a:t>
            </a:r>
            <a:r>
              <a:rPr lang="en-US" sz="1600" dirty="0">
                <a:latin typeface="Palatino Linotype" pitchFamily="18" charset="0"/>
              </a:rPr>
              <a:t>Na </a:t>
            </a:r>
            <a:r>
              <a:rPr lang="x-none" sz="1600" dirty="0">
                <a:latin typeface="Palatino Linotype" pitchFamily="18" charset="0"/>
              </a:rPr>
              <a:t>и К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Хипоалбуминемија</a:t>
            </a:r>
            <a:endParaRPr lang="x-none" sz="1600" dirty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Повишене вредности </a:t>
            </a:r>
            <a:r>
              <a:rPr lang="x-none" sz="1600" dirty="0" err="1">
                <a:latin typeface="Palatino Linotype" pitchFamily="18" charset="0"/>
              </a:rPr>
              <a:t>трансаминаза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367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600"/>
          </a:xfrm>
        </p:spPr>
        <p:txBody>
          <a:bodyPr>
            <a:no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Дијагноза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8991600" cy="6553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x-none" sz="1400" dirty="0">
                <a:latin typeface="Palatino Linotype" pitchFamily="18" charset="0"/>
              </a:rPr>
              <a:t>      </a:t>
            </a:r>
            <a:r>
              <a:rPr lang="x-none" sz="1400" b="1" u="sng" dirty="0">
                <a:latin typeface="Palatino Linotype" pitchFamily="18" charset="0"/>
              </a:rPr>
              <a:t>Тестови апсорпције</a:t>
            </a: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Тест оптерећења ксилозом</a:t>
            </a:r>
          </a:p>
          <a:p>
            <a:pPr>
              <a:lnSpc>
                <a:spcPct val="150000"/>
              </a:lnSpc>
            </a:pPr>
            <a:r>
              <a:rPr lang="x-none" sz="1400">
                <a:latin typeface="Palatino Linotype" pitchFamily="18" charset="0"/>
              </a:rPr>
              <a:t>Тест </a:t>
            </a:r>
            <a:r>
              <a:rPr lang="x-none" sz="1400" dirty="0">
                <a:latin typeface="Palatino Linotype" pitchFamily="18" charset="0"/>
              </a:rPr>
              <a:t>истовременог оптерећења моносахаридом и дисахаридом</a:t>
            </a:r>
          </a:p>
          <a:p>
            <a:pPr>
              <a:lnSpc>
                <a:spcPct val="150000"/>
              </a:lnSpc>
            </a:pPr>
            <a:r>
              <a:rPr lang="x-none" sz="1400">
                <a:latin typeface="Palatino Linotype" pitchFamily="18" charset="0"/>
              </a:rPr>
              <a:t>Тест оптерећења лактозом</a:t>
            </a: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x-none" sz="1400" b="1">
                <a:latin typeface="Palatino Linotype" pitchFamily="18" charset="0"/>
              </a:rPr>
              <a:t>Одређивање  концентрације серумских антитела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Palatino Linotype" pitchFamily="18" charset="0"/>
              </a:rPr>
              <a:t>IgA  </a:t>
            </a:r>
            <a:r>
              <a:rPr lang="x-none" sz="1400">
                <a:latin typeface="Palatino Linotype" pitchFamily="18" charset="0"/>
              </a:rPr>
              <a:t>и </a:t>
            </a:r>
            <a:r>
              <a:rPr lang="en-US" sz="1400" dirty="0" err="1">
                <a:latin typeface="Palatino Linotype" pitchFamily="18" charset="0"/>
              </a:rPr>
              <a:t>IgG</a:t>
            </a:r>
            <a:r>
              <a:rPr lang="x-none" sz="1400">
                <a:latin typeface="Palatino Linotype" pitchFamily="18" charset="0"/>
              </a:rPr>
              <a:t> </a:t>
            </a:r>
            <a:r>
              <a:rPr lang="x-none" sz="1400" b="1">
                <a:latin typeface="Palatino Linotype" pitchFamily="18" charset="0"/>
              </a:rPr>
              <a:t>антиглијадинска антитела</a:t>
            </a: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Ендомизијална антитела</a:t>
            </a: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Антитела на ткивну трансглутаминазу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400" dirty="0">
                <a:latin typeface="Palatino Linotype" pitchFamily="18" charset="0"/>
              </a:rPr>
              <a:t>      </a:t>
            </a:r>
            <a:r>
              <a:rPr lang="en-US" sz="1400" dirty="0" err="1">
                <a:latin typeface="Palatino Linotype" pitchFamily="18" charset="0"/>
              </a:rPr>
              <a:t>IgG</a:t>
            </a:r>
            <a:r>
              <a:rPr lang="x-none" sz="1400">
                <a:latin typeface="Palatino Linotype" pitchFamily="18" charset="0"/>
              </a:rPr>
              <a:t> антитела могу се наћи и у другим болестима танког црева, на пример у </a:t>
            </a:r>
            <a:r>
              <a:rPr lang="en-US" sz="1400" dirty="0" err="1">
                <a:latin typeface="Palatino Linotype" pitchFamily="18" charset="0"/>
              </a:rPr>
              <a:t>Crohnovoj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x-none" sz="1400">
                <a:latin typeface="Palatino Linotype" pitchFamily="18" charset="0"/>
              </a:rPr>
              <a:t>болести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>
                <a:latin typeface="Palatino Linotype" pitchFamily="18" charset="0"/>
              </a:rPr>
              <a:t>     Ендомизијална антитела и антитела на ткивну трансглутаминазу имају високу специфичност</a:t>
            </a:r>
            <a:r>
              <a:rPr lang="en-US" sz="1400" dirty="0">
                <a:latin typeface="Palatino Linotype" pitchFamily="18" charset="0"/>
              </a:rPr>
              <a:t> </a:t>
            </a:r>
            <a:endParaRPr lang="x-none" sz="140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x-none" sz="1400" b="1">
                <a:latin typeface="Palatino Linotype" pitchFamily="18" charset="0"/>
              </a:rPr>
              <a:t>       </a:t>
            </a:r>
            <a:r>
              <a:rPr lang="x-none" sz="1400"/>
              <a:t> </a:t>
            </a:r>
            <a:r>
              <a:rPr lang="x-none" sz="1400" b="1">
                <a:latin typeface="Palatino Linotype" pitchFamily="18" charset="0"/>
              </a:rPr>
              <a:t>Радиолошки налаз</a:t>
            </a:r>
          </a:p>
          <a:p>
            <a:pPr>
              <a:lnSpc>
                <a:spcPct val="150000"/>
              </a:lnSpc>
            </a:pPr>
            <a:r>
              <a:rPr lang="x-none" sz="1400">
                <a:latin typeface="Palatino Linotype" pitchFamily="18" charset="0"/>
              </a:rPr>
              <a:t> У делу танког црева које је захваћено атрофичном променом баријумов контраст се абнормално накупља у облику флокула, црево је дилатирано,  а цревна слузница губи баршунаст изглед</a:t>
            </a:r>
          </a:p>
          <a:p>
            <a:pPr>
              <a:lnSpc>
                <a:spcPct val="150000"/>
              </a:lnSpc>
              <a:buNone/>
            </a:pPr>
            <a:r>
              <a:rPr lang="x-none" sz="1400" b="1">
                <a:latin typeface="Palatino Linotype" pitchFamily="18" charset="0"/>
              </a:rPr>
              <a:t>        </a:t>
            </a:r>
            <a:r>
              <a:rPr lang="x-none" sz="1400" b="1" u="sng">
                <a:latin typeface="Palatino Linotype" pitchFamily="18" charset="0"/>
              </a:rPr>
              <a:t>Биопсија слузнице танког црева</a:t>
            </a:r>
          </a:p>
          <a:p>
            <a:pPr>
              <a:lnSpc>
                <a:spcPct val="150000"/>
              </a:lnSpc>
            </a:pPr>
            <a:r>
              <a:rPr lang="x-none" sz="1400">
                <a:latin typeface="Palatino Linotype" pitchFamily="18" charset="0"/>
              </a:rPr>
              <a:t>Иако инвазивна,  још увек је незамењива метода</a:t>
            </a:r>
            <a:r>
              <a:rPr lang="x-none" sz="1400" dirty="0">
                <a:latin typeface="Palatino Linotype" pitchFamily="18" charset="0"/>
              </a:rPr>
              <a:t>, у</a:t>
            </a:r>
            <a:r>
              <a:rPr lang="x-none" sz="1400">
                <a:latin typeface="Palatino Linotype" pitchFamily="18" charset="0"/>
              </a:rPr>
              <a:t>зимају се два до три узорка из дисталног дела дванаестопалачног црева или почетног дела јејунума</a:t>
            </a:r>
            <a:r>
              <a:rPr lang="x-none" sz="1400" dirty="0">
                <a:latin typeface="Palatino Linotype" pitchFamily="18" charset="0"/>
              </a:rPr>
              <a:t>, с</a:t>
            </a:r>
            <a:r>
              <a:rPr lang="x-none" sz="1400">
                <a:latin typeface="Palatino Linotype" pitchFamily="18" charset="0"/>
              </a:rPr>
              <a:t>лузница проксималног дуоденума није погодна за патохистолошку анализу због присуства </a:t>
            </a:r>
            <a:r>
              <a:rPr lang="en-US" sz="1400" dirty="0" err="1">
                <a:latin typeface="Palatino Linotype" pitchFamily="18" charset="0"/>
              </a:rPr>
              <a:t>Brunerovih</a:t>
            </a:r>
            <a:r>
              <a:rPr lang="x-none" sz="1400">
                <a:latin typeface="Palatino Linotype" pitchFamily="18" charset="0"/>
              </a:rPr>
              <a:t> жлезда</a:t>
            </a:r>
            <a:r>
              <a:rPr lang="x-none" sz="1400" dirty="0">
                <a:latin typeface="Palatino Linotype" pitchFamily="18" charset="0"/>
              </a:rPr>
              <a:t>, а</a:t>
            </a:r>
            <a:r>
              <a:rPr lang="x-none" sz="1400">
                <a:latin typeface="Palatino Linotype" pitchFamily="18" charset="0"/>
              </a:rPr>
              <a:t>нализира се висина цревних ресица, дубина крипти, дебљина слузнице, број интраепителних лимфоцита и инфилтрат у ламини проприји </a:t>
            </a:r>
            <a:endParaRPr lang="en-US" sz="1400" b="1" u="sng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x-none" sz="1400" u="sng" dirty="0">
                <a:latin typeface="Palatino Linotype" pitchFamily="18" charset="0"/>
              </a:rPr>
              <a:t>      </a:t>
            </a: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x-none" sz="1400" dirty="0">
                <a:latin typeface="Palatino Linotype" pitchFamily="18" charset="0"/>
              </a:rPr>
              <a:t>       </a:t>
            </a:r>
            <a:endParaRPr lang="en-US" sz="1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5509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Компликације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79120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b="1" dirty="0">
                <a:latin typeface="Palatino Linotype" pitchFamily="18" charset="0"/>
              </a:rPr>
              <a:t>Немалигне компликације</a:t>
            </a:r>
            <a:r>
              <a:rPr lang="en-US" sz="1600" dirty="0">
                <a:latin typeface="Palatino Linotype" pitchFamily="18" charset="0"/>
              </a:rPr>
              <a:t>:</a:t>
            </a:r>
            <a:endParaRPr lang="x-none" sz="1600" dirty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Улцерозни јејуноилеитис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Колагена целијакија</a:t>
            </a:r>
          </a:p>
          <a:p>
            <a:pPr marL="514350" indent="-514350">
              <a:lnSpc>
                <a:spcPct val="150000"/>
              </a:lnSpc>
              <a:buAutoNum type="arabicPeriod" startAt="2"/>
            </a:pPr>
            <a:r>
              <a:rPr lang="x-none" sz="1600" b="1" dirty="0">
                <a:latin typeface="Palatino Linotype" pitchFamily="18" charset="0"/>
              </a:rPr>
              <a:t>Малигне компликације</a:t>
            </a:r>
            <a:r>
              <a:rPr lang="en-US" sz="1600" b="1" dirty="0">
                <a:latin typeface="Palatino Linotype" pitchFamily="18" charset="0"/>
              </a:rPr>
              <a:t>:</a:t>
            </a:r>
          </a:p>
          <a:p>
            <a:pPr marL="514350" indent="-514350">
              <a:lnSpc>
                <a:spcPct val="150000"/>
              </a:lnSpc>
            </a:pPr>
            <a:r>
              <a:rPr lang="en-US" sz="1600" dirty="0">
                <a:latin typeface="Palatino Linotype" pitchFamily="18" charset="0"/>
              </a:rPr>
              <a:t>Non </a:t>
            </a:r>
            <a:r>
              <a:rPr lang="en-US" sz="1600" dirty="0" err="1">
                <a:latin typeface="Palatino Linotype" pitchFamily="18" charset="0"/>
              </a:rPr>
              <a:t>Hodkginov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лимфом танког црева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Карцином једњака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Карцином ждрела</a:t>
            </a:r>
          </a:p>
          <a:p>
            <a:pPr marL="514350" indent="-51435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Аденокарцином танког црева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      Сматра се да малигни лимфом танког црева настаје из цитотоксичних </a:t>
            </a:r>
            <a:r>
              <a:rPr lang="x-none" sz="1600">
                <a:latin typeface="Palatino Linotype" pitchFamily="18" charset="0"/>
              </a:rPr>
              <a:t>Т </a:t>
            </a:r>
            <a:endParaRPr lang="x-none" sz="1600" dirty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      </a:t>
            </a:r>
            <a:r>
              <a:rPr lang="x-none" sz="1600">
                <a:latin typeface="Palatino Linotype" pitchFamily="18" charset="0"/>
              </a:rPr>
              <a:t>лимфоцита слузнице</a:t>
            </a:r>
            <a:endParaRPr lang="x-none" sz="1600" dirty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      </a:t>
            </a:r>
            <a:r>
              <a:rPr lang="x-none" sz="1600">
                <a:latin typeface="Palatino Linotype" pitchFamily="18" charset="0"/>
              </a:rPr>
              <a:t>Због </a:t>
            </a:r>
            <a:r>
              <a:rPr lang="x-none" sz="1600" dirty="0">
                <a:latin typeface="Palatino Linotype" pitchFamily="18" charset="0"/>
              </a:rPr>
              <a:t>хроничног запаљења долази до клоналне пролиферације и прелазе </a:t>
            </a:r>
            <a:r>
              <a:rPr lang="x-none" sz="1600">
                <a:latin typeface="Palatino Linotype" pitchFamily="18" charset="0"/>
              </a:rPr>
              <a:t>у </a:t>
            </a:r>
            <a:endParaRPr lang="x-none" sz="1600" dirty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      </a:t>
            </a:r>
            <a:r>
              <a:rPr lang="x-none" sz="1600">
                <a:latin typeface="Palatino Linotype" pitchFamily="18" charset="0"/>
              </a:rPr>
              <a:t>нискомалигни</a:t>
            </a:r>
            <a:r>
              <a:rPr lang="x-none" sz="1600" dirty="0">
                <a:latin typeface="Palatino Linotype" pitchFamily="18" charset="0"/>
              </a:rPr>
              <a:t>, а затим у високо малигни лимфом познат као </a:t>
            </a:r>
            <a:r>
              <a:rPr lang="x-none" sz="1600" dirty="0" err="1">
                <a:latin typeface="Palatino Linotype" pitchFamily="18" charset="0"/>
              </a:rPr>
              <a:t>акронимом</a:t>
            </a: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3600" y="762000"/>
            <a:ext cx="3200400" cy="1942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>
                <a:latin typeface="Palatino Linotype" pitchFamily="18" charset="0"/>
              </a:rPr>
              <a:t>Асоциране или придружене болести</a:t>
            </a:r>
            <a:endParaRPr lang="x-none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Palatino Linotype" pitchFamily="18" charset="0"/>
              </a:rPr>
              <a:t>Dijabetes</a:t>
            </a:r>
            <a:r>
              <a:rPr lang="en-US" sz="1600" dirty="0">
                <a:latin typeface="Palatino Linotype" pitchFamily="18" charset="0"/>
              </a:rPr>
              <a:t> mellitus </a:t>
            </a:r>
            <a:r>
              <a:rPr lang="x-none" sz="1600">
                <a:latin typeface="Palatino Linotype" pitchFamily="18" charset="0"/>
              </a:rPr>
              <a:t>тип</a:t>
            </a:r>
            <a:r>
              <a:rPr lang="en-US" sz="1600" dirty="0">
                <a:latin typeface="Palatino Linotype" pitchFamily="18" charset="0"/>
              </a:rPr>
              <a:t> I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Аутоимунски тиреоидитис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Palatino Linotype" pitchFamily="18" charset="0"/>
              </a:rPr>
              <a:t>Sjogrenov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синдро</a:t>
            </a:r>
            <a:r>
              <a:rPr lang="x-none">
                <a:latin typeface="Palatino Linotype" pitchFamily="18" charset="0"/>
              </a:rPr>
              <a:t>м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362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4479" y="3048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x-none" b="1" dirty="0">
                <a:latin typeface="Palatino Linotype" pitchFamily="18" charset="0"/>
              </a:rPr>
              <a:t>Синдром лоше апсорпције</a:t>
            </a:r>
            <a:br>
              <a:rPr lang="x-none" b="1" dirty="0">
                <a:latin typeface="Palatino Linotype" pitchFamily="18" charset="0"/>
              </a:rPr>
            </a:br>
            <a:r>
              <a:rPr lang="x-none" b="1" dirty="0" err="1">
                <a:latin typeface="Palatino Linotype" pitchFamily="18" charset="0"/>
              </a:rPr>
              <a:t>Syndroma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malabsorptionis</a:t>
            </a:r>
            <a:endParaRPr lang="x-none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1087" y="4876800"/>
            <a:ext cx="6400800" cy="914400"/>
          </a:xfrm>
        </p:spPr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91119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latin typeface="Palatino Linotype" pitchFamily="18" charset="0"/>
              </a:rPr>
              <a:t>Te</a:t>
            </a:r>
            <a:r>
              <a:rPr lang="x-none" sz="3200" b="1" dirty="0">
                <a:latin typeface="Palatino Linotype" pitchFamily="18" charset="0"/>
              </a:rPr>
              <a:t>рапиј</a:t>
            </a:r>
            <a:r>
              <a:rPr lang="en-US" sz="3200" b="1" dirty="0">
                <a:latin typeface="Palatino Linotype" pitchFamily="18" charset="0"/>
              </a:rPr>
              <a:t>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229600" cy="5562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Целијакија је доживотна болест и јавља се само у присуству глутена у храни и једина терапија би била без </a:t>
            </a:r>
            <a:r>
              <a:rPr lang="x-none" sz="1600" dirty="0" err="1">
                <a:latin typeface="Palatino Linotype" pitchFamily="18" charset="0"/>
              </a:rPr>
              <a:t>глутенска</a:t>
            </a:r>
            <a:r>
              <a:rPr lang="x-none" sz="1600" dirty="0">
                <a:latin typeface="Palatino Linotype" pitchFamily="18" charset="0"/>
              </a:rPr>
              <a:t> дијета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Неки болесници у акутној фази болести због секундарног недостатка лактазе не подносе млечни шећер, а тако и млечне производе, али то је пролазни поремећај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То значи избегавати производе који садрже пшеницу, раж и јечам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Потребно је избегавати дестилисана алкохолна пића која се добијају из пшеничних производа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x-none" sz="1600" dirty="0">
                <a:latin typeface="Palatino Linotype" pitchFamily="18" charset="0"/>
              </a:rPr>
              <a:t>виски</a:t>
            </a:r>
            <a:r>
              <a:rPr lang="en-US" sz="1600" dirty="0">
                <a:latin typeface="Palatino Linotype" pitchFamily="18" charset="0"/>
              </a:rPr>
              <a:t>)</a:t>
            </a:r>
            <a:r>
              <a:rPr lang="x-none" sz="1600" dirty="0">
                <a:latin typeface="Palatino Linotype" pitchFamily="18" charset="0"/>
              </a:rPr>
              <a:t> и пива која садрже јечам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Кукуруз и пиринач као и све друге намирнице могу се користити у исхрани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Болесници с класичном клиничком сликом малапсорпције захтевају додатну терапију гвожђем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x-none" sz="1600" dirty="0">
                <a:latin typeface="Palatino Linotype" pitchFamily="18" charset="0"/>
              </a:rPr>
              <a:t>фолном киселином, витамином К</a:t>
            </a:r>
            <a:r>
              <a:rPr lang="en-US" sz="1600" dirty="0">
                <a:latin typeface="Palatino Linotype" pitchFamily="18" charset="0"/>
              </a:rPr>
              <a:t>,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en-US" sz="1600" dirty="0">
                <a:latin typeface="Palatino Linotype" pitchFamily="18" charset="0"/>
              </a:rPr>
              <a:t>D </a:t>
            </a:r>
            <a:r>
              <a:rPr lang="x-none" sz="1600" dirty="0">
                <a:latin typeface="Palatino Linotype" pitchFamily="18" charset="0"/>
              </a:rPr>
              <a:t>и витаминима В групе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Прогноза целијакије ако се на време почне с без </a:t>
            </a:r>
            <a:r>
              <a:rPr lang="x-none" sz="1600" dirty="0" err="1">
                <a:latin typeface="Palatino Linotype" pitchFamily="18" charset="0"/>
              </a:rPr>
              <a:t>глутенском</a:t>
            </a:r>
            <a:r>
              <a:rPr lang="x-none" sz="1600" dirty="0">
                <a:latin typeface="Palatino Linotype" pitchFamily="18" charset="0"/>
              </a:rPr>
              <a:t> дијетом је одлична  </a:t>
            </a:r>
            <a:endParaRPr lang="en-US" sz="1600" dirty="0">
              <a:latin typeface="Palatino Linotype" pitchFamily="18" charset="0"/>
            </a:endParaRPr>
          </a:p>
        </p:txBody>
      </p:sp>
      <p:pic>
        <p:nvPicPr>
          <p:cNvPr id="4" name="Picture 3" descr="http://dns1.sfatulmedicului.ro/external/uploads/upload/boala_celiaca_100_7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"/>
            <a:ext cx="1600200" cy="106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08146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x-none" sz="3200" b="1" dirty="0">
                <a:latin typeface="Palatino Linotype" pitchFamily="18" charset="0"/>
              </a:rPr>
              <a:t>Тропски спру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229600" cy="5867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То  је хронична ентеропатија која се ендемски јавља у тропским подручјима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x-none" sz="1600" dirty="0">
                <a:latin typeface="Palatino Linotype" pitchFamily="18" charset="0"/>
              </a:rPr>
              <a:t>Кариби, Индија, Азија</a:t>
            </a:r>
            <a:r>
              <a:rPr lang="en-US" sz="1600" dirty="0">
                <a:latin typeface="Palatino Linotype" pitchFamily="18" charset="0"/>
              </a:rPr>
              <a:t>)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Клинички се манифестује малапсорпцијским синдромом, а лечи се фолном киселином и </a:t>
            </a:r>
            <a:r>
              <a:rPr lang="x-none" sz="1600" dirty="0" err="1">
                <a:latin typeface="Palatino Linotype" pitchFamily="18" charset="0"/>
              </a:rPr>
              <a:t>тетрациклинима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Јавља се у појединачним случајевима, чешће код одраслих него код деце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Етиологија је непозната али већи број аутора сматра да је то инфективна болест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x-none" sz="1600" dirty="0">
                <a:latin typeface="Palatino Linotype" pitchFamily="18" charset="0"/>
              </a:rPr>
              <a:t>код болесника су из танког црева изоловане  </a:t>
            </a:r>
            <a:r>
              <a:rPr lang="en-US" sz="1600" dirty="0" err="1">
                <a:latin typeface="Palatino Linotype" pitchFamily="18" charset="0"/>
              </a:rPr>
              <a:t>Klebsiella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pneumoniae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Escherihia</a:t>
            </a:r>
            <a:r>
              <a:rPr lang="en-US" sz="1600" dirty="0">
                <a:latin typeface="Palatino Linotype" pitchFamily="18" charset="0"/>
              </a:rPr>
              <a:t> coli </a:t>
            </a:r>
            <a:r>
              <a:rPr lang="x-none" sz="1600" dirty="0">
                <a:latin typeface="Palatino Linotype" pitchFamily="18" charset="0"/>
              </a:rPr>
              <a:t>и </a:t>
            </a:r>
            <a:r>
              <a:rPr lang="en-US" sz="1600" dirty="0" err="1">
                <a:latin typeface="Palatino Linotype" pitchFamily="18" charset="0"/>
              </a:rPr>
              <a:t>Enterobacter</a:t>
            </a:r>
            <a:r>
              <a:rPr lang="en-US" sz="1600" dirty="0">
                <a:latin typeface="Palatino Linotype" pitchFamily="18" charset="0"/>
              </a:rPr>
              <a:t> cloacae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Када се бактерије ерадицирају морфолошке промене слузнице пролазе, а симптоми </a:t>
            </a:r>
            <a:r>
              <a:rPr lang="x-none" sz="1600">
                <a:latin typeface="Palatino Linotype" pitchFamily="18" charset="0"/>
              </a:rPr>
              <a:t>нестају 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У клиничкој слици доминира водени пролив без примеса крви, општа слабост и малаксалост, повишена телесна температура. Након неколико дана акутни симптоми прелазе у хронични пролив праћен болом у трбуху и губитком у телесној тежини. Временом се јављају симптоми малапсорпције нарочито глоситиса и мегалобластне анемије због дефицита фолне киселине и витамина В12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Изравњан изглед слузнице односно атрофија слузнице типична за целијакију ретко се виђа код ове болести</a:t>
            </a:r>
          </a:p>
          <a:p>
            <a:pPr>
              <a:lnSpc>
                <a:spcPct val="150000"/>
              </a:lnSpc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4688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3600" b="1" dirty="0" err="1">
                <a:latin typeface="Palatino Linotype" pitchFamily="18" charset="0"/>
              </a:rPr>
              <a:t>Whippleova</a:t>
            </a:r>
            <a:r>
              <a:rPr lang="x-none" sz="3600" b="1" dirty="0">
                <a:latin typeface="Palatino Linotype" pitchFamily="18" charset="0"/>
              </a:rPr>
              <a:t> болест</a:t>
            </a:r>
            <a:br>
              <a:rPr lang="x-none" sz="3600" b="1" dirty="0">
                <a:latin typeface="Palatino Linotype" pitchFamily="18" charset="0"/>
              </a:rPr>
            </a:br>
            <a:r>
              <a:rPr lang="x-none" sz="3600" b="1" dirty="0" err="1">
                <a:latin typeface="Palatino Linotype" pitchFamily="18" charset="0"/>
              </a:rPr>
              <a:t>Morbus</a:t>
            </a:r>
            <a:r>
              <a:rPr lang="x-none" sz="3600" b="1" dirty="0">
                <a:latin typeface="Palatino Linotype" pitchFamily="18" charset="0"/>
              </a:rPr>
              <a:t> </a:t>
            </a:r>
            <a:r>
              <a:rPr lang="x-none" sz="3600" b="1" dirty="0" err="1">
                <a:latin typeface="Palatino Linotype" pitchFamily="18" charset="0"/>
              </a:rPr>
              <a:t>Whipple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  <a:endParaRPr lang="en-US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9219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200" b="1" dirty="0">
                <a:latin typeface="Palatino Linotype" pitchFamily="18" charset="0"/>
              </a:rPr>
              <a:t>Дефиниција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Хронична системска болест која може захватити сваки орган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Узрочник је </a:t>
            </a:r>
            <a:r>
              <a:rPr lang="x-none" sz="1800" dirty="0" err="1">
                <a:latin typeface="Palatino Linotype" pitchFamily="18" charset="0"/>
              </a:rPr>
              <a:t>актиномицета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Tropheryma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whippelii</a:t>
            </a:r>
            <a:endParaRPr lang="x-none" sz="18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Са великом учесталошћу изазива промене на танком цреву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Најчешће се испољава код средовечних мушкараца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Патохистолошки у захваћеном ткиву налазимо велике макрофаге које садрже гликопротеин 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Tropherymu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whippelii</a:t>
            </a:r>
            <a:r>
              <a:rPr lang="en-US" sz="1800" dirty="0">
                <a:latin typeface="Palatino Linotype" pitchFamily="18" charset="0"/>
              </a:rPr>
              <a:t> (</a:t>
            </a:r>
            <a:r>
              <a:rPr lang="x-none" sz="1800" dirty="0">
                <a:latin typeface="Palatino Linotype" pitchFamily="18" charset="0"/>
              </a:rPr>
              <a:t>мали штапићасти грам</a:t>
            </a:r>
            <a:r>
              <a:rPr lang="en-US" sz="1800" dirty="0">
                <a:latin typeface="Palatino Linotype" pitchFamily="18" charset="0"/>
              </a:rPr>
              <a:t>-</a:t>
            </a:r>
            <a:r>
              <a:rPr lang="x-none" sz="1800" dirty="0">
                <a:latin typeface="Palatino Linotype" pitchFamily="18" charset="0"/>
              </a:rPr>
              <a:t>позитивни микроорганизам</a:t>
            </a:r>
            <a:r>
              <a:rPr lang="en-US" sz="1800" dirty="0">
                <a:latin typeface="Palatino Linotype" pitchFamily="18" charset="0"/>
              </a:rPr>
              <a:t>)</a:t>
            </a:r>
            <a:r>
              <a:rPr lang="x-none" sz="1800" dirty="0">
                <a:latin typeface="Palatino Linotype" pitchFamily="18" charset="0"/>
              </a:rPr>
              <a:t> и такав налаз потврђује дијагнозу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Код већине болесника захваћено је танко црево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6441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Танко црево и системске манифестације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763000" cy="60198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x-none" sz="1600" b="1" u="sng" dirty="0">
                <a:latin typeface="Palatino Linotype" pitchFamily="18" charset="0"/>
              </a:rPr>
              <a:t>Танко црево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Макроскопски ћелија танког црева је задебљала и </a:t>
            </a:r>
            <a:r>
              <a:rPr lang="x-none" sz="1600" dirty="0" err="1">
                <a:latin typeface="Palatino Linotype" pitchFamily="18" charset="0"/>
              </a:rPr>
              <a:t>едематозна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При микроскопском прегледу промене варирају од оних где налазимо атрофију без јасно видљивих ресица, преко видљивих и проширених, до нормалних ресица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Због инфилтрације макрофагима ламина проприја мења изглед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Број ћелијских елемената који се обично налази у ламини </a:t>
            </a:r>
            <a:r>
              <a:rPr lang="x-none" sz="1600" dirty="0" err="1">
                <a:latin typeface="Palatino Linotype" pitchFamily="18" charset="0"/>
              </a:rPr>
              <a:t>проприји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x-none" sz="1600" dirty="0">
                <a:latin typeface="Palatino Linotype" pitchFamily="18" charset="0"/>
              </a:rPr>
              <a:t>плазма ћелије, лимфоцити, еозинофили</a:t>
            </a:r>
            <a:r>
              <a:rPr lang="en-US" sz="1600" dirty="0">
                <a:latin typeface="Palatino Linotype" pitchFamily="18" charset="0"/>
              </a:rPr>
              <a:t>)</a:t>
            </a:r>
            <a:r>
              <a:rPr lang="x-none" sz="1600" dirty="0">
                <a:latin typeface="Palatino Linotype" pitchFamily="18" charset="0"/>
              </a:rPr>
              <a:t> је смањен, јер су замењене великим бројем </a:t>
            </a:r>
            <a:r>
              <a:rPr lang="x-none" sz="1600" dirty="0" err="1">
                <a:latin typeface="Palatino Linotype" pitchFamily="18" charset="0"/>
              </a:rPr>
              <a:t>макрофага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Грануломи сли</a:t>
            </a:r>
            <a:r>
              <a:rPr lang="x-none" sz="1600" dirty="0">
                <a:latin typeface="Palatino Linotype" pitchFamily="18" charset="0"/>
              </a:rPr>
              <a:t>ч</a:t>
            </a:r>
            <a:r>
              <a:rPr lang="x-none" sz="1600">
                <a:latin typeface="Palatino Linotype" pitchFamily="18" charset="0"/>
              </a:rPr>
              <a:t>ни </a:t>
            </a:r>
            <a:r>
              <a:rPr lang="x-none" sz="1600" dirty="0">
                <a:latin typeface="Palatino Linotype" pitchFamily="18" charset="0"/>
              </a:rPr>
              <a:t>онима у саркоидози нађени су у танком цреву, јетри, плућима и кожи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Слузница дебелог црева ретко је захваћена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600" b="1" u="sng" dirty="0">
                <a:latin typeface="Palatino Linotype" pitchFamily="18" charset="0"/>
              </a:rPr>
              <a:t>Системске манифестације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Болест може захватити срце, плућа, слезину, артерије, ендокрине жлезде, централни нервни систем, очи, кости, скелетне и срчане мишиће, лимфне жлезде, бубреге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Инфилтрација </a:t>
            </a:r>
            <a:r>
              <a:rPr lang="x-none" sz="1600" dirty="0" err="1">
                <a:latin typeface="Palatino Linotype" pitchFamily="18" charset="0"/>
              </a:rPr>
              <a:t>ендокарда</a:t>
            </a:r>
            <a:r>
              <a:rPr lang="x-none" sz="1600" dirty="0">
                <a:latin typeface="Palatino Linotype" pitchFamily="18" charset="0"/>
              </a:rPr>
              <a:t> доводи до тешког инфективног </a:t>
            </a:r>
            <a:r>
              <a:rPr lang="x-none" sz="1600" dirty="0" err="1">
                <a:latin typeface="Palatino Linotype" pitchFamily="18" charset="0"/>
              </a:rPr>
              <a:t>ендокардитиса</a:t>
            </a:r>
            <a:r>
              <a:rPr lang="x-none" sz="1600" dirty="0">
                <a:latin typeface="Palatino Linotype" pitchFamily="18" charset="0"/>
              </a:rPr>
              <a:t> 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4837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Клиничка слика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5344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   </a:t>
            </a:r>
            <a:r>
              <a:rPr lang="x-none" sz="1600" b="1" u="sng" dirty="0">
                <a:latin typeface="Palatino Linotype" pitchFamily="18" charset="0"/>
              </a:rPr>
              <a:t>Гастроинтестинални симптоми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Пролив, до десетак столица на дан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Стеатореја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Интестинално крварење, окултно или мелена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Надутост трбуха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Грчеви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Анорексија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Умор, општа слабост и малаксалост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Губитак албумина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Асцитес и периферни едеми</a:t>
            </a:r>
          </a:p>
          <a:p>
            <a:endParaRPr lang="x-none" sz="1600" dirty="0"/>
          </a:p>
          <a:p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213122" y="762000"/>
            <a:ext cx="3539752" cy="5536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70000"/>
              </a:lnSpc>
              <a:buNone/>
            </a:pPr>
            <a:r>
              <a:rPr lang="x-none"/>
              <a:t> </a:t>
            </a:r>
            <a:r>
              <a:rPr lang="x-none" sz="1600" b="1" u="sng">
                <a:latin typeface="Palatino Linotype" pitchFamily="18" charset="0"/>
              </a:rPr>
              <a:t>Екстраинтестинални симптоми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Повишена телесна температура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Миграторни артритис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Артралгије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Инфективни ендокардитис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Пућна хипертензија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Дезорјентисаност, деменција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Несаница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Паркинсонизам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Конвулзије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Мишићна слабост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Сметње вида</a:t>
            </a:r>
          </a:p>
          <a:p>
            <a:pPr marL="285750" indent="-285750">
              <a:lnSpc>
                <a:spcPct val="170000"/>
              </a:lnSpc>
              <a:buFont typeface="Arial" pitchFamily="34" charset="0"/>
              <a:buChar char="•"/>
            </a:pPr>
            <a:r>
              <a:rPr lang="x-none" sz="1600">
                <a:latin typeface="Palatino Linotype" pitchFamily="18" charset="0"/>
              </a:rPr>
              <a:t>Енцефалитис       </a:t>
            </a:r>
            <a:endParaRPr lang="x-none" sz="1600" dirty="0"/>
          </a:p>
        </p:txBody>
      </p:sp>
    </p:spTree>
    <p:extLst>
      <p:ext uri="{BB962C8B-B14F-4D97-AF65-F5344CB8AC3E}">
        <p14:creationId xmlns:p14="http://schemas.microsoft.com/office/powerpoint/2010/main" val="5421206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Физикални налаз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Малнутриција</a:t>
            </a:r>
            <a:r>
              <a:rPr lang="x-none" sz="1600" dirty="0">
                <a:latin typeface="Palatino Linotype" pitchFamily="18" charset="0"/>
              </a:rPr>
              <a:t> са губитком масног и мишићног ткива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Периферни едеми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Батичасти прсти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Пурпура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Увећани лимфни чворови, тврди, болно неосетљиви и покретни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Срчани шумови ако су захваћене валвуле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Трбух дистендиран и болан на палпацију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Асцитес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Неуролошки и очни симптоми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x-none" sz="1600" dirty="0" err="1">
                <a:latin typeface="Palatino Linotype" pitchFamily="18" charset="0"/>
              </a:rPr>
              <a:t>атаксија</a:t>
            </a:r>
            <a:r>
              <a:rPr lang="x-none" sz="1600" dirty="0">
                <a:latin typeface="Palatino Linotype" pitchFamily="18" charset="0"/>
              </a:rPr>
              <a:t>, периферна неуропатија, нистагмус </a:t>
            </a:r>
            <a:r>
              <a:rPr lang="en-US" sz="1600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69593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mages-mediawiki-sites.thefullwiki.org/02/1/3/7/0809658296588687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2190750" cy="145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http://cmr.asm.org/content/14/3/561/F1/graphic-1.larg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78" y="1752600"/>
            <a:ext cx="2122571" cy="25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http://granuloma.homestead.com/Whipple_S81-1340E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35269"/>
            <a:ext cx="2114550" cy="21574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971800" y="228600"/>
            <a:ext cx="5410199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x-none" b="1" u="sng">
                <a:latin typeface="Palatino Linotype" pitchFamily="18" charset="0"/>
              </a:rPr>
              <a:t>Лабораторијски налаз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>
                <a:latin typeface="Palatino Linotype" pitchFamily="18" charset="0"/>
              </a:rPr>
              <a:t>Стеатореја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>
                <a:latin typeface="Palatino Linotype" pitchFamily="18" charset="0"/>
              </a:rPr>
              <a:t>Хипо К, </a:t>
            </a:r>
            <a:r>
              <a:rPr lang="en-US" dirty="0">
                <a:latin typeface="Palatino Linotype" pitchFamily="18" charset="0"/>
              </a:rPr>
              <a:t>C</a:t>
            </a:r>
            <a:r>
              <a:rPr lang="x-none">
                <a:latin typeface="Palatino Linotype" pitchFamily="18" charset="0"/>
              </a:rPr>
              <a:t>а</a:t>
            </a:r>
            <a:r>
              <a:rPr lang="en-US" dirty="0">
                <a:latin typeface="Palatino Linotype" pitchFamily="18" charset="0"/>
              </a:rPr>
              <a:t>, Mg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Palatino Linotype" pitchFamily="18" charset="0"/>
              </a:rPr>
              <a:t>A</a:t>
            </a:r>
            <a:r>
              <a:rPr lang="x-none">
                <a:latin typeface="Palatino Linotype" pitchFamily="18" charset="0"/>
              </a:rPr>
              <a:t>немија због недостатка гвожђа</a:t>
            </a:r>
          </a:p>
          <a:p>
            <a:pPr>
              <a:lnSpc>
                <a:spcPct val="150000"/>
              </a:lnSpc>
              <a:buNone/>
            </a:pPr>
            <a:r>
              <a:rPr lang="x-none">
                <a:latin typeface="Palatino Linotype" pitchFamily="18" charset="0"/>
              </a:rPr>
              <a:t>    </a:t>
            </a:r>
            <a:r>
              <a:rPr lang="x-none" b="1" u="sng">
                <a:latin typeface="Palatino Linotype" pitchFamily="18" charset="0"/>
              </a:rPr>
              <a:t>Радиолошки</a:t>
            </a:r>
            <a:r>
              <a:rPr lang="x-none" u="sng">
                <a:latin typeface="Palatino Linotype" pitchFamily="18" charset="0"/>
              </a:rPr>
              <a:t> </a:t>
            </a:r>
            <a:r>
              <a:rPr lang="x-none" b="1" u="sng">
                <a:latin typeface="Palatino Linotype" pitchFamily="18" charset="0"/>
              </a:rPr>
              <a:t>налаз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>
                <a:latin typeface="Palatino Linotype" pitchFamily="18" charset="0"/>
              </a:rPr>
              <a:t>Задебљање слузнице дуоденума и проксималног јејунума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>
                <a:latin typeface="Palatino Linotype" pitchFamily="18" charset="0"/>
              </a:rPr>
              <a:t>  Стандардни дијагностички поступак је биопсија слузнице дуоденума или проксималног јејунума. </a:t>
            </a:r>
            <a:r>
              <a:rPr lang="x-none" b="1" u="sng">
                <a:latin typeface="Palatino Linotype" pitchFamily="18" charset="0"/>
              </a:rPr>
              <a:t>Типичан хистолошки налаз је инфилтрација ламине проприје танког црева </a:t>
            </a:r>
            <a:r>
              <a:rPr lang="en-US" b="1" u="sng" dirty="0">
                <a:latin typeface="Palatino Linotype" pitchFamily="18" charset="0"/>
              </a:rPr>
              <a:t>PAS </a:t>
            </a:r>
            <a:r>
              <a:rPr lang="x-none" b="1" u="sng">
                <a:latin typeface="Palatino Linotype" pitchFamily="18" charset="0"/>
              </a:rPr>
              <a:t>позитивним макрофагима који садрже бациле уз лимфну дилатацију (</a:t>
            </a:r>
            <a:r>
              <a:rPr lang="en-US" b="1" u="sng" dirty="0">
                <a:latin typeface="Palatino Linotype" pitchFamily="18" charset="0"/>
              </a:rPr>
              <a:t>“</a:t>
            </a:r>
            <a:r>
              <a:rPr lang="x-none" b="1" u="sng">
                <a:latin typeface="Palatino Linotype" pitchFamily="18" charset="0"/>
              </a:rPr>
              <a:t>пенасте ћелије</a:t>
            </a:r>
            <a:r>
              <a:rPr lang="en-US" b="1" u="sng" dirty="0">
                <a:latin typeface="Palatino Linotype" pitchFamily="18" charset="0"/>
              </a:rPr>
              <a:t> “</a:t>
            </a:r>
            <a:r>
              <a:rPr lang="x-none" b="1" u="sng">
                <a:latin typeface="Palatino Linotype" pitchFamily="18" charset="0"/>
              </a:rPr>
              <a:t>)</a:t>
            </a:r>
            <a:endParaRPr lang="en-US" b="1" u="sng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4232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Терапија и прогноза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229600" cy="5715000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Примена </a:t>
            </a:r>
            <a:r>
              <a:rPr lang="en-US" sz="1600" dirty="0" err="1">
                <a:latin typeface="Palatino Linotype" pitchFamily="18" charset="0"/>
              </a:rPr>
              <a:t>penicillina</a:t>
            </a:r>
            <a:r>
              <a:rPr lang="en-US" sz="1600" dirty="0">
                <a:latin typeface="Palatino Linotype" pitchFamily="18" charset="0"/>
              </a:rPr>
              <a:t> (1,2 MU/</a:t>
            </a:r>
            <a:r>
              <a:rPr lang="x-none" sz="1600" dirty="0">
                <a:latin typeface="Palatino Linotype" pitchFamily="18" charset="0"/>
              </a:rPr>
              <a:t>дан</a:t>
            </a:r>
            <a:r>
              <a:rPr lang="en-US" sz="1600" dirty="0">
                <a:latin typeface="Palatino Linotype" pitchFamily="18" charset="0"/>
              </a:rPr>
              <a:t>) </a:t>
            </a:r>
            <a:r>
              <a:rPr lang="x-none" sz="1600" dirty="0">
                <a:latin typeface="Palatino Linotype" pitchFamily="18" charset="0"/>
              </a:rPr>
              <a:t>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streptomicina</a:t>
            </a:r>
            <a:r>
              <a:rPr lang="en-US" sz="1600" dirty="0">
                <a:latin typeface="Palatino Linotype" pitchFamily="18" charset="0"/>
              </a:rPr>
              <a:t> ( 1g/</a:t>
            </a:r>
            <a:r>
              <a:rPr lang="x-none" sz="1600" dirty="0">
                <a:latin typeface="Palatino Linotype" pitchFamily="18" charset="0"/>
              </a:rPr>
              <a:t>дан</a:t>
            </a:r>
            <a:r>
              <a:rPr lang="en-US" sz="1600" dirty="0">
                <a:latin typeface="Palatino Linotype" pitchFamily="18" charset="0"/>
              </a:rPr>
              <a:t>)</a:t>
            </a:r>
            <a:r>
              <a:rPr lang="x-none" sz="1600" dirty="0">
                <a:latin typeface="Palatino Linotype" pitchFamily="18" charset="0"/>
              </a:rPr>
              <a:t> парентерално у трајању од две недеље, а затим примена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trimetoprima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са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sulfametoksazolom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у периоду од једне до две године.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err="1">
                <a:latin typeface="Palatino Linotype" pitchFamily="18" charset="0"/>
              </a:rPr>
              <a:t>Chloramphenicol</a:t>
            </a:r>
            <a:endParaRPr lang="en-US" sz="1600" dirty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err="1">
                <a:latin typeface="Palatino Linotype" pitchFamily="18" charset="0"/>
              </a:rPr>
              <a:t>Cefalosporini</a:t>
            </a:r>
            <a:r>
              <a:rPr lang="en-US" sz="1600" dirty="0">
                <a:latin typeface="Palatino Linotype" pitchFamily="18" charset="0"/>
              </a:rPr>
              <a:t> III </a:t>
            </a:r>
            <a:r>
              <a:rPr lang="en-US" sz="1600" dirty="0" err="1">
                <a:latin typeface="Palatino Linotype" pitchFamily="18" charset="0"/>
              </a:rPr>
              <a:t>generacije</a:t>
            </a:r>
            <a:endParaRPr lang="en-US" sz="1600" dirty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Код рефрактерне болести примена интерферона гама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Надокнада течности, минерала, витамина </a:t>
            </a:r>
            <a:r>
              <a:rPr lang="en-US" sz="1600" dirty="0">
                <a:latin typeface="Palatino Linotype" pitchFamily="18" charset="0"/>
              </a:rPr>
              <a:t>(A,D,E</a:t>
            </a:r>
            <a:r>
              <a:rPr lang="x-none" sz="1600" dirty="0">
                <a:latin typeface="Palatino Linotype" pitchFamily="18" charset="0"/>
              </a:rPr>
              <a:t>,В12</a:t>
            </a:r>
            <a:r>
              <a:rPr lang="en-US" sz="1600" dirty="0">
                <a:latin typeface="Palatino Linotype" pitchFamily="18" charset="0"/>
              </a:rPr>
              <a:t>)</a:t>
            </a:r>
            <a:r>
              <a:rPr lang="x-none" sz="1600" dirty="0">
                <a:latin typeface="Palatino Linotype" pitchFamily="18" charset="0"/>
              </a:rPr>
              <a:t>, електролита, гвожђа</a:t>
            </a:r>
          </a:p>
          <a:p>
            <a:pPr marL="0" indent="0">
              <a:lnSpc>
                <a:spcPct val="150000"/>
              </a:lnSpc>
              <a:buNone/>
            </a:pPr>
            <a:endParaRPr lang="x-none" sz="16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600" b="1" u="sng" dirty="0">
                <a:latin typeface="Palatino Linotype" pitchFamily="18" charset="0"/>
              </a:rPr>
              <a:t>ПРОГНОЗА: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Раније је </a:t>
            </a:r>
            <a:r>
              <a:rPr lang="x-none" sz="1600" dirty="0" err="1">
                <a:latin typeface="Palatino Linotype" pitchFamily="18" charset="0"/>
              </a:rPr>
              <a:t>Wipple</a:t>
            </a:r>
            <a:r>
              <a:rPr lang="x-none" sz="1600" dirty="0">
                <a:latin typeface="Palatino Linotype" pitchFamily="18" charset="0"/>
              </a:rPr>
              <a:t>-ова болест била фатална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Данас је прогноза повољна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Симптоми нестају један до три месеца након увођења </a:t>
            </a:r>
            <a:r>
              <a:rPr lang="x-none" sz="1600" dirty="0" err="1">
                <a:latin typeface="Palatino Linotype" pitchFamily="18" charset="0"/>
              </a:rPr>
              <a:t>антибиотске</a:t>
            </a:r>
            <a:r>
              <a:rPr lang="x-none" sz="1600" dirty="0">
                <a:latin typeface="Palatino Linotype" pitchFamily="18" charset="0"/>
              </a:rPr>
              <a:t> терапије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Могући су </a:t>
            </a:r>
            <a:r>
              <a:rPr lang="x-none" sz="1600" dirty="0" err="1">
                <a:latin typeface="Palatino Linotype" pitchFamily="18" charset="0"/>
              </a:rPr>
              <a:t>релапси</a:t>
            </a:r>
            <a:r>
              <a:rPr lang="x-none" sz="1600" dirty="0">
                <a:latin typeface="Palatino Linotype" pitchFamily="18" charset="0"/>
              </a:rPr>
              <a:t>, нарочито са неуролошким </a:t>
            </a:r>
            <a:r>
              <a:rPr lang="x-none" sz="1600" dirty="0" err="1">
                <a:latin typeface="Palatino Linotype" pitchFamily="18" charset="0"/>
              </a:rPr>
              <a:t>секвелама</a:t>
            </a:r>
            <a:r>
              <a:rPr lang="x-none" sz="1600" dirty="0">
                <a:latin typeface="Palatino Linotype" pitchFamily="18" charset="0"/>
              </a:rPr>
              <a:t>, посебно ако се не примени </a:t>
            </a:r>
            <a:r>
              <a:rPr lang="x-none" sz="1600" dirty="0" err="1">
                <a:latin typeface="Palatino Linotype" pitchFamily="18" charset="0"/>
              </a:rPr>
              <a:t>антибиотска</a:t>
            </a:r>
            <a:r>
              <a:rPr lang="x-none" sz="1600" dirty="0">
                <a:latin typeface="Palatino Linotype" pitchFamily="18" charset="0"/>
              </a:rPr>
              <a:t> терапија</a:t>
            </a:r>
            <a:endParaRPr lang="en-US" sz="16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271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</p:spPr>
        <p:txBody>
          <a:bodyPr>
            <a:noAutofit/>
          </a:bodyPr>
          <a:lstStyle/>
          <a:p>
            <a:r>
              <a:rPr lang="x-none" sz="3200" b="1" dirty="0">
                <a:latin typeface="Palatino Linotype" pitchFamily="18" charset="0"/>
              </a:rPr>
              <a:t>Гастроентеропатије с губитком протеина</a:t>
            </a:r>
            <a:br>
              <a:rPr lang="x-none" sz="3200" b="1" dirty="0">
                <a:latin typeface="Palatino Linotype" pitchFamily="18" charset="0"/>
              </a:rPr>
            </a:br>
            <a:r>
              <a:rPr lang="x-none" sz="3200" b="1" dirty="0" err="1">
                <a:latin typeface="Palatino Linotype" pitchFamily="18" charset="0"/>
              </a:rPr>
              <a:t>Enteropathia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exudativa</a:t>
            </a:r>
            <a:r>
              <a:rPr lang="x-none" sz="3200" b="1" dirty="0">
                <a:latin typeface="Palatino Linotype" pitchFamily="18" charset="0"/>
              </a:rPr>
              <a:t>, Protein </a:t>
            </a:r>
            <a:r>
              <a:rPr lang="x-none" sz="3200" b="1" dirty="0" err="1">
                <a:latin typeface="Palatino Linotype" pitchFamily="18" charset="0"/>
              </a:rPr>
              <a:t>losing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enteropathy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  <a:endParaRPr lang="en-US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7299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sr-Cyrl-CS" sz="2400" b="1" dirty="0">
                <a:latin typeface="Palatino Linotype" pitchFamily="18" charset="0"/>
                <a:cs typeface="Arial" pitchFamily="34" charset="0"/>
              </a:rPr>
              <a:t>Синдром лоше апсорпције 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76200" y="914400"/>
            <a:ext cx="4267200" cy="5410200"/>
          </a:xfrm>
          <a:ln>
            <a:noFill/>
          </a:ln>
        </p:spPr>
        <p:txBody>
          <a:bodyPr>
            <a:noAutofit/>
          </a:bodyPr>
          <a:lstStyle/>
          <a:p>
            <a:pPr>
              <a:buNone/>
            </a:pP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Поремећај апсорпције масти</a:t>
            </a:r>
          </a:p>
          <a:p>
            <a:pPr>
              <a:buNone/>
            </a:pP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Панкреасни узроци</a:t>
            </a: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урођени дефицит липазе </a:t>
            </a: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панкреасна инсуфицијенција</a:t>
            </a:r>
            <a:endParaRPr lang="en-US" sz="1400" dirty="0">
              <a:latin typeface="Palatino Linotype" pitchFamily="18" charset="0"/>
              <a:cs typeface="Arial" pitchFamily="34" charset="0"/>
            </a:endParaRP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хронични панкреатитис</a:t>
            </a:r>
            <a:endParaRPr lang="en-US" sz="1400" dirty="0">
              <a:latin typeface="Palatino Linotype" pitchFamily="18" charset="0"/>
              <a:cs typeface="Arial" pitchFamily="34" charset="0"/>
            </a:endParaRP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цистична фиброза</a:t>
            </a:r>
            <a:endParaRPr lang="en-US" sz="1400" dirty="0">
              <a:latin typeface="Palatino Linotype" pitchFamily="18" charset="0"/>
              <a:cs typeface="Arial" pitchFamily="34" charset="0"/>
            </a:endParaRPr>
          </a:p>
          <a:p>
            <a:pPr>
              <a:buNone/>
            </a:pP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Билијарни узроци</a:t>
            </a: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↓ синтеза жучних соли-инсуфицијенција јетра</a:t>
            </a: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↓ допремање и коњугација жучних соли</a:t>
            </a: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  <a:cs typeface="Arial" pitchFamily="34" charset="0"/>
              </a:rPr>
              <a:t>         -опструкција жучних путева, холестаза</a:t>
            </a: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повећан губитак жучних соли</a:t>
            </a: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  <a:cs typeface="Arial" pitchFamily="34" charset="0"/>
              </a:rPr>
              <a:t>          -ресекција или болести терминалног илеума</a:t>
            </a:r>
          </a:p>
          <a:p>
            <a:pPr>
              <a:buNone/>
            </a:pP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Поремећај у танком цреву</a:t>
            </a: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убрзан транзит</a:t>
            </a: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промене </a:t>
            </a:r>
            <a:r>
              <a:rPr lang="x-none" sz="1400" dirty="0">
                <a:latin typeface="Palatino Linotype" pitchFamily="18" charset="0"/>
                <a:cs typeface="Arial" pitchFamily="34" charset="0"/>
              </a:rPr>
              <a:t>PH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 у дуоденуму</a:t>
            </a: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болест лимфних судова танког црева</a:t>
            </a:r>
          </a:p>
          <a:p>
            <a:pPr>
              <a:buNone/>
            </a:pP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Комбинован узрок</a:t>
            </a: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Кронова болест</a:t>
            </a:r>
          </a:p>
          <a:p>
            <a:r>
              <a:rPr lang="sr-Cyrl-CS" sz="1400" dirty="0">
                <a:latin typeface="Palatino Linotype" pitchFamily="18" charset="0"/>
                <a:cs typeface="Arial" pitchFamily="34" charset="0"/>
              </a:rPr>
              <a:t>Целијакија</a:t>
            </a:r>
            <a:endParaRPr lang="sr-Cyrl-CS" sz="1400" b="1" dirty="0">
              <a:latin typeface="Palatino Linotype" pitchFamily="18" charset="0"/>
              <a:cs typeface="Arial" pitchFamily="34" charset="0"/>
            </a:endParaRPr>
          </a:p>
          <a:p>
            <a:endParaRPr lang="sr-Cyrl-CS" sz="1400" dirty="0">
              <a:latin typeface="Arial" pitchFamily="34" charset="0"/>
              <a:cs typeface="Arial" pitchFamily="34" charset="0"/>
            </a:endParaRPr>
          </a:p>
          <a:p>
            <a:endParaRPr lang="sr-Cyrl-CS" sz="1000" dirty="0"/>
          </a:p>
          <a:p>
            <a:endParaRPr lang="en-US" sz="1000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495800" y="914400"/>
            <a:ext cx="4572000" cy="59436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C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Поремећај апсорпције угљених хидрата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C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Оштећење или дисфункција мукозе танког црева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Целијакија</a:t>
            </a: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Тропски спру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акутни гастроентеритис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C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Недостата олигосахараза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Урођени недостатак лактазе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Хиполактазија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Недеостатак сукраза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C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Поремећај апсорпције протеина и аминокиселина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C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Панкреасни узроци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панкреасна инсуфицијенција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хронични панкреатитис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цистична фиброза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опструкција панкреасног канала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C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Поремећај у танком цреву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смањење броја ћелија мукозе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хируршка ресекција смањује тоталну и специфичну апсорпцију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губитак протеина преко оштећене мукозе црева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C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alatino Linotype" pitchFamily="18" charset="0"/>
                <a:cs typeface="Arial" pitchFamily="34" charset="0"/>
              </a:rPr>
              <a:t>ентеропатије са губитком протеина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Cyrl-C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Cyrl-C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1583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Дефиниција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15400" cy="452596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То је група обољења које обележава губитак серумских беланчевина у гастроинтестинални тракт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Хипоалбуминемија је доминантна клиничко </a:t>
            </a:r>
            <a:r>
              <a:rPr lang="en-US" sz="1600" dirty="0">
                <a:latin typeface="Palatino Linotype" pitchFamily="18" charset="0"/>
              </a:rPr>
              <a:t>–</a:t>
            </a:r>
            <a:r>
              <a:rPr lang="x-none" sz="1600" dirty="0">
                <a:latin typeface="Palatino Linotype" pitchFamily="18" charset="0"/>
              </a:rPr>
              <a:t>лабораторијска манифестација губитка беланчевина код ових болести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Хипоалбуминемија код болесника без болести јетре, без албуминурије и уз нормалан унос беланчевина храном, упућује на губитак беланчевина слузницом гастроинтестиналног тракта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  Код ових болесника укупна количина албумина у циркулацији је мања, а </a:t>
            </a:r>
            <a:r>
              <a:rPr lang="x-none" sz="1600" dirty="0" err="1">
                <a:latin typeface="Palatino Linotype" pitchFamily="18" charset="0"/>
              </a:rPr>
              <a:t>полуживот</a:t>
            </a:r>
            <a:r>
              <a:rPr lang="x-none" sz="1600" dirty="0">
                <a:latin typeface="Palatino Linotype" pitchFamily="18" charset="0"/>
              </a:rPr>
              <a:t>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     знатно скраћен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5.      Истовремено синтеза албумина је непромењена или је повећана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x-none" sz="1600" dirty="0">
              <a:latin typeface="Palatino Linotype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39908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Етиологија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067800" cy="57150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600" b="1" u="sng" dirty="0">
                <a:latin typeface="Palatino Linotype" pitchFamily="18" charset="0"/>
              </a:rPr>
              <a:t>Болести код којих је повећана пермеабилност слузнице као последица оштећења </a:t>
            </a:r>
            <a:r>
              <a:rPr lang="x-none" sz="1600" b="1" u="sng" dirty="0" err="1">
                <a:latin typeface="Palatino Linotype" pitchFamily="18" charset="0"/>
              </a:rPr>
              <a:t>мукозних</a:t>
            </a:r>
            <a:r>
              <a:rPr lang="x-none" sz="1600" b="1" u="sng" dirty="0">
                <a:latin typeface="Palatino Linotype" pitchFamily="18" charset="0"/>
              </a:rPr>
              <a:t> ћелија или њиховог већег губитка, али без ерозија или улцерација</a:t>
            </a:r>
            <a:r>
              <a:rPr lang="en-US" sz="1600" b="1" u="sng" dirty="0">
                <a:latin typeface="Palatino Linotype" pitchFamily="18" charset="0"/>
              </a:rPr>
              <a:t>: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Алергијски гастритис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Глутенска ентеропатија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Еозинофилни гастроентеритис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Менетриерова болест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Хипертрофична секреторна гастропатија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Тропски спру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Виплеова болест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Желудачни улкуси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Кронова болест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Ерозивни гастритис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Карцином једњака, желуца и дебелог црева</a:t>
            </a: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8898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Етиологија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None/>
            </a:pPr>
            <a:r>
              <a:rPr lang="x-none" sz="2400" dirty="0"/>
              <a:t> </a:t>
            </a:r>
            <a:r>
              <a:rPr lang="x-none" sz="1600" b="1" u="sng" dirty="0">
                <a:latin typeface="Palatino Linotype" pitchFamily="18" charset="0"/>
              </a:rPr>
              <a:t>2. Болести код којих налазимо ерозије и</a:t>
            </a:r>
            <a:r>
              <a:rPr lang="en-US" sz="1600" b="1" u="sng" dirty="0">
                <a:latin typeface="Palatino Linotype" pitchFamily="18" charset="0"/>
              </a:rPr>
              <a:t>/</a:t>
            </a:r>
            <a:r>
              <a:rPr lang="x-none" sz="1600" b="1" u="sng" dirty="0">
                <a:latin typeface="Palatino Linotype" pitchFamily="18" charset="0"/>
              </a:rPr>
              <a:t>или улцерације</a:t>
            </a:r>
            <a:r>
              <a:rPr lang="en-US" sz="1600" b="1" u="sng" dirty="0">
                <a:latin typeface="Palatino Linotype" pitchFamily="18" charset="0"/>
              </a:rPr>
              <a:t>: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Идиопатски улцерозни јејуноилеитис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Лимфоми</a:t>
            </a:r>
          </a:p>
          <a:p>
            <a:pPr marL="457200" indent="-457200"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Улцерозни</a:t>
            </a:r>
            <a:r>
              <a:rPr lang="x-none" sz="1600" dirty="0">
                <a:latin typeface="Palatino Linotype" pitchFamily="18" charset="0"/>
              </a:rPr>
              <a:t> колитис</a:t>
            </a:r>
          </a:p>
          <a:p>
            <a:pPr marL="457200" indent="-457200"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x-none" sz="1600" b="1" u="sng" dirty="0">
                <a:latin typeface="Palatino Linotype" pitchFamily="18" charset="0"/>
              </a:rPr>
              <a:t>3. Болести које узрокују опструкцију лимфних канала</a:t>
            </a:r>
            <a:r>
              <a:rPr lang="en-US" sz="1600" b="1" u="sng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Констриктивни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перикардитис</a:t>
            </a:r>
            <a:r>
              <a:rPr lang="x-none" sz="1600" dirty="0">
                <a:latin typeface="Palatino Linotype" pitchFamily="18" charset="0"/>
              </a:rPr>
              <a:t> и друге </a:t>
            </a:r>
            <a:r>
              <a:rPr lang="x-none" sz="1600" dirty="0" err="1">
                <a:latin typeface="Palatino Linotype" pitchFamily="18" charset="0"/>
              </a:rPr>
              <a:t>кардиоваскуларне</a:t>
            </a:r>
            <a:r>
              <a:rPr lang="x-none" sz="1600" dirty="0">
                <a:latin typeface="Palatino Linotype" pitchFamily="18" charset="0"/>
              </a:rPr>
              <a:t> болести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Кронова</a:t>
            </a:r>
            <a:r>
              <a:rPr lang="x-none" sz="1600" dirty="0">
                <a:latin typeface="Palatino Linotype" pitchFamily="18" charset="0"/>
              </a:rPr>
              <a:t> болест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Цревне </a:t>
            </a:r>
            <a:r>
              <a:rPr lang="x-none" sz="1600" dirty="0" err="1">
                <a:latin typeface="Palatino Linotype" pitchFamily="18" charset="0"/>
              </a:rPr>
              <a:t>лимфангиектазије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Лимфоми</a:t>
            </a:r>
            <a:r>
              <a:rPr lang="x-none" sz="1600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Wiplova</a:t>
            </a:r>
            <a:r>
              <a:rPr lang="x-none" sz="1600" dirty="0">
                <a:latin typeface="Palatino Linotype" pitchFamily="18" charset="0"/>
              </a:rPr>
              <a:t> болест</a:t>
            </a:r>
            <a:endParaRPr lang="en-US" sz="16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2745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67800" cy="1477962"/>
          </a:xfrm>
        </p:spPr>
        <p:txBody>
          <a:bodyPr>
            <a:noAutofit/>
          </a:bodyPr>
          <a:lstStyle/>
          <a:p>
            <a:r>
              <a:rPr lang="x-none" sz="3200" b="1" dirty="0">
                <a:latin typeface="Palatino Linotype" pitchFamily="18" charset="0"/>
              </a:rPr>
              <a:t>Губитак протеина плазме гастроинтестиналним трактом код здравих испитаника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324017"/>
            <a:ext cx="8229600" cy="39243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Црево учествује у катаболизму великих серумских протеина, али ти процеси нису довољно разјашњени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Око 10% албумина и гамаглобулина код здравих испитаника губи се преко црева 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3139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5635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Повећан губитак плазматских протеина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229600" cy="5943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</a:pPr>
            <a:r>
              <a:rPr lang="x-none" sz="1700" dirty="0">
                <a:latin typeface="Palatino Linotype" pitchFamily="18" charset="0"/>
              </a:rPr>
              <a:t>Беланчевине које улазе у црево брзо се разграђују до аминокиселина, а степен реапсорпције и поновне употребе врло је висок</a:t>
            </a:r>
          </a:p>
          <a:p>
            <a:pPr>
              <a:lnSpc>
                <a:spcPct val="170000"/>
              </a:lnSpc>
            </a:pPr>
            <a:r>
              <a:rPr lang="x-none" sz="1700" dirty="0">
                <a:latin typeface="Palatino Linotype" pitchFamily="18" charset="0"/>
              </a:rPr>
              <a:t>Када је губитак беланчевина у гастроинтестиналном тракту повећан и превазилази могућности синтезе јавља се хипопротеинемија, а функција синтезе албумина у јетри је нормална или повећана</a:t>
            </a:r>
          </a:p>
          <a:p>
            <a:pPr>
              <a:lnSpc>
                <a:spcPct val="170000"/>
              </a:lnSpc>
            </a:pPr>
            <a:r>
              <a:rPr lang="x-none" sz="1700" dirty="0">
                <a:latin typeface="Palatino Linotype" pitchFamily="18" charset="0"/>
              </a:rPr>
              <a:t>Када се болест испољи концентрације беланчевина се смањују док се не успостави нова равнотежа на нижој граници  у којој су количине дневно  катаболизованих беланчевина једнаке њиховој синтези </a:t>
            </a:r>
          </a:p>
          <a:p>
            <a:pPr>
              <a:lnSpc>
                <a:spcPct val="170000"/>
              </a:lnSpc>
            </a:pPr>
            <a:r>
              <a:rPr lang="x-none" sz="1700" dirty="0">
                <a:latin typeface="Palatino Linotype" pitchFamily="18" charset="0"/>
              </a:rPr>
              <a:t>Највеће смањење концентрације запажа се код серумских беланчевина с дугим </a:t>
            </a:r>
            <a:r>
              <a:rPr lang="x-none" sz="1700" dirty="0" err="1">
                <a:latin typeface="Palatino Linotype" pitchFamily="18" charset="0"/>
              </a:rPr>
              <a:t>полуживотом</a:t>
            </a:r>
            <a:r>
              <a:rPr lang="x-none" sz="1700" dirty="0">
                <a:latin typeface="Palatino Linotype" pitchFamily="18" charset="0"/>
              </a:rPr>
              <a:t> и спором синтезом</a:t>
            </a:r>
          </a:p>
          <a:p>
            <a:pPr>
              <a:lnSpc>
                <a:spcPct val="170000"/>
              </a:lnSpc>
            </a:pPr>
            <a:r>
              <a:rPr lang="x-none" sz="1700" dirty="0">
                <a:latin typeface="Palatino Linotype" pitchFamily="18" charset="0"/>
              </a:rPr>
              <a:t>Беланчевине као што су инсулин и </a:t>
            </a:r>
            <a:r>
              <a:rPr lang="x-none" sz="1700" dirty="0" err="1">
                <a:latin typeface="Palatino Linotype" pitchFamily="18" charset="0"/>
              </a:rPr>
              <a:t>имуноглобулин</a:t>
            </a:r>
            <a:r>
              <a:rPr lang="x-none" sz="1700" dirty="0">
                <a:latin typeface="Palatino Linotype" pitchFamily="18" charset="0"/>
              </a:rPr>
              <a:t> Е </a:t>
            </a:r>
            <a:r>
              <a:rPr lang="en-US" sz="1700" dirty="0">
                <a:latin typeface="Palatino Linotype" pitchFamily="18" charset="0"/>
              </a:rPr>
              <a:t>(</a:t>
            </a:r>
            <a:r>
              <a:rPr lang="en-US" sz="1700" dirty="0" err="1">
                <a:latin typeface="Palatino Linotype" pitchFamily="18" charset="0"/>
              </a:rPr>
              <a:t>IgE</a:t>
            </a:r>
            <a:r>
              <a:rPr lang="en-US" sz="1700" dirty="0">
                <a:latin typeface="Palatino Linotype" pitchFamily="18" charset="0"/>
              </a:rPr>
              <a:t>), </a:t>
            </a:r>
            <a:r>
              <a:rPr lang="x-none" sz="1700" dirty="0">
                <a:latin typeface="Palatino Linotype" pitchFamily="18" charset="0"/>
              </a:rPr>
              <a:t>не показују значајно снижење серумских концентрација, а то је у вези с њиховим кратким </a:t>
            </a:r>
            <a:r>
              <a:rPr lang="x-none" sz="1700" dirty="0" err="1">
                <a:latin typeface="Palatino Linotype" pitchFamily="18" charset="0"/>
              </a:rPr>
              <a:t>полуживотом</a:t>
            </a:r>
            <a:r>
              <a:rPr lang="x-none" sz="1700" dirty="0">
                <a:latin typeface="Palatino Linotype" pitchFamily="18" charset="0"/>
              </a:rPr>
              <a:t>. За разлику од њих </a:t>
            </a:r>
            <a:r>
              <a:rPr lang="en-US" sz="1700" dirty="0">
                <a:latin typeface="Palatino Linotype" pitchFamily="18" charset="0"/>
              </a:rPr>
              <a:t>IgA, </a:t>
            </a:r>
            <a:r>
              <a:rPr lang="en-US" sz="1700" dirty="0" err="1">
                <a:latin typeface="Palatino Linotype" pitchFamily="18" charset="0"/>
              </a:rPr>
              <a:t>IgG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x-none" sz="1700" dirty="0">
                <a:latin typeface="Palatino Linotype" pitchFamily="18" charset="0"/>
              </a:rPr>
              <a:t>и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IgM</a:t>
            </a:r>
            <a:r>
              <a:rPr lang="x-none" sz="1700" dirty="0">
                <a:latin typeface="Palatino Linotype" pitchFamily="18" charset="0"/>
              </a:rPr>
              <a:t> имају дужи </a:t>
            </a:r>
            <a:r>
              <a:rPr lang="x-none" sz="1700" dirty="0" err="1">
                <a:latin typeface="Palatino Linotype" pitchFamily="18" charset="0"/>
              </a:rPr>
              <a:t>полуживот</a:t>
            </a:r>
            <a:r>
              <a:rPr lang="x-none" sz="1700" dirty="0">
                <a:latin typeface="Palatino Linotype" pitchFamily="18" charset="0"/>
              </a:rPr>
              <a:t> и споро се синтетишу, па је њихов губитак значајан</a:t>
            </a:r>
          </a:p>
          <a:p>
            <a:pPr>
              <a:lnSpc>
                <a:spcPct val="170000"/>
              </a:lnSpc>
            </a:pPr>
            <a:r>
              <a:rPr lang="x-none" sz="1700" dirty="0">
                <a:latin typeface="Palatino Linotype" pitchFamily="18" charset="0"/>
              </a:rPr>
              <a:t>Често се открива и недостатак електролита, гвожђа и </a:t>
            </a:r>
            <a:r>
              <a:rPr lang="x-none" sz="1700" dirty="0" err="1">
                <a:latin typeface="Palatino Linotype" pitchFamily="18" charset="0"/>
              </a:rPr>
              <a:t>липида</a:t>
            </a:r>
            <a:r>
              <a:rPr lang="x-none" sz="1700" dirty="0">
                <a:latin typeface="Palatino Linotype" pitchFamily="18" charset="0"/>
              </a:rPr>
              <a:t> </a:t>
            </a:r>
            <a:endParaRPr lang="en-US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4639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Клиничка слика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5791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Хипопротеинемија са снижењем  серумских албумина, гамаглобулина</a:t>
            </a:r>
            <a:r>
              <a:rPr lang="en-US" sz="1700" dirty="0">
                <a:latin typeface="Palatino Linotype" pitchFamily="18" charset="0"/>
              </a:rPr>
              <a:t> ( </a:t>
            </a:r>
            <a:r>
              <a:rPr lang="en-US" sz="1700" dirty="0" err="1">
                <a:latin typeface="Palatino Linotype" pitchFamily="18" charset="0"/>
              </a:rPr>
              <a:t>IgA</a:t>
            </a:r>
            <a:r>
              <a:rPr lang="en-US" sz="1700" dirty="0">
                <a:latin typeface="Palatino Linotype" pitchFamily="18" charset="0"/>
              </a:rPr>
              <a:t>, </a:t>
            </a:r>
            <a:r>
              <a:rPr lang="en-US" sz="1700" dirty="0" err="1">
                <a:latin typeface="Palatino Linotype" pitchFamily="18" charset="0"/>
              </a:rPr>
              <a:t>IgG</a:t>
            </a:r>
            <a:r>
              <a:rPr lang="en-US" sz="1700" dirty="0">
                <a:latin typeface="Palatino Linotype" pitchFamily="18" charset="0"/>
              </a:rPr>
              <a:t>, </a:t>
            </a:r>
            <a:r>
              <a:rPr lang="en-US" sz="1700" dirty="0" err="1">
                <a:latin typeface="Palatino Linotype" pitchFamily="18" charset="0"/>
              </a:rPr>
              <a:t>IgM</a:t>
            </a:r>
            <a:r>
              <a:rPr lang="en-US" sz="1700" dirty="0">
                <a:latin typeface="Palatino Linotype" pitchFamily="18" charset="0"/>
              </a:rPr>
              <a:t>, </a:t>
            </a:r>
            <a:r>
              <a:rPr lang="x-none" sz="1700" dirty="0">
                <a:latin typeface="Palatino Linotype" pitchFamily="18" charset="0"/>
              </a:rPr>
              <a:t>али не и 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IgE</a:t>
            </a:r>
            <a:r>
              <a:rPr lang="en-US" sz="1700" dirty="0">
                <a:latin typeface="Palatino Linotype" pitchFamily="18" charset="0"/>
              </a:rPr>
              <a:t>)</a:t>
            </a:r>
            <a:r>
              <a:rPr lang="x-none" sz="1700" dirty="0">
                <a:latin typeface="Palatino Linotype" pitchFamily="18" charset="0"/>
              </a:rPr>
              <a:t>, фибриногена, трансферина и </a:t>
            </a:r>
            <a:r>
              <a:rPr lang="x-none" sz="1700" dirty="0" err="1">
                <a:latin typeface="Palatino Linotype" pitchFamily="18" charset="0"/>
              </a:rPr>
              <a:t>церулоплазмина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Едеми доњих екстремитета због промене колоидно</a:t>
            </a:r>
            <a:r>
              <a:rPr lang="en-US" sz="1700" dirty="0">
                <a:latin typeface="Palatino Linotype" pitchFamily="18" charset="0"/>
              </a:rPr>
              <a:t>–</a:t>
            </a:r>
            <a:r>
              <a:rPr lang="x-none" sz="1700" dirty="0">
                <a:latin typeface="Palatino Linotype" pitchFamily="18" charset="0"/>
              </a:rPr>
              <a:t>осмотског притиска, који доводи до трансудације течности  из капилара. Генерализовани </a:t>
            </a:r>
            <a:r>
              <a:rPr lang="x-none" sz="1700" dirty="0" err="1">
                <a:latin typeface="Palatino Linotype" pitchFamily="18" charset="0"/>
              </a:rPr>
              <a:t>едеми</a:t>
            </a:r>
            <a:r>
              <a:rPr lang="x-none" sz="1700" dirty="0">
                <a:latin typeface="Palatino Linotype" pitchFamily="18" charset="0"/>
              </a:rPr>
              <a:t> или анасарка ретко се јављају, а код неких болесника се јавља едем лица и горњих екстремитета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Секундарна хипогамаглобулинемија није повезана с већом учесталошћу инфекција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Снижење појединих фактора коагулације у серуму ретко доводи до крварења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Снижење нивоа транспортних беланчевина за кортизол и хормоне штитасте жлезде, не утичу на ниво слободних хормона у серуму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Јавља се </a:t>
            </a:r>
            <a:r>
              <a:rPr lang="x-none" sz="1700" dirty="0" err="1">
                <a:latin typeface="Palatino Linotype" pitchFamily="18" charset="0"/>
              </a:rPr>
              <a:t>малапсорпција</a:t>
            </a:r>
            <a:r>
              <a:rPr lang="x-none" sz="1700" dirty="0">
                <a:latin typeface="Palatino Linotype" pitchFamily="18" charset="0"/>
              </a:rPr>
              <a:t> масти и угљених хидрата, што доводи до пролива, </a:t>
            </a:r>
            <a:r>
              <a:rPr lang="x-none" sz="1700" dirty="0" err="1">
                <a:latin typeface="Palatino Linotype" pitchFamily="18" charset="0"/>
              </a:rPr>
              <a:t>стеатореје</a:t>
            </a:r>
            <a:r>
              <a:rPr lang="x-none" sz="1700" dirty="0">
                <a:latin typeface="Palatino Linotype" pitchFamily="18" charset="0"/>
              </a:rPr>
              <a:t> и дефицита витамина растворљивих у мастима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Ако је присутна лимфна опструкција јавља се </a:t>
            </a:r>
            <a:r>
              <a:rPr lang="x-none" sz="1700" dirty="0" err="1">
                <a:latin typeface="Palatino Linotype" pitchFamily="18" charset="0"/>
              </a:rPr>
              <a:t>лимфоцитопенија</a:t>
            </a:r>
            <a:endParaRPr lang="en-US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739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67800" cy="411162"/>
          </a:xfrm>
        </p:spPr>
        <p:txBody>
          <a:bodyPr>
            <a:normAutofit fontScale="90000"/>
          </a:bodyPr>
          <a:lstStyle/>
          <a:p>
            <a:r>
              <a:rPr lang="x-none" sz="2400" b="1" dirty="0">
                <a:latin typeface="Palatino Linotype" pitchFamily="18" charset="0"/>
              </a:rPr>
              <a:t>Болести које узрокују опструкцију лимфних канала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229600" cy="57912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x-none" dirty="0"/>
              <a:t>   </a:t>
            </a:r>
            <a:r>
              <a:rPr lang="x-none" sz="1600" b="1" u="sng" dirty="0">
                <a:latin typeface="Palatino Linotype" pitchFamily="18" charset="0"/>
              </a:rPr>
              <a:t>Цревне </a:t>
            </a:r>
            <a:r>
              <a:rPr lang="x-none" sz="1600" b="1" u="sng" dirty="0" err="1">
                <a:latin typeface="Palatino Linotype" pitchFamily="18" charset="0"/>
              </a:rPr>
              <a:t>лимфангиектазије</a:t>
            </a:r>
            <a:endParaRPr lang="x-none" sz="1600" b="1" u="sng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То је болест танког црева која узрокује значајан губитак  беланчевина у цревни лумен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Карактерише се проливима, генерализованим едемима, хипопротеинемијом, малапсорпцијом и </a:t>
            </a:r>
            <a:r>
              <a:rPr lang="x-none" sz="1600" dirty="0" err="1">
                <a:latin typeface="Palatino Linotype" pitchFamily="18" charset="0"/>
              </a:rPr>
              <a:t>лимфопенијом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Наслеђује се </a:t>
            </a:r>
            <a:r>
              <a:rPr lang="x-none" sz="1600" dirty="0" err="1">
                <a:latin typeface="Palatino Linotype" pitchFamily="18" charset="0"/>
              </a:rPr>
              <a:t>аутозомно</a:t>
            </a:r>
            <a:r>
              <a:rPr lang="x-none" sz="1600" dirty="0">
                <a:latin typeface="Palatino Linotype" pitchFamily="18" charset="0"/>
              </a:rPr>
              <a:t> доминантно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У клиничкој слици доминирају пролив, стеатореја и </a:t>
            </a:r>
            <a:r>
              <a:rPr lang="x-none" sz="1600" dirty="0" err="1">
                <a:latin typeface="Palatino Linotype" pitchFamily="18" charset="0"/>
              </a:rPr>
              <a:t>едеми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Јављају се хилозни изливи од којих је најзначајнији </a:t>
            </a:r>
            <a:r>
              <a:rPr lang="x-none" sz="1600" dirty="0" err="1">
                <a:latin typeface="Palatino Linotype" pitchFamily="18" charset="0"/>
              </a:rPr>
              <a:t>асцитес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Радиолошки налазимо повећање цревне секреције и  дилатацију лумена танког црева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Ендоскопски</a:t>
            </a:r>
            <a:r>
              <a:rPr lang="x-none" sz="1600" dirty="0">
                <a:latin typeface="Palatino Linotype" pitchFamily="18" charset="0"/>
              </a:rPr>
              <a:t> налазимо беличаста </a:t>
            </a:r>
            <a:r>
              <a:rPr lang="x-none" sz="1600" dirty="0" err="1">
                <a:latin typeface="Palatino Linotype" pitchFamily="18" charset="0"/>
              </a:rPr>
              <a:t>замућења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 и ресица, </a:t>
            </a:r>
            <a:r>
              <a:rPr lang="x-none" sz="1600" dirty="0" err="1">
                <a:latin typeface="Palatino Linotype" pitchFamily="18" charset="0"/>
              </a:rPr>
              <a:t>субмукозна</a:t>
            </a:r>
            <a:r>
              <a:rPr lang="x-none" sz="1600" dirty="0">
                <a:latin typeface="Palatino Linotype" pitchFamily="18" charset="0"/>
              </a:rPr>
              <a:t> елевација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 с просијавањем </a:t>
            </a:r>
            <a:r>
              <a:rPr lang="x-none" sz="1600" dirty="0" err="1">
                <a:latin typeface="Palatino Linotype" pitchFamily="18" charset="0"/>
              </a:rPr>
              <a:t>дилатираних</a:t>
            </a:r>
            <a:r>
              <a:rPr lang="x-none" sz="1600" dirty="0">
                <a:latin typeface="Palatino Linotype" pitchFamily="18" charset="0"/>
              </a:rPr>
              <a:t> лимфних каналића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Коначна дијагноза се поставља на основу </a:t>
            </a:r>
            <a:r>
              <a:rPr lang="x-none" sz="1600" dirty="0" err="1">
                <a:latin typeface="Palatino Linotype" pitchFamily="18" charset="0"/>
              </a:rPr>
              <a:t>патохистолошког</a:t>
            </a:r>
            <a:r>
              <a:rPr lang="x-none" sz="1600" dirty="0">
                <a:latin typeface="Palatino Linotype" pitchFamily="18" charset="0"/>
              </a:rPr>
              <a:t> налаза добијеног биопсијом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јејунума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0629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67800" cy="639762"/>
          </a:xfrm>
        </p:spPr>
        <p:txBody>
          <a:bodyPr>
            <a:normAutofit fontScale="90000"/>
          </a:bodyPr>
          <a:lstStyle/>
          <a:p>
            <a:r>
              <a:rPr lang="x-none" sz="2800" b="1" dirty="0">
                <a:latin typeface="Palatino Linotype" pitchFamily="18" charset="0"/>
              </a:rPr>
              <a:t>Болести које узрокују опструкцију лимфних канала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b="1" dirty="0"/>
              <a:t>     </a:t>
            </a:r>
            <a:r>
              <a:rPr lang="x-none" sz="1600" b="1" u="sng" dirty="0">
                <a:latin typeface="Palatino Linotype" pitchFamily="18" charset="0"/>
              </a:rPr>
              <a:t>Цревне </a:t>
            </a:r>
            <a:r>
              <a:rPr lang="x-none" sz="1600" b="1" u="sng" dirty="0" err="1">
                <a:latin typeface="Palatino Linotype" pitchFamily="18" charset="0"/>
              </a:rPr>
              <a:t>лимфангиектазије</a:t>
            </a:r>
            <a:endParaRPr lang="en-US" sz="1600" b="1" u="sng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Лечење 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Palatino Linotype" pitchFamily="18" charset="0"/>
              </a:rPr>
              <a:t>    - </a:t>
            </a:r>
            <a:r>
              <a:rPr lang="x-none" sz="1600" dirty="0">
                <a:latin typeface="Palatino Linotype" pitchFamily="18" charset="0"/>
              </a:rPr>
              <a:t>дијета са смањеним уносом масти, смањује лимфни   проток и доводи до регресије тегоба</a:t>
            </a:r>
          </a:p>
          <a:p>
            <a:pPr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 </a:t>
            </a:r>
            <a:r>
              <a:rPr lang="en-US" sz="1600" dirty="0">
                <a:latin typeface="Palatino Linotype" pitchFamily="18" charset="0"/>
              </a:rPr>
              <a:t>- </a:t>
            </a:r>
            <a:r>
              <a:rPr lang="x-none" sz="1600" dirty="0">
                <a:latin typeface="Palatino Linotype" pitchFamily="18" charset="0"/>
              </a:rPr>
              <a:t>диуретици имају ограничавајући ефекат</a:t>
            </a:r>
          </a:p>
          <a:p>
            <a:pPr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</a:t>
            </a:r>
            <a:r>
              <a:rPr lang="en-US" sz="1600" dirty="0">
                <a:latin typeface="Palatino Linotype" pitchFamily="18" charset="0"/>
              </a:rPr>
              <a:t> - </a:t>
            </a:r>
            <a:r>
              <a:rPr lang="x-none" sz="1600" dirty="0">
                <a:latin typeface="Palatino Linotype" pitchFamily="18" charset="0"/>
              </a:rPr>
              <a:t>еластични завоји за мобилизацију едема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Palatino Linotype" pitchFamily="18" charset="0"/>
              </a:rPr>
              <a:t>    - </a:t>
            </a:r>
            <a:r>
              <a:rPr lang="x-none" sz="1600" dirty="0">
                <a:latin typeface="Palatino Linotype" pitchFamily="18" charset="0"/>
              </a:rPr>
              <a:t>хумани албумини у најтежим случајевима</a:t>
            </a:r>
            <a:r>
              <a:rPr lang="en-US" sz="1600" dirty="0">
                <a:latin typeface="Palatino Linotype" pitchFamily="18" charset="0"/>
              </a:rPr>
              <a:t> 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 </a:t>
            </a:r>
            <a:r>
              <a:rPr lang="en-US" sz="1600" dirty="0">
                <a:latin typeface="Palatino Linotype" pitchFamily="18" charset="0"/>
              </a:rPr>
              <a:t>- </a:t>
            </a:r>
            <a:r>
              <a:rPr lang="en-US" sz="1600" dirty="0" err="1">
                <a:latin typeface="Palatino Linotype" pitchFamily="18" charset="0"/>
              </a:rPr>
              <a:t>Oktreotid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x-none" sz="1600" b="1" u="sng">
                <a:latin typeface="Palatino Linotype" pitchFamily="18" charset="0"/>
              </a:rPr>
              <a:t>Констриктивни перикардитис 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Гастроентеропатија с губитком беланчевина овде настаје због попуштања десног срца и повећања централног венског притиска, што доводи до конгестије црева</a:t>
            </a:r>
          </a:p>
          <a:p>
            <a:pPr>
              <a:lnSpc>
                <a:spcPct val="150000"/>
              </a:lnSpc>
              <a:buNone/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24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Дијагноза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Праћење излучивања </a:t>
            </a:r>
            <a:r>
              <a:rPr lang="el-GR" sz="1600" dirty="0">
                <a:latin typeface="Palatino Linotype" pitchFamily="18" charset="0"/>
              </a:rPr>
              <a:t>α</a:t>
            </a:r>
            <a:r>
              <a:rPr lang="x-none" sz="1600" dirty="0">
                <a:latin typeface="Palatino Linotype" pitchFamily="18" charset="0"/>
              </a:rPr>
              <a:t>1 антитрипсина користи се за индиректну процену губитка албумина у цревима</a:t>
            </a:r>
          </a:p>
          <a:p>
            <a:pPr>
              <a:lnSpc>
                <a:spcPct val="150000"/>
              </a:lnSpc>
            </a:pPr>
            <a:r>
              <a:rPr lang="el-GR" sz="1600" dirty="0">
                <a:latin typeface="Palatino Linotype" pitchFamily="18" charset="0"/>
              </a:rPr>
              <a:t>α</a:t>
            </a:r>
            <a:r>
              <a:rPr lang="x-none" sz="1600" dirty="0">
                <a:latin typeface="Palatino Linotype" pitchFamily="18" charset="0"/>
              </a:rPr>
              <a:t>1 антитрипсин је гликопротеин, инхибира серумске протеазе и  синтетише се у јетри. Има антипротеолитичку активност, незнатно се разграђује у цревима и непромењен се излучује у столици. Поуздан је показатељ губитка беланчевина,  ако се одређује у 24</a:t>
            </a:r>
            <a:r>
              <a:rPr lang="en-US" sz="1600" dirty="0">
                <a:latin typeface="Palatino Linotype" pitchFamily="18" charset="0"/>
              </a:rPr>
              <a:t>/h </a:t>
            </a:r>
            <a:r>
              <a:rPr lang="x-none" sz="1600" dirty="0">
                <a:latin typeface="Palatino Linotype" pitchFamily="18" charset="0"/>
              </a:rPr>
              <a:t> столици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Данас се користи мерење клиренса </a:t>
            </a:r>
            <a:r>
              <a:rPr lang="el-GR" sz="1600" dirty="0">
                <a:latin typeface="Palatino Linotype" pitchFamily="18" charset="0"/>
              </a:rPr>
              <a:t>α</a:t>
            </a:r>
            <a:r>
              <a:rPr lang="x-none" sz="1600" dirty="0">
                <a:latin typeface="Palatino Linotype" pitchFamily="18" charset="0"/>
              </a:rPr>
              <a:t>1 антитрипсина у плазми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Клиренс </a:t>
            </a:r>
            <a:r>
              <a:rPr lang="el-GR" sz="1600" dirty="0">
                <a:latin typeface="Palatino Linotype" pitchFamily="18" charset="0"/>
              </a:rPr>
              <a:t>α</a:t>
            </a:r>
            <a:r>
              <a:rPr lang="x-none" sz="1600" dirty="0">
                <a:latin typeface="Palatino Linotype" pitchFamily="18" charset="0"/>
              </a:rPr>
              <a:t>1 антитрипсина може бити повећан у току пролива, код крварења у гастроинтестиналном тракту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Губитак албумина може се </a:t>
            </a:r>
            <a:r>
              <a:rPr lang="x-none" sz="1600" dirty="0" err="1">
                <a:latin typeface="Palatino Linotype" pitchFamily="18" charset="0"/>
              </a:rPr>
              <a:t>дијагностиковати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сцинтиграфијом</a:t>
            </a:r>
            <a:r>
              <a:rPr lang="x-none" sz="1600" dirty="0">
                <a:latin typeface="Palatino Linotype" pitchFamily="18" charset="0"/>
              </a:rPr>
              <a:t> обележених албумина. </a:t>
            </a: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6191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905000"/>
            <a:ext cx="7772400" cy="2724150"/>
          </a:xfrm>
        </p:spPr>
        <p:txBody>
          <a:bodyPr>
            <a:noAutofit/>
          </a:bodyPr>
          <a:lstStyle/>
          <a:p>
            <a:r>
              <a:rPr lang="x-none" sz="3200" b="1" dirty="0" err="1">
                <a:latin typeface="Palatino Linotype" pitchFamily="18" charset="0"/>
              </a:rPr>
              <a:t>Инфламацијске</a:t>
            </a:r>
            <a:r>
              <a:rPr lang="x-none" sz="3200" b="1" dirty="0">
                <a:latin typeface="Palatino Linotype" pitchFamily="18" charset="0"/>
              </a:rPr>
              <a:t> болести црева:</a:t>
            </a:r>
            <a:br>
              <a:rPr lang="x-none" sz="3200" b="1" dirty="0">
                <a:latin typeface="Palatino Linotype" pitchFamily="18" charset="0"/>
              </a:rPr>
            </a:br>
            <a:r>
              <a:rPr lang="x-none" sz="3200" b="1" dirty="0" err="1">
                <a:latin typeface="Palatino Linotype" pitchFamily="18" charset="0"/>
              </a:rPr>
              <a:t>улцерозни</a:t>
            </a:r>
            <a:r>
              <a:rPr lang="x-none" sz="3200" b="1" dirty="0">
                <a:latin typeface="Palatino Linotype" pitchFamily="18" charset="0"/>
              </a:rPr>
              <a:t> колитис и </a:t>
            </a:r>
            <a:r>
              <a:rPr lang="x-none" sz="3200" b="1" dirty="0" err="1">
                <a:latin typeface="Palatino Linotype" pitchFamily="18" charset="0"/>
              </a:rPr>
              <a:t>Кронова</a:t>
            </a:r>
            <a:r>
              <a:rPr lang="x-none" sz="3200" b="1" dirty="0">
                <a:latin typeface="Palatino Linotype" pitchFamily="18" charset="0"/>
              </a:rPr>
              <a:t> болест</a:t>
            </a:r>
            <a:br>
              <a:rPr lang="x-none" sz="3200" b="1" dirty="0">
                <a:latin typeface="Palatino Linotype" pitchFamily="18" charset="0"/>
              </a:rPr>
            </a:br>
            <a:r>
              <a:rPr lang="x-none" sz="3200" b="1" dirty="0" err="1">
                <a:latin typeface="Palatino Linotype" pitchFamily="18" charset="0"/>
              </a:rPr>
              <a:t>Inflammatory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bowel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disease</a:t>
            </a:r>
            <a:r>
              <a:rPr lang="x-none" sz="3200" b="1" dirty="0">
                <a:latin typeface="Palatino Linotype" pitchFamily="18" charset="0"/>
              </a:rPr>
              <a:t>:</a:t>
            </a:r>
            <a:br>
              <a:rPr lang="x-none" sz="3200" b="1" dirty="0">
                <a:latin typeface="Palatino Linotype" pitchFamily="18" charset="0"/>
              </a:rPr>
            </a:br>
            <a:r>
              <a:rPr lang="x-none" sz="3200" b="1" dirty="0" err="1">
                <a:latin typeface="Palatino Linotype" pitchFamily="18" charset="0"/>
              </a:rPr>
              <a:t>Colitis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ulcerosa</a:t>
            </a:r>
            <a:r>
              <a:rPr lang="x-none" sz="3200" b="1" dirty="0">
                <a:latin typeface="Palatino Linotype" pitchFamily="18" charset="0"/>
              </a:rPr>
              <a:t> et </a:t>
            </a:r>
            <a:r>
              <a:rPr lang="x-none" sz="3200" b="1" dirty="0" err="1">
                <a:latin typeface="Palatino Linotype" pitchFamily="18" charset="0"/>
              </a:rPr>
              <a:t>Morbus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Crohn</a:t>
            </a:r>
            <a:r>
              <a:rPr lang="x-none" sz="3200" b="1" dirty="0">
                <a:latin typeface="Palatino Linotype" pitchFamily="18" charset="0"/>
              </a:rPr>
              <a:t> </a:t>
            </a:r>
            <a:br>
              <a:rPr lang="en-US" sz="3200" b="1" dirty="0">
                <a:latin typeface="Palatino Linotype" pitchFamily="18" charset="0"/>
              </a:rPr>
            </a:br>
            <a:endParaRPr lang="x-none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3119" y="4876800"/>
            <a:ext cx="6400800" cy="1752600"/>
          </a:xfrm>
        </p:spPr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1883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sr-Cyrl-CS" sz="2400" b="1" dirty="0">
                <a:latin typeface="Palatino Linotype" pitchFamily="18" charset="0"/>
                <a:cs typeface="Arial" pitchFamily="34" charset="0"/>
              </a:rPr>
              <a:t>Синдром лоше апсорпције 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534400" cy="6324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CS" sz="1400" b="1" dirty="0">
                <a:latin typeface="Palatino Linotype" pitchFamily="18" charset="0"/>
              </a:rPr>
              <a:t>Клиничка слика</a:t>
            </a:r>
          </a:p>
          <a:p>
            <a:r>
              <a:rPr lang="sr-Cyrl-CS" sz="1400" dirty="0" err="1">
                <a:latin typeface="Palatino Linotype" pitchFamily="18" charset="0"/>
              </a:rPr>
              <a:t>Дијареални</a:t>
            </a:r>
            <a:r>
              <a:rPr lang="sr-Cyrl-CS" sz="1400" dirty="0">
                <a:latin typeface="Palatino Linotype" pitchFamily="18" charset="0"/>
              </a:rPr>
              <a:t> синдром у две форме:</a:t>
            </a: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</a:rPr>
              <a:t>       - </a:t>
            </a:r>
            <a:r>
              <a:rPr lang="sr-Cyrl-CS" sz="1400" i="1" dirty="0">
                <a:latin typeface="Palatino Linotype" pitchFamily="18" charset="0"/>
              </a:rPr>
              <a:t>стеатореја</a:t>
            </a:r>
            <a:r>
              <a:rPr lang="sr-Cyrl-CS" sz="1400" dirty="0">
                <a:latin typeface="Palatino Linotype" pitchFamily="18" charset="0"/>
              </a:rPr>
              <a:t> са светлим, обилним, смрдљивим столицама, које се тешко спирају из шоље </a:t>
            </a: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</a:rPr>
              <a:t>      </a:t>
            </a:r>
            <a:r>
              <a:rPr lang="sr-Latn-CS" sz="1400" dirty="0">
                <a:latin typeface="Palatino Linotype" pitchFamily="18" charset="0"/>
              </a:rPr>
              <a:t>   </a:t>
            </a:r>
            <a:r>
              <a:rPr lang="sr-Cyrl-CS" sz="1400" dirty="0">
                <a:latin typeface="Palatino Linotype" pitchFamily="18" charset="0"/>
              </a:rPr>
              <a:t>узрок је </a:t>
            </a:r>
            <a:r>
              <a:rPr lang="sr-Latn-CS" sz="1400" dirty="0">
                <a:latin typeface="Palatino Linotype" pitchFamily="18" charset="0"/>
              </a:rPr>
              <a:t> </a:t>
            </a:r>
            <a:r>
              <a:rPr lang="sr-Cyrl-CS" sz="1400" dirty="0">
                <a:latin typeface="Palatino Linotype" pitchFamily="18" charset="0"/>
              </a:rPr>
              <a:t>или лоша апсорпција масти или индигестије (</a:t>
            </a:r>
            <a:r>
              <a:rPr lang="sr-Cyrl-CS" sz="1400" dirty="0" err="1">
                <a:latin typeface="Palatino Linotype" pitchFamily="18" charset="0"/>
              </a:rPr>
              <a:t>неразграђени</a:t>
            </a:r>
            <a:r>
              <a:rPr lang="sr-Cyrl-CS" sz="1400" dirty="0">
                <a:latin typeface="Palatino Linotype" pitchFamily="18" charset="0"/>
              </a:rPr>
              <a:t> триглицериди јер нема ензима панкреаса)</a:t>
            </a: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</a:rPr>
              <a:t>      - </a:t>
            </a:r>
            <a:r>
              <a:rPr lang="sr-Cyrl-CS" sz="1400" i="1" dirty="0">
                <a:latin typeface="Palatino Linotype" pitchFamily="18" charset="0"/>
              </a:rPr>
              <a:t>обилна и воденаста столица</a:t>
            </a:r>
            <a:r>
              <a:rPr lang="sr-Cyrl-CS" sz="1400" dirty="0">
                <a:latin typeface="Palatino Linotype" pitchFamily="18" charset="0"/>
              </a:rPr>
              <a:t>-последица дејства нересорбованих масних киселина и жучних соли </a:t>
            </a: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</a:rPr>
              <a:t>         које ометају ресорпцију воде и електролите у дебелом цреву</a:t>
            </a:r>
          </a:p>
          <a:p>
            <a:r>
              <a:rPr lang="sr-Cyrl-CS" sz="1400" dirty="0">
                <a:latin typeface="Palatino Linotype" pitchFamily="18" charset="0"/>
              </a:rPr>
              <a:t>надимања, флатуленције и стомачне сметње (дејство масних киселина)</a:t>
            </a:r>
          </a:p>
          <a:p>
            <a:r>
              <a:rPr lang="sr-Cyrl-CS" sz="1400" dirty="0">
                <a:latin typeface="Palatino Linotype" pitchFamily="18" charset="0"/>
              </a:rPr>
              <a:t>губитак у тежини-последица дефицита хранљивих материја</a:t>
            </a:r>
          </a:p>
          <a:p>
            <a:r>
              <a:rPr lang="sr-Cyrl-CS" sz="1400" dirty="0">
                <a:latin typeface="Palatino Linotype" pitchFamily="18" charset="0"/>
              </a:rPr>
              <a:t>малаксалост,  </a:t>
            </a:r>
            <a:r>
              <a:rPr lang="sr-Cyrl-CS" sz="1400" dirty="0" err="1">
                <a:latin typeface="Palatino Linotype" pitchFamily="18" charset="0"/>
              </a:rPr>
              <a:t>анорексија</a:t>
            </a:r>
            <a:endParaRPr lang="sr-Cyrl-CS" sz="1400" dirty="0">
              <a:latin typeface="Palatino Linotype" pitchFamily="18" charset="0"/>
            </a:endParaRPr>
          </a:p>
          <a:p>
            <a:pPr>
              <a:buNone/>
            </a:pPr>
            <a:endParaRPr lang="sr-Cyrl-CS" sz="1400" dirty="0">
              <a:latin typeface="Palatino Linotype" pitchFamily="18" charset="0"/>
            </a:endParaRP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</a:rPr>
              <a:t>У зависности од степена  и врсте дефицита могу да доминирају: </a:t>
            </a:r>
          </a:p>
          <a:p>
            <a:r>
              <a:rPr lang="sr-Cyrl-CS" sz="1400" dirty="0">
                <a:latin typeface="Palatino Linotype" pitchFamily="18" charset="0"/>
              </a:rPr>
              <a:t>склоност ка инфекцијама</a:t>
            </a:r>
          </a:p>
          <a:p>
            <a:r>
              <a:rPr lang="sr-Cyrl-CS" sz="1400" dirty="0">
                <a:latin typeface="Palatino Linotype" pitchFamily="18" charset="0"/>
              </a:rPr>
              <a:t>анемија</a:t>
            </a:r>
          </a:p>
          <a:p>
            <a:r>
              <a:rPr lang="sr-Cyrl-CS" sz="1400" dirty="0" err="1">
                <a:latin typeface="Palatino Linotype" pitchFamily="18" charset="0"/>
              </a:rPr>
              <a:t>едеми</a:t>
            </a:r>
            <a:endParaRPr lang="sr-Cyrl-CS" sz="1400" dirty="0">
              <a:latin typeface="Palatino Linotype" pitchFamily="18" charset="0"/>
            </a:endParaRPr>
          </a:p>
          <a:p>
            <a:r>
              <a:rPr lang="sr-Cyrl-CS" sz="1400" dirty="0">
                <a:latin typeface="Palatino Linotype" pitchFamily="18" charset="0"/>
              </a:rPr>
              <a:t>симптоми недостатка вит. Б групе</a:t>
            </a:r>
          </a:p>
          <a:p>
            <a:r>
              <a:rPr lang="sr-Cyrl-CS" sz="1400" dirty="0">
                <a:latin typeface="Palatino Linotype" pitchFamily="18" charset="0"/>
              </a:rPr>
              <a:t>неуропатије</a:t>
            </a:r>
          </a:p>
          <a:p>
            <a:r>
              <a:rPr lang="sr-Cyrl-CS" sz="1400" dirty="0">
                <a:latin typeface="Palatino Linotype" pitchFamily="18" charset="0"/>
              </a:rPr>
              <a:t>крварења и 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поремећај коагулације </a:t>
            </a:r>
            <a:r>
              <a:rPr lang="sr-Cyrl-CS" sz="1400" dirty="0">
                <a:latin typeface="Palatino Linotype" pitchFamily="18" charset="0"/>
              </a:rPr>
              <a:t> </a:t>
            </a:r>
          </a:p>
          <a:p>
            <a:r>
              <a:rPr lang="sr-Cyrl-CS" sz="1400" dirty="0">
                <a:latin typeface="Palatino Linotype" pitchFamily="18" charset="0"/>
              </a:rPr>
              <a:t>мањак минерала </a:t>
            </a:r>
          </a:p>
          <a:p>
            <a:r>
              <a:rPr lang="sr-Cyrl-CS" sz="1400" dirty="0">
                <a:latin typeface="Palatino Linotype" pitchFamily="18" charset="0"/>
              </a:rPr>
              <a:t>елекролитни дисбаланси</a:t>
            </a:r>
          </a:p>
          <a:p>
            <a:r>
              <a:rPr lang="sr-Cyrl-CS" sz="1400" dirty="0">
                <a:latin typeface="Palatino Linotype" pitchFamily="18" charset="0"/>
              </a:rPr>
              <a:t>хормонски поремећаји, </a:t>
            </a:r>
            <a:r>
              <a:rPr lang="sr-Cyrl-CS" sz="1400" dirty="0" err="1">
                <a:latin typeface="Palatino Linotype" pitchFamily="18" charset="0"/>
              </a:rPr>
              <a:t>аменореја</a:t>
            </a:r>
            <a:r>
              <a:rPr lang="sr-Cyrl-CS" sz="1400" dirty="0">
                <a:latin typeface="Palatino Linotype" pitchFamily="18" charset="0"/>
              </a:rPr>
              <a:t> </a:t>
            </a:r>
          </a:p>
          <a:p>
            <a:r>
              <a:rPr lang="sr-Cyrl-CS" sz="1400" dirty="0">
                <a:latin typeface="Palatino Linotype" pitchFamily="18" charset="0"/>
              </a:rPr>
              <a:t>заостатак раста деце </a:t>
            </a:r>
          </a:p>
          <a:p>
            <a:r>
              <a:rPr lang="sr-Cyrl-CS" sz="1400" dirty="0">
                <a:latin typeface="Palatino Linotype" pitchFamily="18" charset="0"/>
              </a:rPr>
              <a:t>обољења костију</a:t>
            </a:r>
          </a:p>
        </p:txBody>
      </p:sp>
      <p:pic>
        <p:nvPicPr>
          <p:cNvPr id="4" name="Picture 4" descr="http://tmcr.usuhs.edu/tmcr/chapter12/12-1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514600"/>
            <a:ext cx="2187388" cy="2479040"/>
          </a:xfrm>
          <a:prstGeom prst="rect">
            <a:avLst/>
          </a:prstGeom>
          <a:noFill/>
        </p:spPr>
      </p:pic>
      <p:pic>
        <p:nvPicPr>
          <p:cNvPr id="5" name="Picture 2" descr="http://ditchthegluten.com/wp-content/uploads/2013/10/358-Celiac-Disea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962400"/>
            <a:ext cx="1581150" cy="23233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95286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379413"/>
            <a:ext cx="8229600" cy="333375"/>
          </a:xfrm>
        </p:spPr>
        <p:txBody>
          <a:bodyPr>
            <a:normAutofit fontScale="90000"/>
          </a:bodyPr>
          <a:lstStyle/>
          <a:p>
            <a:r>
              <a:rPr lang="x-none" sz="2000" b="1">
                <a:latin typeface="Palatino Linotype" pitchFamily="18" charset="0"/>
              </a:rPr>
              <a:t>Инфламацијске болести црева</a:t>
            </a:r>
            <a:br>
              <a:rPr lang="x-none" sz="2000" b="1">
                <a:solidFill>
                  <a:srgbClr val="3A30FA"/>
                </a:solidFill>
                <a:latin typeface="Palatino Linotype" pitchFamily="18" charset="0"/>
              </a:rPr>
            </a:br>
            <a:endParaRPr lang="x-none" sz="2000"/>
          </a:p>
        </p:txBody>
      </p:sp>
      <p:pic>
        <p:nvPicPr>
          <p:cNvPr id="7171" name="Content Placeholder 3" descr="C:\Users\MISEL\AppData\Local\Microsoft\Windows\Temporary Internet Files\Content.Outlook\DFJE2026\Slajd 2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400" y="2438400"/>
            <a:ext cx="5791200" cy="3995738"/>
          </a:xfrm>
        </p:spPr>
      </p:pic>
      <p:sp>
        <p:nvSpPr>
          <p:cNvPr id="5" name="Oval 4"/>
          <p:cNvSpPr/>
          <p:nvPr/>
        </p:nvSpPr>
        <p:spPr>
          <a:xfrm>
            <a:off x="2209800" y="5592763"/>
            <a:ext cx="990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546100"/>
            <a:ext cx="838200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3A30FA"/>
              </a:buClr>
              <a:defRPr/>
            </a:pPr>
            <a:r>
              <a:rPr lang="ru-RU" sz="1600" dirty="0">
                <a:latin typeface="Palatino Linotype" pitchFamily="18" charset="0"/>
              </a:rPr>
              <a:t>Идиопатске, хроничне болести, периоди релапса и ремисије</a:t>
            </a:r>
          </a:p>
          <a:p>
            <a:pPr marL="285750" indent="-285750">
              <a:buClr>
                <a:srgbClr val="3A30FA"/>
              </a:buClr>
              <a:buFont typeface="Wingdings" pitchFamily="2" charset="2"/>
              <a:buChar char="v"/>
              <a:defRPr/>
            </a:pPr>
            <a:endParaRPr lang="ru-RU" sz="1600" dirty="0">
              <a:latin typeface="Palatino Linotype" pitchFamily="18" charset="0"/>
            </a:endParaRP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1600" b="1" dirty="0">
                <a:solidFill>
                  <a:srgbClr val="FF0000"/>
                </a:solidFill>
                <a:latin typeface="Palatino Linotype" pitchFamily="18" charset="0"/>
              </a:rPr>
              <a:t>Улцерозни колитис:</a:t>
            </a:r>
            <a:r>
              <a:rPr lang="ru-RU" sz="1600" b="1" dirty="0">
                <a:solidFill>
                  <a:srgbClr val="3A30FA"/>
                </a:solidFill>
                <a:latin typeface="Palatino Linotype" pitchFamily="18" charset="0"/>
              </a:rPr>
              <a:t>  </a:t>
            </a:r>
            <a:r>
              <a:rPr lang="sr-Cyrl-CS" sz="1600" dirty="0" err="1">
                <a:latin typeface="Palatino Linotype" pitchFamily="18" charset="0"/>
              </a:rPr>
              <a:t>инфламација</a:t>
            </a:r>
            <a:r>
              <a:rPr lang="sr-Cyrl-CS" sz="1600" dirty="0">
                <a:latin typeface="Palatino Linotype" pitchFamily="18" charset="0"/>
              </a:rPr>
              <a:t> доминантно у пределу </a:t>
            </a:r>
            <a:r>
              <a:rPr lang="sr-Cyrl-CS" sz="1600" dirty="0" err="1">
                <a:latin typeface="Palatino Linotype" pitchFamily="18" charset="0"/>
              </a:rPr>
              <a:t>слузнице</a:t>
            </a:r>
            <a:r>
              <a:rPr lang="sr-Cyrl-CS" sz="1600" dirty="0">
                <a:latin typeface="Palatino Linotype" pitchFamily="18" charset="0"/>
              </a:rPr>
              <a:t> колона, континуирана </a:t>
            </a:r>
            <a:r>
              <a:rPr lang="sr-Cyrl-CS" sz="1600" dirty="0" err="1">
                <a:latin typeface="Palatino Linotype" pitchFamily="18" charset="0"/>
              </a:rPr>
              <a:t>лезија</a:t>
            </a:r>
            <a:r>
              <a:rPr lang="sr-Cyrl-CS" sz="1600" dirty="0">
                <a:latin typeface="Palatino Linotype" pitchFamily="18" charset="0"/>
              </a:rPr>
              <a:t> </a:t>
            </a: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  <a:defRPr/>
            </a:pPr>
            <a:endParaRPr lang="sr-Cyrl-CS" sz="1600" dirty="0">
              <a:latin typeface="Palatino Linotype" pitchFamily="18" charset="0"/>
            </a:endParaRPr>
          </a:p>
          <a:p>
            <a:pPr marL="285750" indent="-285750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1600" b="1" dirty="0">
                <a:solidFill>
                  <a:srgbClr val="FF0000"/>
                </a:solidFill>
                <a:latin typeface="Palatino Linotype" pitchFamily="18" charset="0"/>
              </a:rPr>
              <a:t>Кронова болест:  </a:t>
            </a:r>
            <a:r>
              <a:rPr lang="ru-RU" sz="1600" dirty="0">
                <a:latin typeface="Palatino Linotype" pitchFamily="18" charset="0"/>
              </a:rPr>
              <a:t>инфламација трансмуралног и сегментног типа, у свим деловима дигестивног тракта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Down Arrow 2"/>
          <p:cNvSpPr/>
          <p:nvPr/>
        </p:nvSpPr>
        <p:spPr>
          <a:xfrm rot="5065303">
            <a:off x="3778250" y="2916238"/>
            <a:ext cx="336550" cy="977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8" name="Right Arrow 7"/>
          <p:cNvSpPr/>
          <p:nvPr/>
        </p:nvSpPr>
        <p:spPr>
          <a:xfrm>
            <a:off x="4776788" y="4083050"/>
            <a:ext cx="977900" cy="2873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9" name="Down Arrow 8"/>
          <p:cNvSpPr/>
          <p:nvPr/>
        </p:nvSpPr>
        <p:spPr>
          <a:xfrm rot="2654250">
            <a:off x="7383463" y="2332038"/>
            <a:ext cx="309562" cy="977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10" name="Right Arrow 9"/>
          <p:cNvSpPr/>
          <p:nvPr/>
        </p:nvSpPr>
        <p:spPr>
          <a:xfrm rot="10800000">
            <a:off x="7218363" y="3962400"/>
            <a:ext cx="977900" cy="3190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11" name="Oval 10"/>
          <p:cNvSpPr/>
          <p:nvPr/>
        </p:nvSpPr>
        <p:spPr>
          <a:xfrm rot="5400000">
            <a:off x="6191250" y="5649913"/>
            <a:ext cx="990600" cy="4953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6241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pPr algn="ctr"/>
            <a:r>
              <a:rPr lang="en-US" sz="3200" b="1" dirty="0" err="1">
                <a:latin typeface="Palatino Linotype" pitchFamily="18" charset="0"/>
              </a:rPr>
              <a:t>Запаљенске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en-US" sz="3200" b="1" dirty="0" err="1">
                <a:latin typeface="Palatino Linotype" pitchFamily="18" charset="0"/>
              </a:rPr>
              <a:t>болести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en-US" sz="3200" b="1" dirty="0" err="1">
                <a:latin typeface="Palatino Linotype" pitchFamily="18" charset="0"/>
              </a:rPr>
              <a:t>црева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4040188" cy="647700"/>
          </a:xfrm>
        </p:spPr>
        <p:txBody>
          <a:bodyPr/>
          <a:lstStyle/>
          <a:p>
            <a:pPr algn="ctr"/>
            <a:r>
              <a:rPr lang="en-US" dirty="0" err="1">
                <a:latin typeface="Palatino Linotype" pitchFamily="18" charset="0"/>
              </a:rPr>
              <a:t>Улцерозни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колитис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8196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836613"/>
            <a:ext cx="4041775" cy="576262"/>
          </a:xfrm>
        </p:spPr>
        <p:txBody>
          <a:bodyPr/>
          <a:lstStyle/>
          <a:p>
            <a:pPr algn="ctr"/>
            <a:r>
              <a:rPr lang="en-US" dirty="0" err="1">
                <a:latin typeface="Palatino Linotype" pitchFamily="18" charset="0"/>
              </a:rPr>
              <a:t>Кронова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болест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8197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341438"/>
            <a:ext cx="4040188" cy="5019675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endParaRPr lang="ru-RU" sz="1800" dirty="0"/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latin typeface="Palatino Linotype" pitchFamily="18" charset="0"/>
              </a:rPr>
              <a:t>Улцерозни колитис </a:t>
            </a:r>
            <a:r>
              <a:rPr lang="ru-RU" sz="1800" dirty="0">
                <a:latin typeface="Palatino Linotype" pitchFamily="18" charset="0"/>
              </a:rPr>
              <a:t>захвата искључиво дебело цр</a:t>
            </a:r>
            <a:r>
              <a:rPr lang="en-US" sz="1800" dirty="0">
                <a:latin typeface="Palatino Linotype" pitchFamily="18" charset="0"/>
              </a:rPr>
              <a:t>e</a:t>
            </a:r>
            <a:r>
              <a:rPr lang="ru-RU" sz="1800" dirty="0">
                <a:latin typeface="Palatino Linotype" pitchFamily="18" charset="0"/>
              </a:rPr>
              <a:t>во и не "мигрира" у танко црево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Болест почиње у ректуму и шири се проксимално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Карактерише се запаљењем слузнице, у мањој мери субмукозе, нису захваћени дубљи мишићни слојеви и сероза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Конт</a:t>
            </a:r>
            <a:r>
              <a:rPr lang="en-US" sz="1800" dirty="0" err="1">
                <a:latin typeface="Palatino Linotype" pitchFamily="18" charset="0"/>
              </a:rPr>
              <a:t>ин</a:t>
            </a:r>
            <a:r>
              <a:rPr lang="ru-RU" sz="1800" dirty="0">
                <a:latin typeface="Palatino Linotype" pitchFamily="18" charset="0"/>
              </a:rPr>
              <a:t>уирано запаљење са оштром границом између запаљенски промењене слузнице и нормалне слузнице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>
              <a:latin typeface="Palatino Linotype" pitchFamily="18" charset="0"/>
            </a:endParaRPr>
          </a:p>
        </p:txBody>
      </p:sp>
      <p:sp>
        <p:nvSpPr>
          <p:cNvPr id="819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84313"/>
            <a:ext cx="4041775" cy="4876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 b="1" dirty="0">
                <a:latin typeface="Palatino Linotype" pitchFamily="18" charset="0"/>
              </a:rPr>
              <a:t>Кронова болест </a:t>
            </a:r>
            <a:r>
              <a:rPr lang="ru-RU" sz="1800" dirty="0">
                <a:latin typeface="Palatino Linotype" pitchFamily="18" charset="0"/>
              </a:rPr>
              <a:t>или </a:t>
            </a:r>
            <a:r>
              <a:rPr lang="ru-RU" sz="1800" b="1" dirty="0">
                <a:latin typeface="Palatino Linotype" pitchFamily="18" charset="0"/>
              </a:rPr>
              <a:t>регионални ентеритис</a:t>
            </a:r>
            <a:r>
              <a:rPr lang="ru-RU" sz="1800" dirty="0">
                <a:latin typeface="Palatino Linotype" pitchFamily="18" charset="0"/>
              </a:rPr>
              <a:t> је неспецифично запаљенско обољење дигестивног тракта, које може да захвати било који његов део (од уста до ануса)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Веома често се јавља на илеуму (завршном делу танкога црева) или на дебелом цреву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Трансмурални карактер болести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Дисконтинуирано запаљење</a:t>
            </a:r>
            <a:r>
              <a:rPr lang="ru-RU" sz="1800" i="1" dirty="0">
                <a:latin typeface="Palatino Linotype" pitchFamily="18" charset="0"/>
              </a:rPr>
              <a:t>(</a:t>
            </a:r>
            <a:r>
              <a:rPr lang="en-US" sz="1800" i="1" dirty="0">
                <a:latin typeface="Palatino Linotype" pitchFamily="18" charset="0"/>
              </a:rPr>
              <a:t>skip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i="1" dirty="0">
                <a:latin typeface="Palatino Linotype" pitchFamily="18" charset="0"/>
              </a:rPr>
              <a:t>lesions)</a:t>
            </a:r>
            <a:r>
              <a:rPr lang="ru-RU" sz="1800" dirty="0">
                <a:latin typeface="Palatino Linotype" pitchFamily="18" charset="0"/>
              </a:rPr>
              <a:t>, смењују се сегменти нормалног са сегментима запаљенски измењеног црева</a:t>
            </a:r>
          </a:p>
          <a:p>
            <a:pPr>
              <a:buFont typeface="Wingdings" pitchFamily="2" charset="2"/>
              <a:buChar char="Ø"/>
            </a:pPr>
            <a:endParaRPr lang="ru-RU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2833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576064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>
              <a:defRPr/>
            </a:pPr>
            <a:r>
              <a:rPr lang="x-none" sz="2800" b="1" dirty="0" err="1">
                <a:latin typeface="Palatino Linotype" pitchFamily="18" charset="0"/>
              </a:rPr>
              <a:t>Инфламацијске</a:t>
            </a:r>
            <a:r>
              <a:rPr lang="x-none" sz="2800" b="1" dirty="0">
                <a:latin typeface="Palatino Linotype" pitchFamily="18" charset="0"/>
              </a:rPr>
              <a:t> болести црева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11267" name="Subtitle 2"/>
          <p:cNvSpPr>
            <a:spLocks noGrp="1"/>
          </p:cNvSpPr>
          <p:nvPr>
            <p:ph type="subTitle" idx="1"/>
          </p:nvPr>
        </p:nvSpPr>
        <p:spPr>
          <a:xfrm>
            <a:off x="533400" y="1052513"/>
            <a:ext cx="7854950" cy="5545137"/>
          </a:xfrm>
        </p:spPr>
        <p:txBody>
          <a:bodyPr/>
          <a:lstStyle/>
          <a:p>
            <a:pPr marR="0" algn="ctr"/>
            <a:r>
              <a:rPr lang="en-US" sz="2400" b="1" dirty="0" err="1">
                <a:solidFill>
                  <a:schemeClr val="tx1"/>
                </a:solidFill>
                <a:latin typeface="Palatino Linotype" pitchFamily="18" charset="0"/>
              </a:rPr>
              <a:t>Фактори</a:t>
            </a:r>
            <a:r>
              <a:rPr lang="en-US" sz="24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Palatino Linotype" pitchFamily="18" charset="0"/>
              </a:rPr>
              <a:t>ризика</a:t>
            </a:r>
            <a:r>
              <a:rPr lang="en-US" sz="24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Palatino Linotype" pitchFamily="18" charset="0"/>
              </a:rPr>
              <a:t>за</a:t>
            </a:r>
            <a:r>
              <a:rPr lang="en-US" sz="24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Palatino Linotype" pitchFamily="18" charset="0"/>
              </a:rPr>
              <a:t>улцерозни</a:t>
            </a:r>
            <a:r>
              <a:rPr lang="en-US" sz="24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Palatino Linotype" pitchFamily="18" charset="0"/>
              </a:rPr>
              <a:t>колитис</a:t>
            </a:r>
            <a:r>
              <a:rPr lang="en-US" sz="2400" b="1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2400" b="1" dirty="0" err="1">
                <a:solidFill>
                  <a:schemeClr val="tx1"/>
                </a:solidFill>
                <a:latin typeface="Palatino Linotype" pitchFamily="18" charset="0"/>
              </a:rPr>
              <a:t>Кронову</a:t>
            </a:r>
            <a:r>
              <a:rPr lang="en-US" sz="24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Palatino Linotype" pitchFamily="18" charset="0"/>
              </a:rPr>
              <a:t>болест</a:t>
            </a:r>
            <a:endParaRPr lang="en-US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018364"/>
              </p:ext>
            </p:extLst>
          </p:nvPr>
        </p:nvGraphicFramePr>
        <p:xfrm>
          <a:off x="1476375" y="2420938"/>
          <a:ext cx="575945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4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58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5969">
                <a:tc>
                  <a:txBody>
                    <a:bodyPr/>
                    <a:lstStyle/>
                    <a:p>
                      <a:endParaRPr lang="en-US" i="0" dirty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2000" i="0" dirty="0" err="1">
                          <a:latin typeface="Palatino Linotype" pitchFamily="18" charset="0"/>
                        </a:rPr>
                        <a:t>Улцерозни</a:t>
                      </a:r>
                      <a:r>
                        <a:rPr lang="x-none" sz="2000" i="0" dirty="0">
                          <a:latin typeface="Palatino Linotype" pitchFamily="18" charset="0"/>
                        </a:rPr>
                        <a:t> колитис</a:t>
                      </a:r>
                      <a:endParaRPr lang="en-US" sz="2000" i="0" dirty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2000" i="0" dirty="0" err="1">
                          <a:latin typeface="Palatino Linotype" pitchFamily="18" charset="0"/>
                        </a:rPr>
                        <a:t>Кронова</a:t>
                      </a:r>
                      <a:r>
                        <a:rPr lang="x-none" sz="2000" i="0" dirty="0">
                          <a:latin typeface="Palatino Linotype" pitchFamily="18" charset="0"/>
                        </a:rPr>
                        <a:t> болест</a:t>
                      </a:r>
                      <a:endParaRPr lang="en-US" sz="2000" i="0" dirty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118">
                <a:tc>
                  <a:txBody>
                    <a:bodyPr/>
                    <a:lstStyle/>
                    <a:p>
                      <a:pPr algn="ctr"/>
                      <a:r>
                        <a:rPr lang="x-none" i="0" dirty="0">
                          <a:latin typeface="Palatino Linotype" pitchFamily="18" charset="0"/>
                        </a:rPr>
                        <a:t>пол</a:t>
                      </a:r>
                      <a:endParaRPr lang="en-US" i="0" dirty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i="0">
                          <a:latin typeface="Palatino Linotype" pitchFamily="18" charset="0"/>
                        </a:rPr>
                        <a:t>чешћи</a:t>
                      </a:r>
                      <a:r>
                        <a:rPr lang="x-none" i="0" baseline="0">
                          <a:latin typeface="Palatino Linotype" pitchFamily="18" charset="0"/>
                        </a:rPr>
                        <a:t> код мушкараца</a:t>
                      </a:r>
                      <a:endParaRPr lang="en-US" i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i="0">
                          <a:latin typeface="Palatino Linotype" pitchFamily="18" charset="0"/>
                        </a:rPr>
                        <a:t>чешћа код жена</a:t>
                      </a:r>
                      <a:endParaRPr lang="en-US" i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8740">
                <a:tc>
                  <a:txBody>
                    <a:bodyPr/>
                    <a:lstStyle/>
                    <a:p>
                      <a:pPr algn="ctr"/>
                      <a:r>
                        <a:rPr lang="x-none" i="0" dirty="0">
                          <a:latin typeface="Palatino Linotype" pitchFamily="18" charset="0"/>
                        </a:rPr>
                        <a:t>старост</a:t>
                      </a:r>
                      <a:endParaRPr lang="en-US" i="0" dirty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i="0">
                          <a:latin typeface="Palatino Linotype" pitchFamily="18" charset="0"/>
                        </a:rPr>
                        <a:t>пик инциденце између 15 и 25</a:t>
                      </a:r>
                      <a:r>
                        <a:rPr lang="x-none" i="0" baseline="0">
                          <a:latin typeface="Palatino Linotype" pitchFamily="18" charset="0"/>
                        </a:rPr>
                        <a:t> године живота</a:t>
                      </a:r>
                      <a:endParaRPr lang="en-US" i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i="0">
                          <a:latin typeface="Palatino Linotype" pitchFamily="18" charset="0"/>
                        </a:rPr>
                        <a:t>пик инциденце између 15 и 30 године живота</a:t>
                      </a:r>
                      <a:endParaRPr lang="en-US" i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118">
                <a:tc>
                  <a:txBody>
                    <a:bodyPr/>
                    <a:lstStyle/>
                    <a:p>
                      <a:pPr algn="ctr"/>
                      <a:r>
                        <a:rPr lang="x-none" i="0" dirty="0">
                          <a:latin typeface="Palatino Linotype" pitchFamily="18" charset="0"/>
                        </a:rPr>
                        <a:t>пушење</a:t>
                      </a:r>
                      <a:endParaRPr lang="en-US" i="0" dirty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i="0" dirty="0">
                          <a:latin typeface="Palatino Linotype" pitchFamily="18" charset="0"/>
                        </a:rPr>
                        <a:t>мањи ризик за пушаче</a:t>
                      </a:r>
                      <a:endParaRPr lang="en-US" i="0" dirty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i="0" dirty="0">
                          <a:latin typeface="Palatino Linotype" pitchFamily="18" charset="0"/>
                        </a:rPr>
                        <a:t>већи ризик за пушаче</a:t>
                      </a:r>
                      <a:endParaRPr lang="en-US" i="0" dirty="0">
                        <a:latin typeface="Palatino Linotype" pitchFamily="18" charset="0"/>
                      </a:endParaRPr>
                    </a:p>
                  </a:txBody>
                  <a:tcPr marL="91433" marR="9143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82003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322263" y="165100"/>
            <a:ext cx="8597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x-none" sz="2000" b="1">
                <a:latin typeface="Palatino Linotype" pitchFamily="18" charset="0"/>
              </a:rPr>
              <a:t>Мултифакторска етиопатогенеза инфламацијских болести црева</a:t>
            </a:r>
            <a:endParaRPr lang="x-none" sz="2000"/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5410200" y="985838"/>
            <a:ext cx="3805238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x-none">
                <a:latin typeface="Palatino Linotype" pitchFamily="18" charset="0"/>
              </a:rPr>
              <a:t>Специфична етилогија-још увек непозната</a:t>
            </a:r>
          </a:p>
          <a:p>
            <a:pPr eaLnBrk="1" hangingPunct="1">
              <a:buFont typeface="Wingdings" pitchFamily="2" charset="2"/>
              <a:buChar char="§"/>
            </a:pPr>
            <a:endParaRPr lang="x-none">
              <a:latin typeface="Palatino Linotype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x-none">
                <a:latin typeface="Palatino Linotype" pitchFamily="18" charset="0"/>
              </a:rPr>
              <a:t>Наслеђе (мутација NOD2 гена)</a:t>
            </a:r>
          </a:p>
          <a:p>
            <a:pPr eaLnBrk="1" hangingPunct="1">
              <a:buFont typeface="Wingdings" pitchFamily="2" charset="2"/>
              <a:buChar char="§"/>
            </a:pPr>
            <a:endParaRPr lang="x-none">
              <a:latin typeface="Palatino Linotype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x-none">
                <a:latin typeface="Palatino Linotype" pitchFamily="18" charset="0"/>
              </a:rPr>
              <a:t>Коменсални микроорганизми</a:t>
            </a:r>
          </a:p>
          <a:p>
            <a:pPr eaLnBrk="1" hangingPunct="1">
              <a:buFont typeface="Wingdings" pitchFamily="2" charset="2"/>
              <a:buChar char="§"/>
            </a:pPr>
            <a:endParaRPr lang="x-none">
              <a:latin typeface="Palatino Linotype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x-none">
                <a:latin typeface="Palatino Linotype" pitchFamily="18" charset="0"/>
              </a:rPr>
              <a:t>Спољашњи фактори</a:t>
            </a:r>
          </a:p>
          <a:p>
            <a:pPr eaLnBrk="1" hangingPunct="1">
              <a:buFont typeface="Wingdings" pitchFamily="2" charset="2"/>
              <a:buChar char="§"/>
            </a:pPr>
            <a:endParaRPr lang="x-none">
              <a:latin typeface="Palatino Linotype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x-none">
                <a:latin typeface="Palatino Linotype" pitchFamily="18" charset="0"/>
              </a:rPr>
              <a:t>Неадекватан имунски одговор</a:t>
            </a:r>
          </a:p>
        </p:txBody>
      </p:sp>
      <p:pic>
        <p:nvPicPr>
          <p:cNvPr id="12292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004888"/>
            <a:ext cx="4924425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88900" y="3086100"/>
            <a:ext cx="16764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509713" y="1143000"/>
            <a:ext cx="24384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704975" y="4953000"/>
            <a:ext cx="2133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505200" y="3009900"/>
            <a:ext cx="1905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4076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793038" cy="1462087"/>
          </a:xfrm>
          <a:extLst/>
        </p:spPr>
        <p:txBody>
          <a:bodyPr/>
          <a:lstStyle/>
          <a:p>
            <a:pPr algn="ctr" eaLnBrk="1" hangingPunct="1">
              <a:defRPr/>
            </a:pPr>
            <a:r>
              <a:rPr lang="x-none" sz="2400" b="1" dirty="0">
                <a:solidFill>
                  <a:schemeClr val="tx1"/>
                </a:solidFill>
                <a:latin typeface="Palatino Linotype" pitchFamily="18" charset="0"/>
              </a:rPr>
              <a:t>Контролисана равнотежа одбране и напада</a:t>
            </a:r>
            <a:endParaRPr lang="en-US" sz="2400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468313" y="3775075"/>
            <a:ext cx="3887787" cy="1454150"/>
            <a:chOff x="295" y="2378"/>
            <a:chExt cx="2449" cy="916"/>
          </a:xfrm>
        </p:grpSpPr>
        <p:grpSp>
          <p:nvGrpSpPr>
            <p:cNvPr id="21560" name="Group 4"/>
            <p:cNvGrpSpPr>
              <a:grpSpLocks/>
            </p:cNvGrpSpPr>
            <p:nvPr/>
          </p:nvGrpSpPr>
          <p:grpSpPr bwMode="auto">
            <a:xfrm>
              <a:off x="295" y="2378"/>
              <a:ext cx="526" cy="499"/>
              <a:chOff x="295" y="2378"/>
              <a:chExt cx="526" cy="499"/>
            </a:xfrm>
          </p:grpSpPr>
          <p:sp>
            <p:nvSpPr>
              <p:cNvPr id="21593" name="Oval 5"/>
              <p:cNvSpPr>
                <a:spLocks noChangeArrowheads="1"/>
              </p:cNvSpPr>
              <p:nvPr/>
            </p:nvSpPr>
            <p:spPr bwMode="auto">
              <a:xfrm>
                <a:off x="295" y="2612"/>
                <a:ext cx="263" cy="265"/>
              </a:xfrm>
              <a:prstGeom prst="ellipse">
                <a:avLst/>
              </a:prstGeom>
              <a:solidFill>
                <a:srgbClr val="66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/>
              </a:p>
            </p:txBody>
          </p:sp>
          <p:sp>
            <p:nvSpPr>
              <p:cNvPr id="163846" name="Oval 6"/>
              <p:cNvSpPr>
                <a:spLocks noChangeArrowheads="1"/>
              </p:cNvSpPr>
              <p:nvPr/>
            </p:nvSpPr>
            <p:spPr bwMode="auto">
              <a:xfrm>
                <a:off x="318" y="2740"/>
                <a:ext cx="113" cy="113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50000">
                    <a:srgbClr val="808080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95" name="Oval 7"/>
              <p:cNvSpPr>
                <a:spLocks noChangeArrowheads="1"/>
              </p:cNvSpPr>
              <p:nvPr/>
            </p:nvSpPr>
            <p:spPr bwMode="auto">
              <a:xfrm>
                <a:off x="428" y="2378"/>
                <a:ext cx="263" cy="265"/>
              </a:xfrm>
              <a:prstGeom prst="ellipse">
                <a:avLst/>
              </a:prstGeom>
              <a:solidFill>
                <a:srgbClr val="66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/>
              </a:p>
            </p:txBody>
          </p:sp>
          <p:sp>
            <p:nvSpPr>
              <p:cNvPr id="163848" name="Oval 8"/>
              <p:cNvSpPr>
                <a:spLocks noChangeArrowheads="1"/>
              </p:cNvSpPr>
              <p:nvPr/>
            </p:nvSpPr>
            <p:spPr bwMode="auto">
              <a:xfrm>
                <a:off x="451" y="2506"/>
                <a:ext cx="113" cy="113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50000">
                    <a:srgbClr val="808080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97" name="Oval 9"/>
              <p:cNvSpPr>
                <a:spLocks noChangeArrowheads="1"/>
              </p:cNvSpPr>
              <p:nvPr/>
            </p:nvSpPr>
            <p:spPr bwMode="auto">
              <a:xfrm>
                <a:off x="558" y="2612"/>
                <a:ext cx="263" cy="265"/>
              </a:xfrm>
              <a:prstGeom prst="ellipse">
                <a:avLst/>
              </a:prstGeom>
              <a:solidFill>
                <a:srgbClr val="66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/>
              </a:p>
            </p:txBody>
          </p:sp>
          <p:sp>
            <p:nvSpPr>
              <p:cNvPr id="163850" name="Oval 10"/>
              <p:cNvSpPr>
                <a:spLocks noChangeArrowheads="1"/>
              </p:cNvSpPr>
              <p:nvPr/>
            </p:nvSpPr>
            <p:spPr bwMode="auto">
              <a:xfrm>
                <a:off x="581" y="2740"/>
                <a:ext cx="113" cy="113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50000">
                    <a:srgbClr val="808080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21561" name="Group 11"/>
            <p:cNvGrpSpPr>
              <a:grpSpLocks/>
            </p:cNvGrpSpPr>
            <p:nvPr/>
          </p:nvGrpSpPr>
          <p:grpSpPr bwMode="auto">
            <a:xfrm>
              <a:off x="896" y="2379"/>
              <a:ext cx="533" cy="498"/>
              <a:chOff x="896" y="2379"/>
              <a:chExt cx="533" cy="498"/>
            </a:xfrm>
          </p:grpSpPr>
          <p:sp>
            <p:nvSpPr>
              <p:cNvPr id="21587" name="Oval 12"/>
              <p:cNvSpPr>
                <a:spLocks noChangeArrowheads="1"/>
              </p:cNvSpPr>
              <p:nvPr/>
            </p:nvSpPr>
            <p:spPr bwMode="auto">
              <a:xfrm>
                <a:off x="1033" y="2379"/>
                <a:ext cx="264" cy="26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/>
              </a:p>
            </p:txBody>
          </p:sp>
          <p:sp>
            <p:nvSpPr>
              <p:cNvPr id="163853" name="Oval 13"/>
              <p:cNvSpPr>
                <a:spLocks noChangeArrowheads="1"/>
              </p:cNvSpPr>
              <p:nvPr/>
            </p:nvSpPr>
            <p:spPr bwMode="auto">
              <a:xfrm>
                <a:off x="1070" y="2531"/>
                <a:ext cx="114" cy="113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50000">
                    <a:srgbClr val="808080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89" name="Oval 14"/>
              <p:cNvSpPr>
                <a:spLocks noChangeArrowheads="1"/>
              </p:cNvSpPr>
              <p:nvPr/>
            </p:nvSpPr>
            <p:spPr bwMode="auto">
              <a:xfrm>
                <a:off x="1166" y="2612"/>
                <a:ext cx="263" cy="26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/>
              </a:p>
            </p:txBody>
          </p:sp>
          <p:sp>
            <p:nvSpPr>
              <p:cNvPr id="163855" name="Oval 15"/>
              <p:cNvSpPr>
                <a:spLocks noChangeArrowheads="1"/>
              </p:cNvSpPr>
              <p:nvPr/>
            </p:nvSpPr>
            <p:spPr bwMode="auto">
              <a:xfrm>
                <a:off x="1203" y="2764"/>
                <a:ext cx="114" cy="113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50000">
                    <a:srgbClr val="808080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91" name="Oval 16"/>
              <p:cNvSpPr>
                <a:spLocks noChangeArrowheads="1"/>
              </p:cNvSpPr>
              <p:nvPr/>
            </p:nvSpPr>
            <p:spPr bwMode="auto">
              <a:xfrm>
                <a:off x="896" y="2612"/>
                <a:ext cx="263" cy="265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x-none"/>
              </a:p>
            </p:txBody>
          </p:sp>
          <p:sp>
            <p:nvSpPr>
              <p:cNvPr id="163857" name="Oval 17"/>
              <p:cNvSpPr>
                <a:spLocks noChangeArrowheads="1"/>
              </p:cNvSpPr>
              <p:nvPr/>
            </p:nvSpPr>
            <p:spPr bwMode="auto">
              <a:xfrm>
                <a:off x="933" y="2764"/>
                <a:ext cx="114" cy="113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50000">
                    <a:srgbClr val="808080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21562" name="Group 18"/>
            <p:cNvGrpSpPr>
              <a:grpSpLocks/>
            </p:cNvGrpSpPr>
            <p:nvPr/>
          </p:nvGrpSpPr>
          <p:grpSpPr bwMode="auto">
            <a:xfrm>
              <a:off x="1603" y="2379"/>
              <a:ext cx="1141" cy="507"/>
              <a:chOff x="287" y="1880"/>
              <a:chExt cx="1141" cy="507"/>
            </a:xfrm>
          </p:grpSpPr>
          <p:grpSp>
            <p:nvGrpSpPr>
              <p:cNvPr id="21567" name="Group 19"/>
              <p:cNvGrpSpPr>
                <a:grpSpLocks/>
              </p:cNvGrpSpPr>
              <p:nvPr/>
            </p:nvGrpSpPr>
            <p:grpSpPr bwMode="auto">
              <a:xfrm>
                <a:off x="884" y="1880"/>
                <a:ext cx="544" cy="507"/>
                <a:chOff x="1701" y="1834"/>
                <a:chExt cx="643" cy="599"/>
              </a:xfrm>
            </p:grpSpPr>
            <p:grpSp>
              <p:nvGrpSpPr>
                <p:cNvPr id="21578" name="Group 20"/>
                <p:cNvGrpSpPr>
                  <a:grpSpLocks/>
                </p:cNvGrpSpPr>
                <p:nvPr/>
              </p:nvGrpSpPr>
              <p:grpSpPr bwMode="auto">
                <a:xfrm>
                  <a:off x="1866" y="1834"/>
                  <a:ext cx="318" cy="318"/>
                  <a:chOff x="1020" y="1570"/>
                  <a:chExt cx="318" cy="318"/>
                </a:xfrm>
              </p:grpSpPr>
              <p:sp>
                <p:nvSpPr>
                  <p:cNvPr id="163861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020" y="1570"/>
                    <a:ext cx="318" cy="31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gamma/>
                          <a:shade val="25490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25490"/>
                          <a:invGamma/>
                        </a:schemeClr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1586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1073" y="1738"/>
                    <a:ext cx="137" cy="136"/>
                  </a:xfrm>
                  <a:prstGeom prst="ellipse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x-none"/>
                  </a:p>
                </p:txBody>
              </p:sp>
            </p:grpSp>
            <p:grpSp>
              <p:nvGrpSpPr>
                <p:cNvPr id="21579" name="Group 23"/>
                <p:cNvGrpSpPr>
                  <a:grpSpLocks/>
                </p:cNvGrpSpPr>
                <p:nvPr/>
              </p:nvGrpSpPr>
              <p:grpSpPr bwMode="auto">
                <a:xfrm>
                  <a:off x="2026" y="2115"/>
                  <a:ext cx="318" cy="318"/>
                  <a:chOff x="1020" y="1570"/>
                  <a:chExt cx="318" cy="318"/>
                </a:xfrm>
              </p:grpSpPr>
              <p:sp>
                <p:nvSpPr>
                  <p:cNvPr id="163864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1020" y="1570"/>
                    <a:ext cx="318" cy="31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gamma/>
                          <a:shade val="25490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25490"/>
                          <a:invGamma/>
                        </a:schemeClr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1584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1073" y="1738"/>
                    <a:ext cx="137" cy="136"/>
                  </a:xfrm>
                  <a:prstGeom prst="ellipse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x-none"/>
                  </a:p>
                </p:txBody>
              </p:sp>
            </p:grpSp>
            <p:grpSp>
              <p:nvGrpSpPr>
                <p:cNvPr id="21580" name="Group 26"/>
                <p:cNvGrpSpPr>
                  <a:grpSpLocks/>
                </p:cNvGrpSpPr>
                <p:nvPr/>
              </p:nvGrpSpPr>
              <p:grpSpPr bwMode="auto">
                <a:xfrm>
                  <a:off x="1701" y="2115"/>
                  <a:ext cx="318" cy="318"/>
                  <a:chOff x="1020" y="1570"/>
                  <a:chExt cx="318" cy="318"/>
                </a:xfrm>
              </p:grpSpPr>
              <p:sp>
                <p:nvSpPr>
                  <p:cNvPr id="163867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1020" y="1570"/>
                    <a:ext cx="318" cy="31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gamma/>
                          <a:shade val="25490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25490"/>
                          <a:invGamma/>
                        </a:schemeClr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1582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1073" y="1738"/>
                    <a:ext cx="137" cy="136"/>
                  </a:xfrm>
                  <a:prstGeom prst="ellipse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x-none"/>
                  </a:p>
                </p:txBody>
              </p:sp>
            </p:grpSp>
          </p:grpSp>
          <p:grpSp>
            <p:nvGrpSpPr>
              <p:cNvPr id="21568" name="Group 29"/>
              <p:cNvGrpSpPr>
                <a:grpSpLocks/>
              </p:cNvGrpSpPr>
              <p:nvPr/>
            </p:nvGrpSpPr>
            <p:grpSpPr bwMode="auto">
              <a:xfrm>
                <a:off x="287" y="1880"/>
                <a:ext cx="544" cy="507"/>
                <a:chOff x="1701" y="1834"/>
                <a:chExt cx="643" cy="599"/>
              </a:xfrm>
            </p:grpSpPr>
            <p:grpSp>
              <p:nvGrpSpPr>
                <p:cNvPr id="21569" name="Group 30"/>
                <p:cNvGrpSpPr>
                  <a:grpSpLocks/>
                </p:cNvGrpSpPr>
                <p:nvPr/>
              </p:nvGrpSpPr>
              <p:grpSpPr bwMode="auto">
                <a:xfrm>
                  <a:off x="1866" y="1834"/>
                  <a:ext cx="318" cy="318"/>
                  <a:chOff x="1020" y="1570"/>
                  <a:chExt cx="318" cy="318"/>
                </a:xfrm>
              </p:grpSpPr>
              <p:sp>
                <p:nvSpPr>
                  <p:cNvPr id="163871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1020" y="1570"/>
                    <a:ext cx="318" cy="31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gamma/>
                          <a:shade val="25490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25490"/>
                          <a:invGamma/>
                        </a:schemeClr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1577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1073" y="1738"/>
                    <a:ext cx="137" cy="136"/>
                  </a:xfrm>
                  <a:prstGeom prst="ellipse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x-none"/>
                  </a:p>
                </p:txBody>
              </p:sp>
            </p:grpSp>
            <p:grpSp>
              <p:nvGrpSpPr>
                <p:cNvPr id="21570" name="Group 33"/>
                <p:cNvGrpSpPr>
                  <a:grpSpLocks/>
                </p:cNvGrpSpPr>
                <p:nvPr/>
              </p:nvGrpSpPr>
              <p:grpSpPr bwMode="auto">
                <a:xfrm>
                  <a:off x="2026" y="2115"/>
                  <a:ext cx="318" cy="318"/>
                  <a:chOff x="1020" y="1570"/>
                  <a:chExt cx="318" cy="318"/>
                </a:xfrm>
              </p:grpSpPr>
              <p:sp>
                <p:nvSpPr>
                  <p:cNvPr id="163874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1020" y="1570"/>
                    <a:ext cx="318" cy="31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gamma/>
                          <a:shade val="25490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25490"/>
                          <a:invGamma/>
                        </a:schemeClr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1575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1073" y="1738"/>
                    <a:ext cx="137" cy="136"/>
                  </a:xfrm>
                  <a:prstGeom prst="ellipse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x-none"/>
                  </a:p>
                </p:txBody>
              </p:sp>
            </p:grpSp>
            <p:grpSp>
              <p:nvGrpSpPr>
                <p:cNvPr id="21571" name="Group 36"/>
                <p:cNvGrpSpPr>
                  <a:grpSpLocks/>
                </p:cNvGrpSpPr>
                <p:nvPr/>
              </p:nvGrpSpPr>
              <p:grpSpPr bwMode="auto">
                <a:xfrm>
                  <a:off x="1701" y="2115"/>
                  <a:ext cx="318" cy="318"/>
                  <a:chOff x="1020" y="1570"/>
                  <a:chExt cx="318" cy="318"/>
                </a:xfrm>
              </p:grpSpPr>
              <p:sp>
                <p:nvSpPr>
                  <p:cNvPr id="16387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1020" y="1570"/>
                    <a:ext cx="318" cy="31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gamma/>
                          <a:shade val="25490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25490"/>
                          <a:invGamma/>
                        </a:schemeClr>
                      </a:gs>
                    </a:gsLst>
                    <a:lin ang="27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1573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1073" y="1738"/>
                    <a:ext cx="137" cy="136"/>
                  </a:xfrm>
                  <a:prstGeom prst="ellipse">
                    <a:avLst/>
                  </a:pr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x-none"/>
                  </a:p>
                </p:txBody>
              </p:sp>
            </p:grpSp>
          </p:grpSp>
        </p:grpSp>
        <p:grpSp>
          <p:nvGrpSpPr>
            <p:cNvPr id="21563" name="Group 39"/>
            <p:cNvGrpSpPr>
              <a:grpSpLocks/>
            </p:cNvGrpSpPr>
            <p:nvPr/>
          </p:nvGrpSpPr>
          <p:grpSpPr bwMode="auto">
            <a:xfrm>
              <a:off x="295" y="2659"/>
              <a:ext cx="2404" cy="635"/>
              <a:chOff x="295" y="2659"/>
              <a:chExt cx="2404" cy="635"/>
            </a:xfrm>
          </p:grpSpPr>
          <p:sp>
            <p:nvSpPr>
              <p:cNvPr id="21564" name="Rectangle 40"/>
              <p:cNvSpPr>
                <a:spLocks noChangeArrowheads="1"/>
              </p:cNvSpPr>
              <p:nvPr/>
            </p:nvSpPr>
            <p:spPr bwMode="auto">
              <a:xfrm>
                <a:off x="295" y="2931"/>
                <a:ext cx="2404" cy="136"/>
              </a:xfrm>
              <a:prstGeom prst="rect">
                <a:avLst/>
              </a:prstGeom>
              <a:solidFill>
                <a:srgbClr val="CC6600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x-none"/>
              </a:p>
            </p:txBody>
          </p:sp>
          <p:sp>
            <p:nvSpPr>
              <p:cNvPr id="21565" name="Line 41"/>
              <p:cNvSpPr>
                <a:spLocks noChangeShapeType="1"/>
              </p:cNvSpPr>
              <p:nvPr/>
            </p:nvSpPr>
            <p:spPr bwMode="auto">
              <a:xfrm flipV="1">
                <a:off x="1519" y="2659"/>
                <a:ext cx="0" cy="590"/>
              </a:xfrm>
              <a:prstGeom prst="line">
                <a:avLst/>
              </a:prstGeom>
              <a:noFill/>
              <a:ln w="76200">
                <a:solidFill>
                  <a:srgbClr val="CC66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x-none"/>
              </a:p>
            </p:txBody>
          </p:sp>
          <p:sp>
            <p:nvSpPr>
              <p:cNvPr id="21566" name="AutoShape 42"/>
              <p:cNvSpPr>
                <a:spLocks noChangeArrowheads="1"/>
              </p:cNvSpPr>
              <p:nvPr/>
            </p:nvSpPr>
            <p:spPr bwMode="auto">
              <a:xfrm>
                <a:off x="1359" y="2977"/>
                <a:ext cx="317" cy="317"/>
              </a:xfrm>
              <a:prstGeom prst="triangle">
                <a:avLst>
                  <a:gd name="adj" fmla="val 50000"/>
                </a:avLst>
              </a:prstGeom>
              <a:solidFill>
                <a:srgbClr val="CC6600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x-none"/>
              </a:p>
            </p:txBody>
          </p:sp>
        </p:grpSp>
      </p:grpSp>
      <p:sp>
        <p:nvSpPr>
          <p:cNvPr id="21508" name="Text Box 43"/>
          <p:cNvSpPr txBox="1">
            <a:spLocks noChangeArrowheads="1"/>
          </p:cNvSpPr>
          <p:nvPr/>
        </p:nvSpPr>
        <p:spPr bwMode="auto">
          <a:xfrm>
            <a:off x="663575" y="3101975"/>
            <a:ext cx="549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>
                <a:latin typeface="Garamond" pitchFamily="18" charset="0"/>
              </a:rPr>
              <a:t>Th1</a:t>
            </a: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1501775" y="3106738"/>
            <a:ext cx="5492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>
                <a:latin typeface="Garamond" pitchFamily="18" charset="0"/>
              </a:rPr>
              <a:t>Th2</a:t>
            </a:r>
          </a:p>
        </p:txBody>
      </p:sp>
      <p:sp>
        <p:nvSpPr>
          <p:cNvPr id="21510" name="Text Box 45"/>
          <p:cNvSpPr txBox="1">
            <a:spLocks noChangeArrowheads="1"/>
          </p:cNvSpPr>
          <p:nvPr/>
        </p:nvSpPr>
        <p:spPr bwMode="auto">
          <a:xfrm>
            <a:off x="2339975" y="2997200"/>
            <a:ext cx="2324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latin typeface="Garamond" pitchFamily="18" charset="0"/>
              </a:rPr>
              <a:t>Counter-regulatory cells</a:t>
            </a:r>
          </a:p>
          <a:p>
            <a:pPr eaLnBrk="1" hangingPunct="1"/>
            <a:r>
              <a:rPr lang="en-US">
                <a:latin typeface="Garamond" pitchFamily="18" charset="0"/>
              </a:rPr>
              <a:t>(IL10, TGFβ1,PGE2)</a:t>
            </a:r>
          </a:p>
        </p:txBody>
      </p:sp>
      <p:sp>
        <p:nvSpPr>
          <p:cNvPr id="21511" name="Text Box 46"/>
          <p:cNvSpPr txBox="1">
            <a:spLocks noChangeArrowheads="1"/>
          </p:cNvSpPr>
          <p:nvPr/>
        </p:nvSpPr>
        <p:spPr bwMode="auto">
          <a:xfrm>
            <a:off x="6659563" y="2708275"/>
            <a:ext cx="2324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latin typeface="Garamond" pitchFamily="18" charset="0"/>
              </a:rPr>
              <a:t>Counter-regulatory cells</a:t>
            </a:r>
          </a:p>
          <a:p>
            <a:pPr eaLnBrk="1" hangingPunct="1"/>
            <a:r>
              <a:rPr lang="en-US">
                <a:latin typeface="Garamond" pitchFamily="18" charset="0"/>
              </a:rPr>
              <a:t>(IL10, TGFβ1,PGE2)</a:t>
            </a:r>
          </a:p>
        </p:txBody>
      </p:sp>
      <p:sp>
        <p:nvSpPr>
          <p:cNvPr id="21512" name="Text Box 47"/>
          <p:cNvSpPr txBox="1">
            <a:spLocks noChangeArrowheads="1"/>
          </p:cNvSpPr>
          <p:nvPr/>
        </p:nvSpPr>
        <p:spPr bwMode="auto">
          <a:xfrm>
            <a:off x="5724525" y="3278188"/>
            <a:ext cx="5492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>
                <a:latin typeface="Garamond" pitchFamily="18" charset="0"/>
              </a:rPr>
              <a:t>Th2</a:t>
            </a:r>
          </a:p>
        </p:txBody>
      </p:sp>
      <p:sp>
        <p:nvSpPr>
          <p:cNvPr id="21513" name="Text Box 48"/>
          <p:cNvSpPr txBox="1">
            <a:spLocks noChangeArrowheads="1"/>
          </p:cNvSpPr>
          <p:nvPr/>
        </p:nvSpPr>
        <p:spPr bwMode="auto">
          <a:xfrm>
            <a:off x="4813300" y="3429000"/>
            <a:ext cx="549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>
                <a:latin typeface="Garamond" pitchFamily="18" charset="0"/>
              </a:rPr>
              <a:t>Th1</a:t>
            </a:r>
          </a:p>
        </p:txBody>
      </p:sp>
      <p:sp>
        <p:nvSpPr>
          <p:cNvPr id="21514" name="Text Box 49"/>
          <p:cNvSpPr txBox="1">
            <a:spLocks noChangeArrowheads="1"/>
          </p:cNvSpPr>
          <p:nvPr/>
        </p:nvSpPr>
        <p:spPr bwMode="auto">
          <a:xfrm>
            <a:off x="735013" y="1957388"/>
            <a:ext cx="3970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x-none" sz="1400" b="1">
                <a:latin typeface="Palatino Linotype" pitchFamily="18" charset="0"/>
              </a:rPr>
              <a:t>Контролисана физиолошка инфламација</a:t>
            </a:r>
            <a:endParaRPr lang="en-US" sz="1400" b="1">
              <a:latin typeface="Palatino Linotype" pitchFamily="18" charset="0"/>
            </a:endParaRPr>
          </a:p>
        </p:txBody>
      </p:sp>
      <p:sp>
        <p:nvSpPr>
          <p:cNvPr id="21515" name="Text Box 50"/>
          <p:cNvSpPr txBox="1">
            <a:spLocks noChangeArrowheads="1"/>
          </p:cNvSpPr>
          <p:nvPr/>
        </p:nvSpPr>
        <p:spPr bwMode="auto">
          <a:xfrm>
            <a:off x="4932363" y="1957388"/>
            <a:ext cx="347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x-none" sz="1400" b="1">
                <a:latin typeface="Palatino Linotype" pitchFamily="18" charset="0"/>
              </a:rPr>
              <a:t>Неконтролисана инфламација </a:t>
            </a:r>
            <a:r>
              <a:rPr lang="en-US" sz="1400" b="1">
                <a:latin typeface="Palatino Linotype" pitchFamily="18" charset="0"/>
              </a:rPr>
              <a:t>(IBD)</a:t>
            </a:r>
          </a:p>
        </p:txBody>
      </p:sp>
      <p:grpSp>
        <p:nvGrpSpPr>
          <p:cNvPr id="21517" name="Group 52"/>
          <p:cNvGrpSpPr>
            <a:grpSpLocks/>
          </p:cNvGrpSpPr>
          <p:nvPr/>
        </p:nvGrpSpPr>
        <p:grpSpPr bwMode="auto">
          <a:xfrm>
            <a:off x="4803775" y="3630613"/>
            <a:ext cx="3838575" cy="1598612"/>
            <a:chOff x="3026" y="2287"/>
            <a:chExt cx="2418" cy="1007"/>
          </a:xfrm>
        </p:grpSpPr>
        <p:sp>
          <p:nvSpPr>
            <p:cNvPr id="21521" name="Rectangle 53"/>
            <p:cNvSpPr>
              <a:spLocks noChangeArrowheads="1"/>
            </p:cNvSpPr>
            <p:nvPr/>
          </p:nvSpPr>
          <p:spPr bwMode="auto">
            <a:xfrm rot="-525771">
              <a:off x="3040" y="2937"/>
              <a:ext cx="2404" cy="136"/>
            </a:xfrm>
            <a:prstGeom prst="rect">
              <a:avLst/>
            </a:prstGeom>
            <a:solidFill>
              <a:srgbClr val="CC66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/>
            </a:p>
          </p:txBody>
        </p:sp>
        <p:grpSp>
          <p:nvGrpSpPr>
            <p:cNvPr id="21522" name="Group 54"/>
            <p:cNvGrpSpPr>
              <a:grpSpLocks/>
            </p:cNvGrpSpPr>
            <p:nvPr/>
          </p:nvGrpSpPr>
          <p:grpSpPr bwMode="auto">
            <a:xfrm>
              <a:off x="3026" y="2287"/>
              <a:ext cx="2400" cy="1007"/>
              <a:chOff x="3026" y="2287"/>
              <a:chExt cx="2400" cy="1007"/>
            </a:xfrm>
          </p:grpSpPr>
          <p:grpSp>
            <p:nvGrpSpPr>
              <p:cNvPr id="21523" name="Group 55"/>
              <p:cNvGrpSpPr>
                <a:grpSpLocks/>
              </p:cNvGrpSpPr>
              <p:nvPr/>
            </p:nvGrpSpPr>
            <p:grpSpPr bwMode="auto">
              <a:xfrm rot="-525771">
                <a:off x="4285" y="2287"/>
                <a:ext cx="1141" cy="507"/>
                <a:chOff x="287" y="1880"/>
                <a:chExt cx="1141" cy="507"/>
              </a:xfrm>
            </p:grpSpPr>
            <p:grpSp>
              <p:nvGrpSpPr>
                <p:cNvPr id="21540" name="Group 56"/>
                <p:cNvGrpSpPr>
                  <a:grpSpLocks/>
                </p:cNvGrpSpPr>
                <p:nvPr/>
              </p:nvGrpSpPr>
              <p:grpSpPr bwMode="auto">
                <a:xfrm>
                  <a:off x="884" y="1880"/>
                  <a:ext cx="544" cy="507"/>
                  <a:chOff x="1701" y="1834"/>
                  <a:chExt cx="643" cy="599"/>
                </a:xfrm>
              </p:grpSpPr>
              <p:grpSp>
                <p:nvGrpSpPr>
                  <p:cNvPr id="21551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1866" y="1834"/>
                    <a:ext cx="318" cy="318"/>
                    <a:chOff x="1020" y="1570"/>
                    <a:chExt cx="318" cy="318"/>
                  </a:xfrm>
                </p:grpSpPr>
                <p:sp>
                  <p:nvSpPr>
                    <p:cNvPr id="163898" name="Oval 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12" y="1557"/>
                      <a:ext cx="318" cy="31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  <a:gs pos="50000">
                          <a:schemeClr val="accent1"/>
                        </a:gs>
                        <a:gs pos="10000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59" name="Oval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3" y="1738"/>
                      <a:ext cx="137" cy="136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x-none"/>
                    </a:p>
                  </p:txBody>
                </p:sp>
              </p:grpSp>
              <p:grpSp>
                <p:nvGrpSpPr>
                  <p:cNvPr id="2155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2026" y="2115"/>
                    <a:ext cx="318" cy="318"/>
                    <a:chOff x="1020" y="1570"/>
                    <a:chExt cx="318" cy="318"/>
                  </a:xfrm>
                </p:grpSpPr>
                <p:sp>
                  <p:nvSpPr>
                    <p:cNvPr id="163901" name="Oval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12" y="1559"/>
                      <a:ext cx="318" cy="31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  <a:gs pos="50000">
                          <a:schemeClr val="accent1"/>
                        </a:gs>
                        <a:gs pos="10000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57" name="Oval 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3" y="1738"/>
                      <a:ext cx="137" cy="136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x-none"/>
                    </a:p>
                  </p:txBody>
                </p:sp>
              </p:grpSp>
              <p:grpSp>
                <p:nvGrpSpPr>
                  <p:cNvPr id="21553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1" y="2115"/>
                    <a:ext cx="318" cy="318"/>
                    <a:chOff x="1020" y="1570"/>
                    <a:chExt cx="318" cy="318"/>
                  </a:xfrm>
                </p:grpSpPr>
                <p:sp>
                  <p:nvSpPr>
                    <p:cNvPr id="163904" name="Oval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12" y="1559"/>
                      <a:ext cx="318" cy="31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  <a:gs pos="50000">
                          <a:schemeClr val="accent1"/>
                        </a:gs>
                        <a:gs pos="10000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55" name="Oval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3" y="1738"/>
                      <a:ext cx="137" cy="136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x-none"/>
                    </a:p>
                  </p:txBody>
                </p:sp>
              </p:grpSp>
            </p:grpSp>
            <p:grpSp>
              <p:nvGrpSpPr>
                <p:cNvPr id="21541" name="Group 66"/>
                <p:cNvGrpSpPr>
                  <a:grpSpLocks/>
                </p:cNvGrpSpPr>
                <p:nvPr/>
              </p:nvGrpSpPr>
              <p:grpSpPr bwMode="auto">
                <a:xfrm>
                  <a:off x="287" y="1880"/>
                  <a:ext cx="544" cy="507"/>
                  <a:chOff x="1701" y="1834"/>
                  <a:chExt cx="643" cy="599"/>
                </a:xfrm>
              </p:grpSpPr>
              <p:grpSp>
                <p:nvGrpSpPr>
                  <p:cNvPr id="21542" name="Group 67"/>
                  <p:cNvGrpSpPr>
                    <a:grpSpLocks/>
                  </p:cNvGrpSpPr>
                  <p:nvPr/>
                </p:nvGrpSpPr>
                <p:grpSpPr bwMode="auto">
                  <a:xfrm>
                    <a:off x="1866" y="1834"/>
                    <a:ext cx="318" cy="318"/>
                    <a:chOff x="1020" y="1570"/>
                    <a:chExt cx="318" cy="318"/>
                  </a:xfrm>
                </p:grpSpPr>
                <p:sp>
                  <p:nvSpPr>
                    <p:cNvPr id="163908" name="Oval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12" y="1557"/>
                      <a:ext cx="318" cy="31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  <a:gs pos="50000">
                          <a:schemeClr val="accent1"/>
                        </a:gs>
                        <a:gs pos="10000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50" name="Oval 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3" y="1738"/>
                      <a:ext cx="137" cy="136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x-none"/>
                    </a:p>
                  </p:txBody>
                </p:sp>
              </p:grpSp>
              <p:grpSp>
                <p:nvGrpSpPr>
                  <p:cNvPr id="21543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2026" y="2115"/>
                    <a:ext cx="318" cy="318"/>
                    <a:chOff x="1020" y="1570"/>
                    <a:chExt cx="318" cy="318"/>
                  </a:xfrm>
                </p:grpSpPr>
                <p:sp>
                  <p:nvSpPr>
                    <p:cNvPr id="163911" name="Oval 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12" y="1559"/>
                      <a:ext cx="318" cy="31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  <a:gs pos="50000">
                          <a:schemeClr val="accent1"/>
                        </a:gs>
                        <a:gs pos="10000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48" name="Oval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3" y="1738"/>
                      <a:ext cx="137" cy="136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x-none"/>
                    </a:p>
                  </p:txBody>
                </p:sp>
              </p:grpSp>
              <p:grpSp>
                <p:nvGrpSpPr>
                  <p:cNvPr id="21544" name="Group 73"/>
                  <p:cNvGrpSpPr>
                    <a:grpSpLocks/>
                  </p:cNvGrpSpPr>
                  <p:nvPr/>
                </p:nvGrpSpPr>
                <p:grpSpPr bwMode="auto">
                  <a:xfrm>
                    <a:off x="1701" y="2115"/>
                    <a:ext cx="318" cy="318"/>
                    <a:chOff x="1020" y="1570"/>
                    <a:chExt cx="318" cy="318"/>
                  </a:xfrm>
                </p:grpSpPr>
                <p:sp>
                  <p:nvSpPr>
                    <p:cNvPr id="163914" name="Oval 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13" y="1561"/>
                      <a:ext cx="318" cy="31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  <a:gs pos="50000">
                          <a:schemeClr val="accent1"/>
                        </a:gs>
                        <a:gs pos="100000">
                          <a:schemeClr val="accent1">
                            <a:gamma/>
                            <a:shade val="25490"/>
                            <a:invGamma/>
                          </a:schemeClr>
                        </a:gs>
                      </a:gsLst>
                      <a:lin ang="27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46" name="Oval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73" y="1738"/>
                      <a:ext cx="137" cy="136"/>
                    </a:xfrm>
                    <a:prstGeom prst="ellipse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x-none"/>
                    </a:p>
                  </p:txBody>
                </p:sp>
              </p:grpSp>
            </p:grpSp>
          </p:grpSp>
          <p:sp>
            <p:nvSpPr>
              <p:cNvPr id="21524" name="Line 76"/>
              <p:cNvSpPr>
                <a:spLocks noChangeShapeType="1"/>
              </p:cNvSpPr>
              <p:nvPr/>
            </p:nvSpPr>
            <p:spPr bwMode="auto">
              <a:xfrm rot="21074229" flipV="1">
                <a:off x="4257" y="2662"/>
                <a:ext cx="0" cy="590"/>
              </a:xfrm>
              <a:prstGeom prst="line">
                <a:avLst/>
              </a:prstGeom>
              <a:noFill/>
              <a:ln w="76200">
                <a:solidFill>
                  <a:srgbClr val="CC66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x-none"/>
              </a:p>
            </p:txBody>
          </p:sp>
          <p:sp>
            <p:nvSpPr>
              <p:cNvPr id="21525" name="AutoShape 77"/>
              <p:cNvSpPr>
                <a:spLocks noChangeArrowheads="1"/>
              </p:cNvSpPr>
              <p:nvPr/>
            </p:nvSpPr>
            <p:spPr bwMode="auto">
              <a:xfrm>
                <a:off x="4113" y="2977"/>
                <a:ext cx="317" cy="317"/>
              </a:xfrm>
              <a:prstGeom prst="triangle">
                <a:avLst>
                  <a:gd name="adj" fmla="val 50000"/>
                </a:avLst>
              </a:prstGeom>
              <a:solidFill>
                <a:srgbClr val="CC6600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x-none"/>
              </a:p>
            </p:txBody>
          </p:sp>
          <p:grpSp>
            <p:nvGrpSpPr>
              <p:cNvPr id="21526" name="Group 78"/>
              <p:cNvGrpSpPr>
                <a:grpSpLocks/>
              </p:cNvGrpSpPr>
              <p:nvPr/>
            </p:nvGrpSpPr>
            <p:grpSpPr bwMode="auto">
              <a:xfrm rot="-550295">
                <a:off x="3026" y="2525"/>
                <a:ext cx="526" cy="499"/>
                <a:chOff x="295" y="2378"/>
                <a:chExt cx="526" cy="499"/>
              </a:xfrm>
            </p:grpSpPr>
            <p:sp>
              <p:nvSpPr>
                <p:cNvPr id="21534" name="Oval 79"/>
                <p:cNvSpPr>
                  <a:spLocks noChangeArrowheads="1"/>
                </p:cNvSpPr>
                <p:nvPr/>
              </p:nvSpPr>
              <p:spPr bwMode="auto">
                <a:xfrm>
                  <a:off x="295" y="2612"/>
                  <a:ext cx="263" cy="265"/>
                </a:xfrm>
                <a:prstGeom prst="ellipse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x-none"/>
                </a:p>
              </p:txBody>
            </p:sp>
            <p:sp>
              <p:nvSpPr>
                <p:cNvPr id="163920" name="Oval 80"/>
                <p:cNvSpPr>
                  <a:spLocks noChangeArrowheads="1"/>
                </p:cNvSpPr>
                <p:nvPr/>
              </p:nvSpPr>
              <p:spPr bwMode="auto">
                <a:xfrm>
                  <a:off x="318" y="2740"/>
                  <a:ext cx="113" cy="113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50000">
                      <a:srgbClr val="808080"/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536" name="Oval 81"/>
                <p:cNvSpPr>
                  <a:spLocks noChangeArrowheads="1"/>
                </p:cNvSpPr>
                <p:nvPr/>
              </p:nvSpPr>
              <p:spPr bwMode="auto">
                <a:xfrm>
                  <a:off x="428" y="2378"/>
                  <a:ext cx="263" cy="265"/>
                </a:xfrm>
                <a:prstGeom prst="ellipse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x-none"/>
                </a:p>
              </p:txBody>
            </p:sp>
            <p:sp>
              <p:nvSpPr>
                <p:cNvPr id="163922" name="Oval 82"/>
                <p:cNvSpPr>
                  <a:spLocks noChangeArrowheads="1"/>
                </p:cNvSpPr>
                <p:nvPr/>
              </p:nvSpPr>
              <p:spPr bwMode="auto">
                <a:xfrm>
                  <a:off x="448" y="2502"/>
                  <a:ext cx="113" cy="113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50000">
                      <a:srgbClr val="808080"/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538" name="Oval 83"/>
                <p:cNvSpPr>
                  <a:spLocks noChangeArrowheads="1"/>
                </p:cNvSpPr>
                <p:nvPr/>
              </p:nvSpPr>
              <p:spPr bwMode="auto">
                <a:xfrm>
                  <a:off x="558" y="2612"/>
                  <a:ext cx="263" cy="265"/>
                </a:xfrm>
                <a:prstGeom prst="ellipse">
                  <a:avLst/>
                </a:prstGeom>
                <a:solidFill>
                  <a:srgbClr val="6699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x-none"/>
                </a:p>
              </p:txBody>
            </p:sp>
            <p:sp>
              <p:nvSpPr>
                <p:cNvPr id="163924" name="Oval 84"/>
                <p:cNvSpPr>
                  <a:spLocks noChangeArrowheads="1"/>
                </p:cNvSpPr>
                <p:nvPr/>
              </p:nvSpPr>
              <p:spPr bwMode="auto">
                <a:xfrm>
                  <a:off x="576" y="2737"/>
                  <a:ext cx="113" cy="113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50000">
                      <a:srgbClr val="808080"/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1527" name="Group 85"/>
              <p:cNvGrpSpPr>
                <a:grpSpLocks/>
              </p:cNvGrpSpPr>
              <p:nvPr/>
            </p:nvGrpSpPr>
            <p:grpSpPr bwMode="auto">
              <a:xfrm rot="-655956">
                <a:off x="3595" y="2430"/>
                <a:ext cx="533" cy="498"/>
                <a:chOff x="896" y="2379"/>
                <a:chExt cx="533" cy="498"/>
              </a:xfrm>
            </p:grpSpPr>
            <p:sp>
              <p:nvSpPr>
                <p:cNvPr id="21528" name="Oval 86"/>
                <p:cNvSpPr>
                  <a:spLocks noChangeArrowheads="1"/>
                </p:cNvSpPr>
                <p:nvPr/>
              </p:nvSpPr>
              <p:spPr bwMode="auto">
                <a:xfrm>
                  <a:off x="1033" y="2379"/>
                  <a:ext cx="264" cy="265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x-none"/>
                </a:p>
              </p:txBody>
            </p:sp>
            <p:sp>
              <p:nvSpPr>
                <p:cNvPr id="163927" name="Oval 87"/>
                <p:cNvSpPr>
                  <a:spLocks noChangeArrowheads="1"/>
                </p:cNvSpPr>
                <p:nvPr/>
              </p:nvSpPr>
              <p:spPr bwMode="auto">
                <a:xfrm>
                  <a:off x="1070" y="2531"/>
                  <a:ext cx="114" cy="113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50000">
                      <a:srgbClr val="808080"/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530" name="Oval 88"/>
                <p:cNvSpPr>
                  <a:spLocks noChangeArrowheads="1"/>
                </p:cNvSpPr>
                <p:nvPr/>
              </p:nvSpPr>
              <p:spPr bwMode="auto">
                <a:xfrm>
                  <a:off x="1166" y="2612"/>
                  <a:ext cx="263" cy="265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x-none"/>
                </a:p>
              </p:txBody>
            </p:sp>
            <p:sp>
              <p:nvSpPr>
                <p:cNvPr id="163929" name="Oval 89"/>
                <p:cNvSpPr>
                  <a:spLocks noChangeArrowheads="1"/>
                </p:cNvSpPr>
                <p:nvPr/>
              </p:nvSpPr>
              <p:spPr bwMode="auto">
                <a:xfrm>
                  <a:off x="1200" y="2761"/>
                  <a:ext cx="114" cy="113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50000">
                      <a:srgbClr val="808080"/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532" name="Oval 90"/>
                <p:cNvSpPr>
                  <a:spLocks noChangeArrowheads="1"/>
                </p:cNvSpPr>
                <p:nvPr/>
              </p:nvSpPr>
              <p:spPr bwMode="auto">
                <a:xfrm>
                  <a:off x="896" y="2612"/>
                  <a:ext cx="263" cy="265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x-none"/>
                </a:p>
              </p:txBody>
            </p:sp>
            <p:sp>
              <p:nvSpPr>
                <p:cNvPr id="163931" name="Oval 91"/>
                <p:cNvSpPr>
                  <a:spLocks noChangeArrowheads="1"/>
                </p:cNvSpPr>
                <p:nvPr/>
              </p:nvSpPr>
              <p:spPr bwMode="auto">
                <a:xfrm>
                  <a:off x="931" y="2760"/>
                  <a:ext cx="114" cy="113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50000">
                      <a:srgbClr val="808080"/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21518" name="Line 92"/>
          <p:cNvSpPr>
            <a:spLocks noChangeShapeType="1"/>
          </p:cNvSpPr>
          <p:nvPr/>
        </p:nvSpPr>
        <p:spPr bwMode="auto">
          <a:xfrm flipV="1">
            <a:off x="4724400" y="33528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x-none"/>
          </a:p>
        </p:txBody>
      </p:sp>
      <p:sp>
        <p:nvSpPr>
          <p:cNvPr id="21519" name="Line 93"/>
          <p:cNvSpPr>
            <a:spLocks noChangeShapeType="1"/>
          </p:cNvSpPr>
          <p:nvPr/>
        </p:nvSpPr>
        <p:spPr bwMode="auto">
          <a:xfrm flipV="1">
            <a:off x="7620000" y="2590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x-none"/>
          </a:p>
        </p:txBody>
      </p:sp>
      <p:sp>
        <p:nvSpPr>
          <p:cNvPr id="21520" name="Line 94"/>
          <p:cNvSpPr>
            <a:spLocks noChangeShapeType="1"/>
          </p:cNvSpPr>
          <p:nvPr/>
        </p:nvSpPr>
        <p:spPr bwMode="auto">
          <a:xfrm>
            <a:off x="7620000" y="2590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x-non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7211262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7850" y="619125"/>
            <a:ext cx="8337550" cy="49371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>
                <a:solidFill>
                  <a:schemeClr val="tx1"/>
                </a:solidFill>
                <a:latin typeface="Palatino Linotype" pitchFamily="18" charset="0"/>
                <a:cs typeface="Arial" charset="0"/>
              </a:rPr>
              <a:t>TNF-</a:t>
            </a:r>
            <a:r>
              <a:rPr lang="el-GR" sz="2000" b="1">
                <a:solidFill>
                  <a:schemeClr val="tx1"/>
                </a:solidFill>
                <a:latin typeface="Palatino Linotype" pitchFamily="18" charset="0"/>
                <a:cs typeface="Arial" charset="0"/>
              </a:rPr>
              <a:t>α </a:t>
            </a:r>
            <a:r>
              <a:rPr lang="x-none" sz="2000" b="1">
                <a:solidFill>
                  <a:schemeClr val="tx1"/>
                </a:solidFill>
                <a:latin typeface="Palatino Linotype" pitchFamily="18" charset="0"/>
                <a:cs typeface="Arial" charset="0"/>
              </a:rPr>
              <a:t>кључни  медијатор  у  патогенези  инфламацијских  болести  црева</a:t>
            </a:r>
            <a:endParaRPr lang="en-US" altLang="en-US" sz="2000">
              <a:latin typeface="Palatino Linotype" pitchFamily="18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781425" y="1700213"/>
            <a:ext cx="3146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Proinflammatory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cytokines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Chemokines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611332" name="Freeform 4"/>
          <p:cNvSpPr>
            <a:spLocks/>
          </p:cNvSpPr>
          <p:nvPr/>
        </p:nvSpPr>
        <p:spPr bwMode="black">
          <a:xfrm>
            <a:off x="3494088" y="5995988"/>
            <a:ext cx="346075" cy="173037"/>
          </a:xfrm>
          <a:custGeom>
            <a:avLst/>
            <a:gdLst>
              <a:gd name="T0" fmla="*/ 109 w 218"/>
              <a:gd name="T1" fmla="*/ 0 h 109"/>
              <a:gd name="T2" fmla="*/ 0 w 218"/>
              <a:gd name="T3" fmla="*/ 72 h 109"/>
              <a:gd name="T4" fmla="*/ 35 w 218"/>
              <a:gd name="T5" fmla="*/ 72 h 109"/>
              <a:gd name="T6" fmla="*/ 35 w 218"/>
              <a:gd name="T7" fmla="*/ 109 h 109"/>
              <a:gd name="T8" fmla="*/ 183 w 218"/>
              <a:gd name="T9" fmla="*/ 109 h 109"/>
              <a:gd name="T10" fmla="*/ 183 w 218"/>
              <a:gd name="T11" fmla="*/ 72 h 109"/>
              <a:gd name="T12" fmla="*/ 218 w 218"/>
              <a:gd name="T13" fmla="*/ 72 h 109"/>
              <a:gd name="T14" fmla="*/ 109 w 218"/>
              <a:gd name="T15" fmla="*/ 0 h 1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8"/>
              <a:gd name="T25" fmla="*/ 0 h 109"/>
              <a:gd name="T26" fmla="*/ 218 w 218"/>
              <a:gd name="T27" fmla="*/ 109 h 1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8" h="109">
                <a:moveTo>
                  <a:pt x="109" y="0"/>
                </a:moveTo>
                <a:lnTo>
                  <a:pt x="0" y="72"/>
                </a:lnTo>
                <a:lnTo>
                  <a:pt x="35" y="72"/>
                </a:lnTo>
                <a:lnTo>
                  <a:pt x="35" y="109"/>
                </a:lnTo>
                <a:lnTo>
                  <a:pt x="183" y="109"/>
                </a:lnTo>
                <a:lnTo>
                  <a:pt x="183" y="72"/>
                </a:lnTo>
                <a:lnTo>
                  <a:pt x="218" y="72"/>
                </a:lnTo>
                <a:lnTo>
                  <a:pt x="109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33" name="Freeform 5"/>
          <p:cNvSpPr>
            <a:spLocks/>
          </p:cNvSpPr>
          <p:nvPr/>
        </p:nvSpPr>
        <p:spPr bwMode="black">
          <a:xfrm>
            <a:off x="3494088" y="5076825"/>
            <a:ext cx="346075" cy="173038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0" y="72"/>
              </a:cxn>
              <a:cxn ang="0">
                <a:pos x="35" y="72"/>
              </a:cxn>
              <a:cxn ang="0">
                <a:pos x="35" y="109"/>
              </a:cxn>
              <a:cxn ang="0">
                <a:pos x="183" y="109"/>
              </a:cxn>
              <a:cxn ang="0">
                <a:pos x="183" y="72"/>
              </a:cxn>
              <a:cxn ang="0">
                <a:pos x="218" y="72"/>
              </a:cxn>
              <a:cxn ang="0">
                <a:pos x="109" y="0"/>
              </a:cxn>
            </a:cxnLst>
            <a:rect l="0" t="0" r="r" b="b"/>
            <a:pathLst>
              <a:path w="218" h="109">
                <a:moveTo>
                  <a:pt x="109" y="0"/>
                </a:moveTo>
                <a:lnTo>
                  <a:pt x="0" y="72"/>
                </a:lnTo>
                <a:lnTo>
                  <a:pt x="35" y="72"/>
                </a:lnTo>
                <a:lnTo>
                  <a:pt x="35" y="109"/>
                </a:lnTo>
                <a:lnTo>
                  <a:pt x="183" y="109"/>
                </a:lnTo>
                <a:lnTo>
                  <a:pt x="183" y="72"/>
                </a:lnTo>
                <a:lnTo>
                  <a:pt x="218" y="72"/>
                </a:lnTo>
                <a:lnTo>
                  <a:pt x="109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34" name="Freeform 6"/>
          <p:cNvSpPr>
            <a:spLocks/>
          </p:cNvSpPr>
          <p:nvPr/>
        </p:nvSpPr>
        <p:spPr bwMode="black">
          <a:xfrm>
            <a:off x="3494088" y="4110038"/>
            <a:ext cx="346075" cy="169862"/>
          </a:xfrm>
          <a:custGeom>
            <a:avLst/>
            <a:gdLst>
              <a:gd name="T0" fmla="*/ 109 w 218"/>
              <a:gd name="T1" fmla="*/ 0 h 107"/>
              <a:gd name="T2" fmla="*/ 0 w 218"/>
              <a:gd name="T3" fmla="*/ 73 h 107"/>
              <a:gd name="T4" fmla="*/ 35 w 218"/>
              <a:gd name="T5" fmla="*/ 73 h 107"/>
              <a:gd name="T6" fmla="*/ 35 w 218"/>
              <a:gd name="T7" fmla="*/ 107 h 107"/>
              <a:gd name="T8" fmla="*/ 183 w 218"/>
              <a:gd name="T9" fmla="*/ 107 h 107"/>
              <a:gd name="T10" fmla="*/ 183 w 218"/>
              <a:gd name="T11" fmla="*/ 73 h 107"/>
              <a:gd name="T12" fmla="*/ 218 w 218"/>
              <a:gd name="T13" fmla="*/ 73 h 107"/>
              <a:gd name="T14" fmla="*/ 109 w 218"/>
              <a:gd name="T15" fmla="*/ 0 h 10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8"/>
              <a:gd name="T25" fmla="*/ 0 h 107"/>
              <a:gd name="T26" fmla="*/ 218 w 218"/>
              <a:gd name="T27" fmla="*/ 107 h 10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8" h="107">
                <a:moveTo>
                  <a:pt x="109" y="0"/>
                </a:moveTo>
                <a:lnTo>
                  <a:pt x="0" y="73"/>
                </a:lnTo>
                <a:lnTo>
                  <a:pt x="35" y="73"/>
                </a:lnTo>
                <a:lnTo>
                  <a:pt x="35" y="107"/>
                </a:lnTo>
                <a:lnTo>
                  <a:pt x="183" y="107"/>
                </a:lnTo>
                <a:lnTo>
                  <a:pt x="183" y="73"/>
                </a:lnTo>
                <a:lnTo>
                  <a:pt x="218" y="73"/>
                </a:lnTo>
                <a:lnTo>
                  <a:pt x="109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35" name="Freeform 7"/>
          <p:cNvSpPr>
            <a:spLocks/>
          </p:cNvSpPr>
          <p:nvPr/>
        </p:nvSpPr>
        <p:spPr bwMode="black">
          <a:xfrm>
            <a:off x="3494088" y="5672138"/>
            <a:ext cx="346075" cy="173037"/>
          </a:xfrm>
          <a:custGeom>
            <a:avLst/>
            <a:gdLst>
              <a:gd name="T0" fmla="*/ 109 w 218"/>
              <a:gd name="T1" fmla="*/ 0 h 109"/>
              <a:gd name="T2" fmla="*/ 0 w 218"/>
              <a:gd name="T3" fmla="*/ 73 h 109"/>
              <a:gd name="T4" fmla="*/ 35 w 218"/>
              <a:gd name="T5" fmla="*/ 73 h 109"/>
              <a:gd name="T6" fmla="*/ 35 w 218"/>
              <a:gd name="T7" fmla="*/ 109 h 109"/>
              <a:gd name="T8" fmla="*/ 183 w 218"/>
              <a:gd name="T9" fmla="*/ 109 h 109"/>
              <a:gd name="T10" fmla="*/ 183 w 218"/>
              <a:gd name="T11" fmla="*/ 73 h 109"/>
              <a:gd name="T12" fmla="*/ 218 w 218"/>
              <a:gd name="T13" fmla="*/ 73 h 109"/>
              <a:gd name="T14" fmla="*/ 109 w 218"/>
              <a:gd name="T15" fmla="*/ 0 h 1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8"/>
              <a:gd name="T25" fmla="*/ 0 h 109"/>
              <a:gd name="T26" fmla="*/ 218 w 218"/>
              <a:gd name="T27" fmla="*/ 109 h 1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8" h="109">
                <a:moveTo>
                  <a:pt x="109" y="0"/>
                </a:moveTo>
                <a:lnTo>
                  <a:pt x="0" y="73"/>
                </a:lnTo>
                <a:lnTo>
                  <a:pt x="35" y="73"/>
                </a:lnTo>
                <a:lnTo>
                  <a:pt x="35" y="109"/>
                </a:lnTo>
                <a:lnTo>
                  <a:pt x="183" y="109"/>
                </a:lnTo>
                <a:lnTo>
                  <a:pt x="183" y="73"/>
                </a:lnTo>
                <a:lnTo>
                  <a:pt x="218" y="73"/>
                </a:lnTo>
                <a:lnTo>
                  <a:pt x="109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36" name="Freeform 8"/>
          <p:cNvSpPr>
            <a:spLocks/>
          </p:cNvSpPr>
          <p:nvPr/>
        </p:nvSpPr>
        <p:spPr bwMode="black">
          <a:xfrm>
            <a:off x="3494088" y="4752975"/>
            <a:ext cx="346075" cy="173038"/>
          </a:xfrm>
          <a:custGeom>
            <a:avLst/>
            <a:gdLst>
              <a:gd name="T0" fmla="*/ 109 w 218"/>
              <a:gd name="T1" fmla="*/ 0 h 109"/>
              <a:gd name="T2" fmla="*/ 0 w 218"/>
              <a:gd name="T3" fmla="*/ 73 h 109"/>
              <a:gd name="T4" fmla="*/ 35 w 218"/>
              <a:gd name="T5" fmla="*/ 73 h 109"/>
              <a:gd name="T6" fmla="*/ 35 w 218"/>
              <a:gd name="T7" fmla="*/ 109 h 109"/>
              <a:gd name="T8" fmla="*/ 183 w 218"/>
              <a:gd name="T9" fmla="*/ 109 h 109"/>
              <a:gd name="T10" fmla="*/ 183 w 218"/>
              <a:gd name="T11" fmla="*/ 73 h 109"/>
              <a:gd name="T12" fmla="*/ 218 w 218"/>
              <a:gd name="T13" fmla="*/ 73 h 109"/>
              <a:gd name="T14" fmla="*/ 109 w 218"/>
              <a:gd name="T15" fmla="*/ 0 h 1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8"/>
              <a:gd name="T25" fmla="*/ 0 h 109"/>
              <a:gd name="T26" fmla="*/ 218 w 218"/>
              <a:gd name="T27" fmla="*/ 109 h 1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8" h="109">
                <a:moveTo>
                  <a:pt x="109" y="0"/>
                </a:moveTo>
                <a:lnTo>
                  <a:pt x="0" y="73"/>
                </a:lnTo>
                <a:lnTo>
                  <a:pt x="35" y="73"/>
                </a:lnTo>
                <a:lnTo>
                  <a:pt x="35" y="109"/>
                </a:lnTo>
                <a:lnTo>
                  <a:pt x="183" y="109"/>
                </a:lnTo>
                <a:lnTo>
                  <a:pt x="183" y="73"/>
                </a:lnTo>
                <a:lnTo>
                  <a:pt x="218" y="73"/>
                </a:lnTo>
                <a:lnTo>
                  <a:pt x="109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37" name="Freeform 9"/>
          <p:cNvSpPr>
            <a:spLocks/>
          </p:cNvSpPr>
          <p:nvPr/>
        </p:nvSpPr>
        <p:spPr bwMode="blackWhite">
          <a:xfrm>
            <a:off x="6684963" y="3857625"/>
            <a:ext cx="1731962" cy="849313"/>
          </a:xfrm>
          <a:custGeom>
            <a:avLst/>
            <a:gdLst/>
            <a:ahLst/>
            <a:cxnLst>
              <a:cxn ang="0">
                <a:pos x="987" y="242"/>
              </a:cxn>
              <a:cxn ang="0">
                <a:pos x="981" y="281"/>
              </a:cxn>
              <a:cxn ang="0">
                <a:pos x="963" y="317"/>
              </a:cxn>
              <a:cxn ang="0">
                <a:pos x="933" y="353"/>
              </a:cxn>
              <a:cxn ang="0">
                <a:pos x="893" y="385"/>
              </a:cxn>
              <a:cxn ang="0">
                <a:pos x="843" y="412"/>
              </a:cxn>
              <a:cxn ang="0">
                <a:pos x="787" y="438"/>
              </a:cxn>
              <a:cxn ang="0">
                <a:pos x="721" y="458"/>
              </a:cxn>
              <a:cxn ang="0">
                <a:pos x="649" y="472"/>
              </a:cxn>
              <a:cxn ang="0">
                <a:pos x="573" y="482"/>
              </a:cxn>
              <a:cxn ang="0">
                <a:pos x="495" y="484"/>
              </a:cxn>
              <a:cxn ang="0">
                <a:pos x="414" y="482"/>
              </a:cxn>
              <a:cxn ang="0">
                <a:pos x="338" y="472"/>
              </a:cxn>
              <a:cxn ang="0">
                <a:pos x="266" y="458"/>
              </a:cxn>
              <a:cxn ang="0">
                <a:pos x="203" y="438"/>
              </a:cxn>
              <a:cxn ang="0">
                <a:pos x="144" y="412"/>
              </a:cxn>
              <a:cxn ang="0">
                <a:pos x="96" y="385"/>
              </a:cxn>
              <a:cxn ang="0">
                <a:pos x="54" y="353"/>
              </a:cxn>
              <a:cxn ang="0">
                <a:pos x="24" y="317"/>
              </a:cxn>
              <a:cxn ang="0">
                <a:pos x="6" y="281"/>
              </a:cxn>
              <a:cxn ang="0">
                <a:pos x="0" y="242"/>
              </a:cxn>
              <a:cxn ang="0">
                <a:pos x="6" y="203"/>
              </a:cxn>
              <a:cxn ang="0">
                <a:pos x="24" y="164"/>
              </a:cxn>
              <a:cxn ang="0">
                <a:pos x="54" y="131"/>
              </a:cxn>
              <a:cxn ang="0">
                <a:pos x="96" y="99"/>
              </a:cxn>
              <a:cxn ang="0">
                <a:pos x="144" y="70"/>
              </a:cxn>
              <a:cxn ang="0">
                <a:pos x="203" y="46"/>
              </a:cxn>
              <a:cxn ang="0">
                <a:pos x="266" y="26"/>
              </a:cxn>
              <a:cxn ang="0">
                <a:pos x="338" y="12"/>
              </a:cxn>
              <a:cxn ang="0">
                <a:pos x="414" y="2"/>
              </a:cxn>
              <a:cxn ang="0">
                <a:pos x="495" y="0"/>
              </a:cxn>
              <a:cxn ang="0">
                <a:pos x="573" y="2"/>
              </a:cxn>
              <a:cxn ang="0">
                <a:pos x="649" y="12"/>
              </a:cxn>
              <a:cxn ang="0">
                <a:pos x="721" y="26"/>
              </a:cxn>
              <a:cxn ang="0">
                <a:pos x="787" y="46"/>
              </a:cxn>
              <a:cxn ang="0">
                <a:pos x="843" y="70"/>
              </a:cxn>
              <a:cxn ang="0">
                <a:pos x="893" y="99"/>
              </a:cxn>
              <a:cxn ang="0">
                <a:pos x="933" y="131"/>
              </a:cxn>
              <a:cxn ang="0">
                <a:pos x="963" y="164"/>
              </a:cxn>
              <a:cxn ang="0">
                <a:pos x="981" y="203"/>
              </a:cxn>
              <a:cxn ang="0">
                <a:pos x="987" y="242"/>
              </a:cxn>
            </a:cxnLst>
            <a:rect l="0" t="0" r="r" b="b"/>
            <a:pathLst>
              <a:path w="987" h="484">
                <a:moveTo>
                  <a:pt x="987" y="242"/>
                </a:moveTo>
                <a:lnTo>
                  <a:pt x="981" y="281"/>
                </a:lnTo>
                <a:lnTo>
                  <a:pt x="963" y="317"/>
                </a:lnTo>
                <a:lnTo>
                  <a:pt x="933" y="353"/>
                </a:lnTo>
                <a:lnTo>
                  <a:pt x="893" y="385"/>
                </a:lnTo>
                <a:lnTo>
                  <a:pt x="843" y="412"/>
                </a:lnTo>
                <a:lnTo>
                  <a:pt x="787" y="438"/>
                </a:lnTo>
                <a:lnTo>
                  <a:pt x="721" y="458"/>
                </a:lnTo>
                <a:lnTo>
                  <a:pt x="649" y="472"/>
                </a:lnTo>
                <a:lnTo>
                  <a:pt x="573" y="482"/>
                </a:lnTo>
                <a:lnTo>
                  <a:pt x="495" y="484"/>
                </a:lnTo>
                <a:lnTo>
                  <a:pt x="414" y="482"/>
                </a:lnTo>
                <a:lnTo>
                  <a:pt x="338" y="472"/>
                </a:lnTo>
                <a:lnTo>
                  <a:pt x="266" y="458"/>
                </a:lnTo>
                <a:lnTo>
                  <a:pt x="203" y="438"/>
                </a:lnTo>
                <a:lnTo>
                  <a:pt x="144" y="412"/>
                </a:lnTo>
                <a:lnTo>
                  <a:pt x="96" y="385"/>
                </a:lnTo>
                <a:lnTo>
                  <a:pt x="54" y="353"/>
                </a:lnTo>
                <a:lnTo>
                  <a:pt x="24" y="317"/>
                </a:lnTo>
                <a:lnTo>
                  <a:pt x="6" y="281"/>
                </a:lnTo>
                <a:lnTo>
                  <a:pt x="0" y="242"/>
                </a:lnTo>
                <a:lnTo>
                  <a:pt x="6" y="203"/>
                </a:lnTo>
                <a:lnTo>
                  <a:pt x="24" y="164"/>
                </a:lnTo>
                <a:lnTo>
                  <a:pt x="54" y="131"/>
                </a:lnTo>
                <a:lnTo>
                  <a:pt x="96" y="99"/>
                </a:lnTo>
                <a:lnTo>
                  <a:pt x="144" y="70"/>
                </a:lnTo>
                <a:lnTo>
                  <a:pt x="203" y="46"/>
                </a:lnTo>
                <a:lnTo>
                  <a:pt x="266" y="26"/>
                </a:lnTo>
                <a:lnTo>
                  <a:pt x="338" y="12"/>
                </a:lnTo>
                <a:lnTo>
                  <a:pt x="414" y="2"/>
                </a:lnTo>
                <a:lnTo>
                  <a:pt x="495" y="0"/>
                </a:lnTo>
                <a:lnTo>
                  <a:pt x="573" y="2"/>
                </a:lnTo>
                <a:lnTo>
                  <a:pt x="649" y="12"/>
                </a:lnTo>
                <a:lnTo>
                  <a:pt x="721" y="26"/>
                </a:lnTo>
                <a:lnTo>
                  <a:pt x="787" y="46"/>
                </a:lnTo>
                <a:lnTo>
                  <a:pt x="843" y="70"/>
                </a:lnTo>
                <a:lnTo>
                  <a:pt x="893" y="99"/>
                </a:lnTo>
                <a:lnTo>
                  <a:pt x="933" y="131"/>
                </a:lnTo>
                <a:lnTo>
                  <a:pt x="963" y="164"/>
                </a:lnTo>
                <a:lnTo>
                  <a:pt x="981" y="203"/>
                </a:lnTo>
                <a:lnTo>
                  <a:pt x="987" y="242"/>
                </a:lnTo>
                <a:close/>
              </a:path>
            </a:pathLst>
          </a:custGeom>
          <a:solidFill>
            <a:srgbClr val="FF66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38" name="Freeform 10"/>
          <p:cNvSpPr>
            <a:spLocks/>
          </p:cNvSpPr>
          <p:nvPr/>
        </p:nvSpPr>
        <p:spPr bwMode="black">
          <a:xfrm>
            <a:off x="6684963" y="1928813"/>
            <a:ext cx="1731962" cy="850900"/>
          </a:xfrm>
          <a:custGeom>
            <a:avLst/>
            <a:gdLst/>
            <a:ahLst/>
            <a:cxnLst>
              <a:cxn ang="0">
                <a:pos x="987" y="243"/>
              </a:cxn>
              <a:cxn ang="0">
                <a:pos x="981" y="281"/>
              </a:cxn>
              <a:cxn ang="0">
                <a:pos x="961" y="320"/>
              </a:cxn>
              <a:cxn ang="0">
                <a:pos x="933" y="354"/>
              </a:cxn>
              <a:cxn ang="0">
                <a:pos x="891" y="386"/>
              </a:cxn>
              <a:cxn ang="0">
                <a:pos x="843" y="415"/>
              </a:cxn>
              <a:cxn ang="0">
                <a:pos x="784" y="439"/>
              </a:cxn>
              <a:cxn ang="0">
                <a:pos x="721" y="458"/>
              </a:cxn>
              <a:cxn ang="0">
                <a:pos x="649" y="473"/>
              </a:cxn>
              <a:cxn ang="0">
                <a:pos x="573" y="483"/>
              </a:cxn>
              <a:cxn ang="0">
                <a:pos x="495" y="485"/>
              </a:cxn>
              <a:cxn ang="0">
                <a:pos x="414" y="483"/>
              </a:cxn>
              <a:cxn ang="0">
                <a:pos x="338" y="473"/>
              </a:cxn>
              <a:cxn ang="0">
                <a:pos x="266" y="458"/>
              </a:cxn>
              <a:cxn ang="0">
                <a:pos x="203" y="439"/>
              </a:cxn>
              <a:cxn ang="0">
                <a:pos x="144" y="415"/>
              </a:cxn>
              <a:cxn ang="0">
                <a:pos x="96" y="386"/>
              </a:cxn>
              <a:cxn ang="0">
                <a:pos x="54" y="354"/>
              </a:cxn>
              <a:cxn ang="0">
                <a:pos x="24" y="320"/>
              </a:cxn>
              <a:cxn ang="0">
                <a:pos x="6" y="281"/>
              </a:cxn>
              <a:cxn ang="0">
                <a:pos x="0" y="243"/>
              </a:cxn>
              <a:cxn ang="0">
                <a:pos x="6" y="204"/>
              </a:cxn>
              <a:cxn ang="0">
                <a:pos x="24" y="165"/>
              </a:cxn>
              <a:cxn ang="0">
                <a:pos x="54" y="131"/>
              </a:cxn>
              <a:cxn ang="0">
                <a:pos x="96" y="100"/>
              </a:cxn>
              <a:cxn ang="0">
                <a:pos x="144" y="71"/>
              </a:cxn>
              <a:cxn ang="0">
                <a:pos x="203" y="46"/>
              </a:cxn>
              <a:cxn ang="0">
                <a:pos x="266" y="27"/>
              </a:cxn>
              <a:cxn ang="0">
                <a:pos x="338" y="12"/>
              </a:cxn>
              <a:cxn ang="0">
                <a:pos x="414" y="3"/>
              </a:cxn>
              <a:cxn ang="0">
                <a:pos x="495" y="0"/>
              </a:cxn>
              <a:cxn ang="0">
                <a:pos x="573" y="3"/>
              </a:cxn>
              <a:cxn ang="0">
                <a:pos x="649" y="12"/>
              </a:cxn>
              <a:cxn ang="0">
                <a:pos x="721" y="27"/>
              </a:cxn>
              <a:cxn ang="0">
                <a:pos x="784" y="46"/>
              </a:cxn>
              <a:cxn ang="0">
                <a:pos x="843" y="71"/>
              </a:cxn>
              <a:cxn ang="0">
                <a:pos x="891" y="100"/>
              </a:cxn>
              <a:cxn ang="0">
                <a:pos x="933" y="131"/>
              </a:cxn>
              <a:cxn ang="0">
                <a:pos x="961" y="165"/>
              </a:cxn>
              <a:cxn ang="0">
                <a:pos x="981" y="204"/>
              </a:cxn>
              <a:cxn ang="0">
                <a:pos x="987" y="243"/>
              </a:cxn>
            </a:cxnLst>
            <a:rect l="0" t="0" r="r" b="b"/>
            <a:pathLst>
              <a:path w="987" h="485">
                <a:moveTo>
                  <a:pt x="987" y="243"/>
                </a:moveTo>
                <a:lnTo>
                  <a:pt x="981" y="281"/>
                </a:lnTo>
                <a:lnTo>
                  <a:pt x="961" y="320"/>
                </a:lnTo>
                <a:lnTo>
                  <a:pt x="933" y="354"/>
                </a:lnTo>
                <a:lnTo>
                  <a:pt x="891" y="386"/>
                </a:lnTo>
                <a:lnTo>
                  <a:pt x="843" y="415"/>
                </a:lnTo>
                <a:lnTo>
                  <a:pt x="784" y="439"/>
                </a:lnTo>
                <a:lnTo>
                  <a:pt x="721" y="458"/>
                </a:lnTo>
                <a:lnTo>
                  <a:pt x="649" y="473"/>
                </a:lnTo>
                <a:lnTo>
                  <a:pt x="573" y="483"/>
                </a:lnTo>
                <a:lnTo>
                  <a:pt x="495" y="485"/>
                </a:lnTo>
                <a:lnTo>
                  <a:pt x="414" y="483"/>
                </a:lnTo>
                <a:lnTo>
                  <a:pt x="338" y="473"/>
                </a:lnTo>
                <a:lnTo>
                  <a:pt x="266" y="458"/>
                </a:lnTo>
                <a:lnTo>
                  <a:pt x="203" y="439"/>
                </a:lnTo>
                <a:lnTo>
                  <a:pt x="144" y="415"/>
                </a:lnTo>
                <a:lnTo>
                  <a:pt x="96" y="386"/>
                </a:lnTo>
                <a:lnTo>
                  <a:pt x="54" y="354"/>
                </a:lnTo>
                <a:lnTo>
                  <a:pt x="24" y="320"/>
                </a:lnTo>
                <a:lnTo>
                  <a:pt x="6" y="281"/>
                </a:lnTo>
                <a:lnTo>
                  <a:pt x="0" y="243"/>
                </a:lnTo>
                <a:lnTo>
                  <a:pt x="6" y="204"/>
                </a:lnTo>
                <a:lnTo>
                  <a:pt x="24" y="165"/>
                </a:lnTo>
                <a:lnTo>
                  <a:pt x="54" y="131"/>
                </a:lnTo>
                <a:lnTo>
                  <a:pt x="96" y="100"/>
                </a:lnTo>
                <a:lnTo>
                  <a:pt x="144" y="71"/>
                </a:lnTo>
                <a:lnTo>
                  <a:pt x="203" y="46"/>
                </a:lnTo>
                <a:lnTo>
                  <a:pt x="266" y="27"/>
                </a:lnTo>
                <a:lnTo>
                  <a:pt x="338" y="12"/>
                </a:lnTo>
                <a:lnTo>
                  <a:pt x="414" y="3"/>
                </a:lnTo>
                <a:lnTo>
                  <a:pt x="495" y="0"/>
                </a:lnTo>
                <a:lnTo>
                  <a:pt x="573" y="3"/>
                </a:lnTo>
                <a:lnTo>
                  <a:pt x="649" y="12"/>
                </a:lnTo>
                <a:lnTo>
                  <a:pt x="721" y="27"/>
                </a:lnTo>
                <a:lnTo>
                  <a:pt x="784" y="46"/>
                </a:lnTo>
                <a:lnTo>
                  <a:pt x="843" y="71"/>
                </a:lnTo>
                <a:lnTo>
                  <a:pt x="891" y="100"/>
                </a:lnTo>
                <a:lnTo>
                  <a:pt x="933" y="131"/>
                </a:lnTo>
                <a:lnTo>
                  <a:pt x="961" y="165"/>
                </a:lnTo>
                <a:lnTo>
                  <a:pt x="981" y="204"/>
                </a:lnTo>
                <a:lnTo>
                  <a:pt x="987" y="243"/>
                </a:lnTo>
                <a:close/>
              </a:path>
            </a:pathLst>
          </a:custGeom>
          <a:solidFill>
            <a:srgbClr val="CC0066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39" name="Freeform 11"/>
          <p:cNvSpPr>
            <a:spLocks/>
          </p:cNvSpPr>
          <p:nvPr/>
        </p:nvSpPr>
        <p:spPr bwMode="ltGray">
          <a:xfrm>
            <a:off x="6684963" y="2901950"/>
            <a:ext cx="1731962" cy="846138"/>
          </a:xfrm>
          <a:custGeom>
            <a:avLst/>
            <a:gdLst/>
            <a:ahLst/>
            <a:cxnLst>
              <a:cxn ang="0">
                <a:pos x="987" y="240"/>
              </a:cxn>
              <a:cxn ang="0">
                <a:pos x="981" y="281"/>
              </a:cxn>
              <a:cxn ang="0">
                <a:pos x="961" y="318"/>
              </a:cxn>
              <a:cxn ang="0">
                <a:pos x="933" y="352"/>
              </a:cxn>
              <a:cxn ang="0">
                <a:pos x="891" y="385"/>
              </a:cxn>
              <a:cxn ang="0">
                <a:pos x="843" y="412"/>
              </a:cxn>
              <a:cxn ang="0">
                <a:pos x="784" y="436"/>
              </a:cxn>
              <a:cxn ang="0">
                <a:pos x="721" y="456"/>
              </a:cxn>
              <a:cxn ang="0">
                <a:pos x="649" y="470"/>
              </a:cxn>
              <a:cxn ang="0">
                <a:pos x="573" y="480"/>
              </a:cxn>
              <a:cxn ang="0">
                <a:pos x="495" y="482"/>
              </a:cxn>
              <a:cxn ang="0">
                <a:pos x="414" y="480"/>
              </a:cxn>
              <a:cxn ang="0">
                <a:pos x="338" y="470"/>
              </a:cxn>
              <a:cxn ang="0">
                <a:pos x="266" y="456"/>
              </a:cxn>
              <a:cxn ang="0">
                <a:pos x="203" y="436"/>
              </a:cxn>
              <a:cxn ang="0">
                <a:pos x="144" y="412"/>
              </a:cxn>
              <a:cxn ang="0">
                <a:pos x="96" y="385"/>
              </a:cxn>
              <a:cxn ang="0">
                <a:pos x="54" y="352"/>
              </a:cxn>
              <a:cxn ang="0">
                <a:pos x="24" y="318"/>
              </a:cxn>
              <a:cxn ang="0">
                <a:pos x="6" y="281"/>
              </a:cxn>
              <a:cxn ang="0">
                <a:pos x="0" y="240"/>
              </a:cxn>
              <a:cxn ang="0">
                <a:pos x="6" y="201"/>
              </a:cxn>
              <a:cxn ang="0">
                <a:pos x="24" y="165"/>
              </a:cxn>
              <a:cxn ang="0">
                <a:pos x="54" y="131"/>
              </a:cxn>
              <a:cxn ang="0">
                <a:pos x="96" y="97"/>
              </a:cxn>
              <a:cxn ang="0">
                <a:pos x="144" y="70"/>
              </a:cxn>
              <a:cxn ang="0">
                <a:pos x="203" y="46"/>
              </a:cxn>
              <a:cxn ang="0">
                <a:pos x="266" y="27"/>
              </a:cxn>
              <a:cxn ang="0">
                <a:pos x="338" y="12"/>
              </a:cxn>
              <a:cxn ang="0">
                <a:pos x="414" y="3"/>
              </a:cxn>
              <a:cxn ang="0">
                <a:pos x="495" y="0"/>
              </a:cxn>
              <a:cxn ang="0">
                <a:pos x="573" y="3"/>
              </a:cxn>
              <a:cxn ang="0">
                <a:pos x="649" y="12"/>
              </a:cxn>
              <a:cxn ang="0">
                <a:pos x="721" y="27"/>
              </a:cxn>
              <a:cxn ang="0">
                <a:pos x="784" y="46"/>
              </a:cxn>
              <a:cxn ang="0">
                <a:pos x="843" y="70"/>
              </a:cxn>
              <a:cxn ang="0">
                <a:pos x="891" y="97"/>
              </a:cxn>
              <a:cxn ang="0">
                <a:pos x="933" y="131"/>
              </a:cxn>
              <a:cxn ang="0">
                <a:pos x="961" y="165"/>
              </a:cxn>
              <a:cxn ang="0">
                <a:pos x="981" y="201"/>
              </a:cxn>
              <a:cxn ang="0">
                <a:pos x="987" y="240"/>
              </a:cxn>
            </a:cxnLst>
            <a:rect l="0" t="0" r="r" b="b"/>
            <a:pathLst>
              <a:path w="987" h="482">
                <a:moveTo>
                  <a:pt x="987" y="240"/>
                </a:moveTo>
                <a:lnTo>
                  <a:pt x="981" y="281"/>
                </a:lnTo>
                <a:lnTo>
                  <a:pt x="961" y="318"/>
                </a:lnTo>
                <a:lnTo>
                  <a:pt x="933" y="352"/>
                </a:lnTo>
                <a:lnTo>
                  <a:pt x="891" y="385"/>
                </a:lnTo>
                <a:lnTo>
                  <a:pt x="843" y="412"/>
                </a:lnTo>
                <a:lnTo>
                  <a:pt x="784" y="436"/>
                </a:lnTo>
                <a:lnTo>
                  <a:pt x="721" y="456"/>
                </a:lnTo>
                <a:lnTo>
                  <a:pt x="649" y="470"/>
                </a:lnTo>
                <a:lnTo>
                  <a:pt x="573" y="480"/>
                </a:lnTo>
                <a:lnTo>
                  <a:pt x="495" y="482"/>
                </a:lnTo>
                <a:lnTo>
                  <a:pt x="414" y="480"/>
                </a:lnTo>
                <a:lnTo>
                  <a:pt x="338" y="470"/>
                </a:lnTo>
                <a:lnTo>
                  <a:pt x="266" y="456"/>
                </a:lnTo>
                <a:lnTo>
                  <a:pt x="203" y="436"/>
                </a:lnTo>
                <a:lnTo>
                  <a:pt x="144" y="412"/>
                </a:lnTo>
                <a:lnTo>
                  <a:pt x="96" y="385"/>
                </a:lnTo>
                <a:lnTo>
                  <a:pt x="54" y="352"/>
                </a:lnTo>
                <a:lnTo>
                  <a:pt x="24" y="318"/>
                </a:lnTo>
                <a:lnTo>
                  <a:pt x="6" y="281"/>
                </a:lnTo>
                <a:lnTo>
                  <a:pt x="0" y="240"/>
                </a:lnTo>
                <a:lnTo>
                  <a:pt x="6" y="201"/>
                </a:lnTo>
                <a:lnTo>
                  <a:pt x="24" y="165"/>
                </a:lnTo>
                <a:lnTo>
                  <a:pt x="54" y="131"/>
                </a:lnTo>
                <a:lnTo>
                  <a:pt x="96" y="97"/>
                </a:lnTo>
                <a:lnTo>
                  <a:pt x="144" y="70"/>
                </a:lnTo>
                <a:lnTo>
                  <a:pt x="203" y="46"/>
                </a:lnTo>
                <a:lnTo>
                  <a:pt x="266" y="27"/>
                </a:lnTo>
                <a:lnTo>
                  <a:pt x="338" y="12"/>
                </a:lnTo>
                <a:lnTo>
                  <a:pt x="414" y="3"/>
                </a:lnTo>
                <a:lnTo>
                  <a:pt x="495" y="0"/>
                </a:lnTo>
                <a:lnTo>
                  <a:pt x="573" y="3"/>
                </a:lnTo>
                <a:lnTo>
                  <a:pt x="649" y="12"/>
                </a:lnTo>
                <a:lnTo>
                  <a:pt x="721" y="27"/>
                </a:lnTo>
                <a:lnTo>
                  <a:pt x="784" y="46"/>
                </a:lnTo>
                <a:lnTo>
                  <a:pt x="843" y="70"/>
                </a:lnTo>
                <a:lnTo>
                  <a:pt x="891" y="97"/>
                </a:lnTo>
                <a:lnTo>
                  <a:pt x="933" y="131"/>
                </a:lnTo>
                <a:lnTo>
                  <a:pt x="961" y="165"/>
                </a:lnTo>
                <a:lnTo>
                  <a:pt x="981" y="201"/>
                </a:lnTo>
                <a:lnTo>
                  <a:pt x="987" y="240"/>
                </a:lnTo>
                <a:close/>
              </a:path>
            </a:pathLst>
          </a:custGeom>
          <a:solidFill>
            <a:srgbClr val="00808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40" name="Freeform 12"/>
          <p:cNvSpPr>
            <a:spLocks/>
          </p:cNvSpPr>
          <p:nvPr/>
        </p:nvSpPr>
        <p:spPr bwMode="ltGray">
          <a:xfrm>
            <a:off x="6684963" y="4927600"/>
            <a:ext cx="1731962" cy="850900"/>
          </a:xfrm>
          <a:custGeom>
            <a:avLst/>
            <a:gdLst/>
            <a:ahLst/>
            <a:cxnLst>
              <a:cxn ang="0">
                <a:pos x="987" y="243"/>
              </a:cxn>
              <a:cxn ang="0">
                <a:pos x="981" y="281"/>
              </a:cxn>
              <a:cxn ang="0">
                <a:pos x="961" y="318"/>
              </a:cxn>
              <a:cxn ang="0">
                <a:pos x="933" y="354"/>
              </a:cxn>
              <a:cxn ang="0">
                <a:pos x="891" y="386"/>
              </a:cxn>
              <a:cxn ang="0">
                <a:pos x="843" y="415"/>
              </a:cxn>
              <a:cxn ang="0">
                <a:pos x="784" y="437"/>
              </a:cxn>
              <a:cxn ang="0">
                <a:pos x="721" y="458"/>
              </a:cxn>
              <a:cxn ang="0">
                <a:pos x="649" y="473"/>
              </a:cxn>
              <a:cxn ang="0">
                <a:pos x="573" y="480"/>
              </a:cxn>
              <a:cxn ang="0">
                <a:pos x="495" y="485"/>
              </a:cxn>
              <a:cxn ang="0">
                <a:pos x="414" y="480"/>
              </a:cxn>
              <a:cxn ang="0">
                <a:pos x="338" y="473"/>
              </a:cxn>
              <a:cxn ang="0">
                <a:pos x="266" y="458"/>
              </a:cxn>
              <a:cxn ang="0">
                <a:pos x="203" y="437"/>
              </a:cxn>
              <a:cxn ang="0">
                <a:pos x="144" y="415"/>
              </a:cxn>
              <a:cxn ang="0">
                <a:pos x="96" y="386"/>
              </a:cxn>
              <a:cxn ang="0">
                <a:pos x="54" y="354"/>
              </a:cxn>
              <a:cxn ang="0">
                <a:pos x="24" y="318"/>
              </a:cxn>
              <a:cxn ang="0">
                <a:pos x="6" y="281"/>
              </a:cxn>
              <a:cxn ang="0">
                <a:pos x="0" y="243"/>
              </a:cxn>
              <a:cxn ang="0">
                <a:pos x="6" y="202"/>
              </a:cxn>
              <a:cxn ang="0">
                <a:pos x="24" y="165"/>
              </a:cxn>
              <a:cxn ang="0">
                <a:pos x="54" y="131"/>
              </a:cxn>
              <a:cxn ang="0">
                <a:pos x="96" y="100"/>
              </a:cxn>
              <a:cxn ang="0">
                <a:pos x="144" y="71"/>
              </a:cxn>
              <a:cxn ang="0">
                <a:pos x="203" y="46"/>
              </a:cxn>
              <a:cxn ang="0">
                <a:pos x="266" y="27"/>
              </a:cxn>
              <a:cxn ang="0">
                <a:pos x="338" y="13"/>
              </a:cxn>
              <a:cxn ang="0">
                <a:pos x="414" y="3"/>
              </a:cxn>
              <a:cxn ang="0">
                <a:pos x="495" y="0"/>
              </a:cxn>
              <a:cxn ang="0">
                <a:pos x="573" y="3"/>
              </a:cxn>
              <a:cxn ang="0">
                <a:pos x="649" y="13"/>
              </a:cxn>
              <a:cxn ang="0">
                <a:pos x="721" y="27"/>
              </a:cxn>
              <a:cxn ang="0">
                <a:pos x="784" y="46"/>
              </a:cxn>
              <a:cxn ang="0">
                <a:pos x="843" y="71"/>
              </a:cxn>
              <a:cxn ang="0">
                <a:pos x="891" y="100"/>
              </a:cxn>
              <a:cxn ang="0">
                <a:pos x="933" y="131"/>
              </a:cxn>
              <a:cxn ang="0">
                <a:pos x="961" y="165"/>
              </a:cxn>
              <a:cxn ang="0">
                <a:pos x="981" y="202"/>
              </a:cxn>
              <a:cxn ang="0">
                <a:pos x="987" y="243"/>
              </a:cxn>
            </a:cxnLst>
            <a:rect l="0" t="0" r="r" b="b"/>
            <a:pathLst>
              <a:path w="987" h="485">
                <a:moveTo>
                  <a:pt x="987" y="243"/>
                </a:moveTo>
                <a:lnTo>
                  <a:pt x="981" y="281"/>
                </a:lnTo>
                <a:lnTo>
                  <a:pt x="961" y="318"/>
                </a:lnTo>
                <a:lnTo>
                  <a:pt x="933" y="354"/>
                </a:lnTo>
                <a:lnTo>
                  <a:pt x="891" y="386"/>
                </a:lnTo>
                <a:lnTo>
                  <a:pt x="843" y="415"/>
                </a:lnTo>
                <a:lnTo>
                  <a:pt x="784" y="437"/>
                </a:lnTo>
                <a:lnTo>
                  <a:pt x="721" y="458"/>
                </a:lnTo>
                <a:lnTo>
                  <a:pt x="649" y="473"/>
                </a:lnTo>
                <a:lnTo>
                  <a:pt x="573" y="480"/>
                </a:lnTo>
                <a:lnTo>
                  <a:pt x="495" y="485"/>
                </a:lnTo>
                <a:lnTo>
                  <a:pt x="414" y="480"/>
                </a:lnTo>
                <a:lnTo>
                  <a:pt x="338" y="473"/>
                </a:lnTo>
                <a:lnTo>
                  <a:pt x="266" y="458"/>
                </a:lnTo>
                <a:lnTo>
                  <a:pt x="203" y="437"/>
                </a:lnTo>
                <a:lnTo>
                  <a:pt x="144" y="415"/>
                </a:lnTo>
                <a:lnTo>
                  <a:pt x="96" y="386"/>
                </a:lnTo>
                <a:lnTo>
                  <a:pt x="54" y="354"/>
                </a:lnTo>
                <a:lnTo>
                  <a:pt x="24" y="318"/>
                </a:lnTo>
                <a:lnTo>
                  <a:pt x="6" y="281"/>
                </a:lnTo>
                <a:lnTo>
                  <a:pt x="0" y="243"/>
                </a:lnTo>
                <a:lnTo>
                  <a:pt x="6" y="202"/>
                </a:lnTo>
                <a:lnTo>
                  <a:pt x="24" y="165"/>
                </a:lnTo>
                <a:lnTo>
                  <a:pt x="54" y="131"/>
                </a:lnTo>
                <a:lnTo>
                  <a:pt x="96" y="100"/>
                </a:lnTo>
                <a:lnTo>
                  <a:pt x="144" y="71"/>
                </a:lnTo>
                <a:lnTo>
                  <a:pt x="203" y="46"/>
                </a:lnTo>
                <a:lnTo>
                  <a:pt x="266" y="27"/>
                </a:lnTo>
                <a:lnTo>
                  <a:pt x="338" y="13"/>
                </a:lnTo>
                <a:lnTo>
                  <a:pt x="414" y="3"/>
                </a:lnTo>
                <a:lnTo>
                  <a:pt x="495" y="0"/>
                </a:lnTo>
                <a:lnTo>
                  <a:pt x="573" y="3"/>
                </a:lnTo>
                <a:lnTo>
                  <a:pt x="649" y="13"/>
                </a:lnTo>
                <a:lnTo>
                  <a:pt x="721" y="27"/>
                </a:lnTo>
                <a:lnTo>
                  <a:pt x="784" y="46"/>
                </a:lnTo>
                <a:lnTo>
                  <a:pt x="843" y="71"/>
                </a:lnTo>
                <a:lnTo>
                  <a:pt x="891" y="100"/>
                </a:lnTo>
                <a:lnTo>
                  <a:pt x="933" y="131"/>
                </a:lnTo>
                <a:lnTo>
                  <a:pt x="961" y="165"/>
                </a:lnTo>
                <a:lnTo>
                  <a:pt x="981" y="202"/>
                </a:lnTo>
                <a:lnTo>
                  <a:pt x="987" y="243"/>
                </a:lnTo>
                <a:close/>
              </a:path>
            </a:pathLst>
          </a:custGeom>
          <a:solidFill>
            <a:srgbClr val="3366FF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41" name="Freeform 13"/>
          <p:cNvSpPr>
            <a:spLocks/>
          </p:cNvSpPr>
          <p:nvPr/>
        </p:nvSpPr>
        <p:spPr bwMode="black">
          <a:xfrm>
            <a:off x="6684963" y="5859463"/>
            <a:ext cx="1720850" cy="846137"/>
          </a:xfrm>
          <a:custGeom>
            <a:avLst/>
            <a:gdLst/>
            <a:ahLst/>
            <a:cxnLst>
              <a:cxn ang="0">
                <a:pos x="981" y="242"/>
              </a:cxn>
              <a:cxn ang="0">
                <a:pos x="974" y="281"/>
              </a:cxn>
              <a:cxn ang="0">
                <a:pos x="957" y="317"/>
              </a:cxn>
              <a:cxn ang="0">
                <a:pos x="926" y="351"/>
              </a:cxn>
              <a:cxn ang="0">
                <a:pos x="887" y="385"/>
              </a:cxn>
              <a:cxn ang="0">
                <a:pos x="837" y="412"/>
              </a:cxn>
              <a:cxn ang="0">
                <a:pos x="780" y="436"/>
              </a:cxn>
              <a:cxn ang="0">
                <a:pos x="717" y="455"/>
              </a:cxn>
              <a:cxn ang="0">
                <a:pos x="645" y="470"/>
              </a:cxn>
              <a:cxn ang="0">
                <a:pos x="571" y="479"/>
              </a:cxn>
              <a:cxn ang="0">
                <a:pos x="490" y="482"/>
              </a:cxn>
              <a:cxn ang="0">
                <a:pos x="412" y="479"/>
              </a:cxn>
              <a:cxn ang="0">
                <a:pos x="336" y="470"/>
              </a:cxn>
              <a:cxn ang="0">
                <a:pos x="266" y="455"/>
              </a:cxn>
              <a:cxn ang="0">
                <a:pos x="200" y="436"/>
              </a:cxn>
              <a:cxn ang="0">
                <a:pos x="144" y="412"/>
              </a:cxn>
              <a:cxn ang="0">
                <a:pos x="94" y="385"/>
              </a:cxn>
              <a:cxn ang="0">
                <a:pos x="54" y="351"/>
              </a:cxn>
              <a:cxn ang="0">
                <a:pos x="24" y="317"/>
              </a:cxn>
              <a:cxn ang="0">
                <a:pos x="6" y="281"/>
              </a:cxn>
              <a:cxn ang="0">
                <a:pos x="0" y="242"/>
              </a:cxn>
              <a:cxn ang="0">
                <a:pos x="6" y="201"/>
              </a:cxn>
              <a:cxn ang="0">
                <a:pos x="24" y="164"/>
              </a:cxn>
              <a:cxn ang="0">
                <a:pos x="54" y="131"/>
              </a:cxn>
              <a:cxn ang="0">
                <a:pos x="94" y="97"/>
              </a:cxn>
              <a:cxn ang="0">
                <a:pos x="144" y="70"/>
              </a:cxn>
              <a:cxn ang="0">
                <a:pos x="200" y="46"/>
              </a:cxn>
              <a:cxn ang="0">
                <a:pos x="266" y="26"/>
              </a:cxn>
              <a:cxn ang="0">
                <a:pos x="336" y="12"/>
              </a:cxn>
              <a:cxn ang="0">
                <a:pos x="412" y="2"/>
              </a:cxn>
              <a:cxn ang="0">
                <a:pos x="490" y="0"/>
              </a:cxn>
              <a:cxn ang="0">
                <a:pos x="571" y="2"/>
              </a:cxn>
              <a:cxn ang="0">
                <a:pos x="645" y="12"/>
              </a:cxn>
              <a:cxn ang="0">
                <a:pos x="717" y="26"/>
              </a:cxn>
              <a:cxn ang="0">
                <a:pos x="780" y="46"/>
              </a:cxn>
              <a:cxn ang="0">
                <a:pos x="837" y="70"/>
              </a:cxn>
              <a:cxn ang="0">
                <a:pos x="887" y="97"/>
              </a:cxn>
              <a:cxn ang="0">
                <a:pos x="926" y="131"/>
              </a:cxn>
              <a:cxn ang="0">
                <a:pos x="957" y="164"/>
              </a:cxn>
              <a:cxn ang="0">
                <a:pos x="974" y="201"/>
              </a:cxn>
              <a:cxn ang="0">
                <a:pos x="981" y="242"/>
              </a:cxn>
            </a:cxnLst>
            <a:rect l="0" t="0" r="r" b="b"/>
            <a:pathLst>
              <a:path w="981" h="482">
                <a:moveTo>
                  <a:pt x="981" y="242"/>
                </a:moveTo>
                <a:lnTo>
                  <a:pt x="974" y="281"/>
                </a:lnTo>
                <a:lnTo>
                  <a:pt x="957" y="317"/>
                </a:lnTo>
                <a:lnTo>
                  <a:pt x="926" y="351"/>
                </a:lnTo>
                <a:lnTo>
                  <a:pt x="887" y="385"/>
                </a:lnTo>
                <a:lnTo>
                  <a:pt x="837" y="412"/>
                </a:lnTo>
                <a:lnTo>
                  <a:pt x="780" y="436"/>
                </a:lnTo>
                <a:lnTo>
                  <a:pt x="717" y="455"/>
                </a:lnTo>
                <a:lnTo>
                  <a:pt x="645" y="470"/>
                </a:lnTo>
                <a:lnTo>
                  <a:pt x="571" y="479"/>
                </a:lnTo>
                <a:lnTo>
                  <a:pt x="490" y="482"/>
                </a:lnTo>
                <a:lnTo>
                  <a:pt x="412" y="479"/>
                </a:lnTo>
                <a:lnTo>
                  <a:pt x="336" y="470"/>
                </a:lnTo>
                <a:lnTo>
                  <a:pt x="266" y="455"/>
                </a:lnTo>
                <a:lnTo>
                  <a:pt x="200" y="436"/>
                </a:lnTo>
                <a:lnTo>
                  <a:pt x="144" y="412"/>
                </a:lnTo>
                <a:lnTo>
                  <a:pt x="94" y="385"/>
                </a:lnTo>
                <a:lnTo>
                  <a:pt x="54" y="351"/>
                </a:lnTo>
                <a:lnTo>
                  <a:pt x="24" y="317"/>
                </a:lnTo>
                <a:lnTo>
                  <a:pt x="6" y="281"/>
                </a:lnTo>
                <a:lnTo>
                  <a:pt x="0" y="242"/>
                </a:lnTo>
                <a:lnTo>
                  <a:pt x="6" y="201"/>
                </a:lnTo>
                <a:lnTo>
                  <a:pt x="24" y="164"/>
                </a:lnTo>
                <a:lnTo>
                  <a:pt x="54" y="131"/>
                </a:lnTo>
                <a:lnTo>
                  <a:pt x="94" y="97"/>
                </a:lnTo>
                <a:lnTo>
                  <a:pt x="144" y="70"/>
                </a:lnTo>
                <a:lnTo>
                  <a:pt x="200" y="46"/>
                </a:lnTo>
                <a:lnTo>
                  <a:pt x="266" y="26"/>
                </a:lnTo>
                <a:lnTo>
                  <a:pt x="336" y="12"/>
                </a:lnTo>
                <a:lnTo>
                  <a:pt x="412" y="2"/>
                </a:lnTo>
                <a:lnTo>
                  <a:pt x="490" y="0"/>
                </a:lnTo>
                <a:lnTo>
                  <a:pt x="571" y="2"/>
                </a:lnTo>
                <a:lnTo>
                  <a:pt x="645" y="12"/>
                </a:lnTo>
                <a:lnTo>
                  <a:pt x="717" y="26"/>
                </a:lnTo>
                <a:lnTo>
                  <a:pt x="780" y="46"/>
                </a:lnTo>
                <a:lnTo>
                  <a:pt x="837" y="70"/>
                </a:lnTo>
                <a:lnTo>
                  <a:pt x="887" y="97"/>
                </a:lnTo>
                <a:lnTo>
                  <a:pt x="926" y="131"/>
                </a:lnTo>
                <a:lnTo>
                  <a:pt x="957" y="164"/>
                </a:lnTo>
                <a:lnTo>
                  <a:pt x="974" y="201"/>
                </a:lnTo>
                <a:lnTo>
                  <a:pt x="981" y="242"/>
                </a:lnTo>
                <a:close/>
              </a:path>
            </a:pathLst>
          </a:custGeom>
          <a:solidFill>
            <a:srgbClr val="00808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42" name="Freeform 14"/>
          <p:cNvSpPr>
            <a:spLocks/>
          </p:cNvSpPr>
          <p:nvPr/>
        </p:nvSpPr>
        <p:spPr bwMode="auto">
          <a:xfrm>
            <a:off x="903288" y="3690938"/>
            <a:ext cx="334962" cy="615950"/>
          </a:xfrm>
          <a:custGeom>
            <a:avLst/>
            <a:gdLst/>
            <a:ahLst/>
            <a:cxnLst>
              <a:cxn ang="0">
                <a:pos x="207" y="209"/>
              </a:cxn>
              <a:cxn ang="0">
                <a:pos x="202" y="240"/>
              </a:cxn>
              <a:cxn ang="0">
                <a:pos x="196" y="269"/>
              </a:cxn>
              <a:cxn ang="0">
                <a:pos x="185" y="296"/>
              </a:cxn>
              <a:cxn ang="0">
                <a:pos x="174" y="320"/>
              </a:cxn>
              <a:cxn ang="0">
                <a:pos x="161" y="342"/>
              </a:cxn>
              <a:cxn ang="0">
                <a:pos x="148" y="359"/>
              </a:cxn>
              <a:cxn ang="0">
                <a:pos x="130" y="374"/>
              </a:cxn>
              <a:cxn ang="0">
                <a:pos x="115" y="381"/>
              </a:cxn>
              <a:cxn ang="0">
                <a:pos x="98" y="388"/>
              </a:cxn>
              <a:cxn ang="0">
                <a:pos x="80" y="388"/>
              </a:cxn>
              <a:cxn ang="0">
                <a:pos x="65" y="381"/>
              </a:cxn>
              <a:cxn ang="0">
                <a:pos x="50" y="374"/>
              </a:cxn>
              <a:cxn ang="0">
                <a:pos x="37" y="359"/>
              </a:cxn>
              <a:cxn ang="0">
                <a:pos x="26" y="340"/>
              </a:cxn>
              <a:cxn ang="0">
                <a:pos x="15" y="320"/>
              </a:cxn>
              <a:cxn ang="0">
                <a:pos x="8" y="296"/>
              </a:cxn>
              <a:cxn ang="0">
                <a:pos x="2" y="269"/>
              </a:cxn>
              <a:cxn ang="0">
                <a:pos x="0" y="240"/>
              </a:cxn>
              <a:cxn ang="0">
                <a:pos x="0" y="211"/>
              </a:cxn>
              <a:cxn ang="0">
                <a:pos x="2" y="177"/>
              </a:cxn>
              <a:cxn ang="0">
                <a:pos x="8" y="148"/>
              </a:cxn>
              <a:cxn ang="0">
                <a:pos x="15" y="119"/>
              </a:cxn>
              <a:cxn ang="0">
                <a:pos x="24" y="92"/>
              </a:cxn>
              <a:cxn ang="0">
                <a:pos x="34" y="68"/>
              </a:cxn>
              <a:cxn ang="0">
                <a:pos x="48" y="46"/>
              </a:cxn>
              <a:cxn ang="0">
                <a:pos x="63" y="29"/>
              </a:cxn>
              <a:cxn ang="0">
                <a:pos x="78" y="15"/>
              </a:cxn>
              <a:cxn ang="0">
                <a:pos x="93" y="5"/>
              </a:cxn>
              <a:cxn ang="0">
                <a:pos x="111" y="0"/>
              </a:cxn>
              <a:cxn ang="0">
                <a:pos x="128" y="0"/>
              </a:cxn>
              <a:cxn ang="0">
                <a:pos x="146" y="5"/>
              </a:cxn>
              <a:cxn ang="0">
                <a:pos x="161" y="15"/>
              </a:cxn>
              <a:cxn ang="0">
                <a:pos x="174" y="29"/>
              </a:cxn>
              <a:cxn ang="0">
                <a:pos x="185" y="46"/>
              </a:cxn>
              <a:cxn ang="0">
                <a:pos x="194" y="68"/>
              </a:cxn>
              <a:cxn ang="0">
                <a:pos x="202" y="92"/>
              </a:cxn>
              <a:cxn ang="0">
                <a:pos x="207" y="119"/>
              </a:cxn>
              <a:cxn ang="0">
                <a:pos x="209" y="148"/>
              </a:cxn>
              <a:cxn ang="0">
                <a:pos x="211" y="177"/>
              </a:cxn>
              <a:cxn ang="0">
                <a:pos x="207" y="209"/>
              </a:cxn>
            </a:cxnLst>
            <a:rect l="0" t="0" r="r" b="b"/>
            <a:pathLst>
              <a:path w="211" h="388">
                <a:moveTo>
                  <a:pt x="207" y="209"/>
                </a:moveTo>
                <a:lnTo>
                  <a:pt x="202" y="240"/>
                </a:lnTo>
                <a:lnTo>
                  <a:pt x="196" y="269"/>
                </a:lnTo>
                <a:lnTo>
                  <a:pt x="185" y="296"/>
                </a:lnTo>
                <a:lnTo>
                  <a:pt x="174" y="320"/>
                </a:lnTo>
                <a:lnTo>
                  <a:pt x="161" y="342"/>
                </a:lnTo>
                <a:lnTo>
                  <a:pt x="148" y="359"/>
                </a:lnTo>
                <a:lnTo>
                  <a:pt x="130" y="374"/>
                </a:lnTo>
                <a:lnTo>
                  <a:pt x="115" y="381"/>
                </a:lnTo>
                <a:lnTo>
                  <a:pt x="98" y="388"/>
                </a:lnTo>
                <a:lnTo>
                  <a:pt x="80" y="388"/>
                </a:lnTo>
                <a:lnTo>
                  <a:pt x="65" y="381"/>
                </a:lnTo>
                <a:lnTo>
                  <a:pt x="50" y="374"/>
                </a:lnTo>
                <a:lnTo>
                  <a:pt x="37" y="359"/>
                </a:lnTo>
                <a:lnTo>
                  <a:pt x="26" y="340"/>
                </a:lnTo>
                <a:lnTo>
                  <a:pt x="15" y="320"/>
                </a:lnTo>
                <a:lnTo>
                  <a:pt x="8" y="296"/>
                </a:lnTo>
                <a:lnTo>
                  <a:pt x="2" y="269"/>
                </a:lnTo>
                <a:lnTo>
                  <a:pt x="0" y="240"/>
                </a:lnTo>
                <a:lnTo>
                  <a:pt x="0" y="211"/>
                </a:lnTo>
                <a:lnTo>
                  <a:pt x="2" y="177"/>
                </a:lnTo>
                <a:lnTo>
                  <a:pt x="8" y="148"/>
                </a:lnTo>
                <a:lnTo>
                  <a:pt x="15" y="119"/>
                </a:lnTo>
                <a:lnTo>
                  <a:pt x="24" y="92"/>
                </a:lnTo>
                <a:lnTo>
                  <a:pt x="34" y="68"/>
                </a:lnTo>
                <a:lnTo>
                  <a:pt x="48" y="46"/>
                </a:lnTo>
                <a:lnTo>
                  <a:pt x="63" y="29"/>
                </a:lnTo>
                <a:lnTo>
                  <a:pt x="78" y="15"/>
                </a:lnTo>
                <a:lnTo>
                  <a:pt x="93" y="5"/>
                </a:lnTo>
                <a:lnTo>
                  <a:pt x="111" y="0"/>
                </a:lnTo>
                <a:lnTo>
                  <a:pt x="128" y="0"/>
                </a:lnTo>
                <a:lnTo>
                  <a:pt x="146" y="5"/>
                </a:lnTo>
                <a:lnTo>
                  <a:pt x="161" y="15"/>
                </a:lnTo>
                <a:lnTo>
                  <a:pt x="174" y="29"/>
                </a:lnTo>
                <a:lnTo>
                  <a:pt x="185" y="46"/>
                </a:lnTo>
                <a:lnTo>
                  <a:pt x="194" y="68"/>
                </a:lnTo>
                <a:lnTo>
                  <a:pt x="202" y="92"/>
                </a:lnTo>
                <a:lnTo>
                  <a:pt x="207" y="119"/>
                </a:lnTo>
                <a:lnTo>
                  <a:pt x="209" y="148"/>
                </a:lnTo>
                <a:lnTo>
                  <a:pt x="211" y="177"/>
                </a:lnTo>
                <a:lnTo>
                  <a:pt x="207" y="209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43" name="Freeform 15"/>
          <p:cNvSpPr>
            <a:spLocks/>
          </p:cNvSpPr>
          <p:nvPr/>
        </p:nvSpPr>
        <p:spPr bwMode="auto">
          <a:xfrm>
            <a:off x="903288" y="3690938"/>
            <a:ext cx="334962" cy="615950"/>
          </a:xfrm>
          <a:custGeom>
            <a:avLst/>
            <a:gdLst/>
            <a:ahLst/>
            <a:cxnLst>
              <a:cxn ang="0">
                <a:pos x="207" y="209"/>
              </a:cxn>
              <a:cxn ang="0">
                <a:pos x="202" y="240"/>
              </a:cxn>
              <a:cxn ang="0">
                <a:pos x="196" y="269"/>
              </a:cxn>
              <a:cxn ang="0">
                <a:pos x="185" y="296"/>
              </a:cxn>
              <a:cxn ang="0">
                <a:pos x="174" y="320"/>
              </a:cxn>
              <a:cxn ang="0">
                <a:pos x="161" y="342"/>
              </a:cxn>
              <a:cxn ang="0">
                <a:pos x="148" y="359"/>
              </a:cxn>
              <a:cxn ang="0">
                <a:pos x="130" y="374"/>
              </a:cxn>
              <a:cxn ang="0">
                <a:pos x="115" y="381"/>
              </a:cxn>
              <a:cxn ang="0">
                <a:pos x="98" y="388"/>
              </a:cxn>
              <a:cxn ang="0">
                <a:pos x="80" y="388"/>
              </a:cxn>
              <a:cxn ang="0">
                <a:pos x="65" y="381"/>
              </a:cxn>
              <a:cxn ang="0">
                <a:pos x="50" y="374"/>
              </a:cxn>
              <a:cxn ang="0">
                <a:pos x="37" y="359"/>
              </a:cxn>
              <a:cxn ang="0">
                <a:pos x="26" y="340"/>
              </a:cxn>
              <a:cxn ang="0">
                <a:pos x="15" y="320"/>
              </a:cxn>
              <a:cxn ang="0">
                <a:pos x="8" y="296"/>
              </a:cxn>
              <a:cxn ang="0">
                <a:pos x="2" y="269"/>
              </a:cxn>
              <a:cxn ang="0">
                <a:pos x="0" y="240"/>
              </a:cxn>
              <a:cxn ang="0">
                <a:pos x="0" y="211"/>
              </a:cxn>
              <a:cxn ang="0">
                <a:pos x="2" y="177"/>
              </a:cxn>
              <a:cxn ang="0">
                <a:pos x="8" y="148"/>
              </a:cxn>
              <a:cxn ang="0">
                <a:pos x="15" y="119"/>
              </a:cxn>
              <a:cxn ang="0">
                <a:pos x="24" y="92"/>
              </a:cxn>
              <a:cxn ang="0">
                <a:pos x="34" y="68"/>
              </a:cxn>
              <a:cxn ang="0">
                <a:pos x="48" y="46"/>
              </a:cxn>
              <a:cxn ang="0">
                <a:pos x="63" y="29"/>
              </a:cxn>
              <a:cxn ang="0">
                <a:pos x="78" y="15"/>
              </a:cxn>
              <a:cxn ang="0">
                <a:pos x="93" y="5"/>
              </a:cxn>
              <a:cxn ang="0">
                <a:pos x="111" y="0"/>
              </a:cxn>
              <a:cxn ang="0">
                <a:pos x="128" y="0"/>
              </a:cxn>
              <a:cxn ang="0">
                <a:pos x="146" y="5"/>
              </a:cxn>
              <a:cxn ang="0">
                <a:pos x="161" y="15"/>
              </a:cxn>
              <a:cxn ang="0">
                <a:pos x="174" y="29"/>
              </a:cxn>
              <a:cxn ang="0">
                <a:pos x="185" y="46"/>
              </a:cxn>
              <a:cxn ang="0">
                <a:pos x="194" y="68"/>
              </a:cxn>
              <a:cxn ang="0">
                <a:pos x="202" y="92"/>
              </a:cxn>
              <a:cxn ang="0">
                <a:pos x="207" y="119"/>
              </a:cxn>
              <a:cxn ang="0">
                <a:pos x="209" y="148"/>
              </a:cxn>
              <a:cxn ang="0">
                <a:pos x="211" y="177"/>
              </a:cxn>
              <a:cxn ang="0">
                <a:pos x="207" y="209"/>
              </a:cxn>
            </a:cxnLst>
            <a:rect l="0" t="0" r="r" b="b"/>
            <a:pathLst>
              <a:path w="211" h="388">
                <a:moveTo>
                  <a:pt x="207" y="209"/>
                </a:moveTo>
                <a:lnTo>
                  <a:pt x="202" y="240"/>
                </a:lnTo>
                <a:lnTo>
                  <a:pt x="196" y="269"/>
                </a:lnTo>
                <a:lnTo>
                  <a:pt x="185" y="296"/>
                </a:lnTo>
                <a:lnTo>
                  <a:pt x="174" y="320"/>
                </a:lnTo>
                <a:lnTo>
                  <a:pt x="161" y="342"/>
                </a:lnTo>
                <a:lnTo>
                  <a:pt x="148" y="359"/>
                </a:lnTo>
                <a:lnTo>
                  <a:pt x="130" y="374"/>
                </a:lnTo>
                <a:lnTo>
                  <a:pt x="115" y="381"/>
                </a:lnTo>
                <a:lnTo>
                  <a:pt x="98" y="388"/>
                </a:lnTo>
                <a:lnTo>
                  <a:pt x="80" y="388"/>
                </a:lnTo>
                <a:lnTo>
                  <a:pt x="65" y="381"/>
                </a:lnTo>
                <a:lnTo>
                  <a:pt x="50" y="374"/>
                </a:lnTo>
                <a:lnTo>
                  <a:pt x="37" y="359"/>
                </a:lnTo>
                <a:lnTo>
                  <a:pt x="26" y="340"/>
                </a:lnTo>
                <a:lnTo>
                  <a:pt x="15" y="320"/>
                </a:lnTo>
                <a:lnTo>
                  <a:pt x="8" y="296"/>
                </a:lnTo>
                <a:lnTo>
                  <a:pt x="2" y="269"/>
                </a:lnTo>
                <a:lnTo>
                  <a:pt x="0" y="240"/>
                </a:lnTo>
                <a:lnTo>
                  <a:pt x="0" y="211"/>
                </a:lnTo>
                <a:lnTo>
                  <a:pt x="2" y="177"/>
                </a:lnTo>
                <a:lnTo>
                  <a:pt x="8" y="148"/>
                </a:lnTo>
                <a:lnTo>
                  <a:pt x="15" y="119"/>
                </a:lnTo>
                <a:lnTo>
                  <a:pt x="24" y="92"/>
                </a:lnTo>
                <a:lnTo>
                  <a:pt x="34" y="68"/>
                </a:lnTo>
                <a:lnTo>
                  <a:pt x="48" y="46"/>
                </a:lnTo>
                <a:lnTo>
                  <a:pt x="63" y="29"/>
                </a:lnTo>
                <a:lnTo>
                  <a:pt x="78" y="15"/>
                </a:lnTo>
                <a:lnTo>
                  <a:pt x="93" y="5"/>
                </a:lnTo>
                <a:lnTo>
                  <a:pt x="111" y="0"/>
                </a:lnTo>
                <a:lnTo>
                  <a:pt x="128" y="0"/>
                </a:lnTo>
                <a:lnTo>
                  <a:pt x="146" y="5"/>
                </a:lnTo>
                <a:lnTo>
                  <a:pt x="161" y="15"/>
                </a:lnTo>
                <a:lnTo>
                  <a:pt x="174" y="29"/>
                </a:lnTo>
                <a:lnTo>
                  <a:pt x="185" y="46"/>
                </a:lnTo>
                <a:lnTo>
                  <a:pt x="194" y="68"/>
                </a:lnTo>
                <a:lnTo>
                  <a:pt x="202" y="92"/>
                </a:lnTo>
                <a:lnTo>
                  <a:pt x="207" y="119"/>
                </a:lnTo>
                <a:lnTo>
                  <a:pt x="209" y="148"/>
                </a:lnTo>
                <a:lnTo>
                  <a:pt x="211" y="177"/>
                </a:lnTo>
                <a:lnTo>
                  <a:pt x="207" y="209"/>
                </a:lnTo>
              </a:path>
            </a:pathLst>
          </a:custGeom>
          <a:noFill/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44" name="Freeform 16"/>
          <p:cNvSpPr>
            <a:spLocks/>
          </p:cNvSpPr>
          <p:nvPr/>
        </p:nvSpPr>
        <p:spPr bwMode="auto">
          <a:xfrm>
            <a:off x="657225" y="3857625"/>
            <a:ext cx="360363" cy="595313"/>
          </a:xfrm>
          <a:custGeom>
            <a:avLst/>
            <a:gdLst/>
            <a:ahLst/>
            <a:cxnLst>
              <a:cxn ang="0">
                <a:pos x="209" y="150"/>
              </a:cxn>
              <a:cxn ang="0">
                <a:pos x="218" y="181"/>
              </a:cxn>
              <a:cxn ang="0">
                <a:pos x="222" y="210"/>
              </a:cxn>
              <a:cxn ang="0">
                <a:pos x="227" y="239"/>
              </a:cxn>
              <a:cxn ang="0">
                <a:pos x="224" y="266"/>
              </a:cxn>
              <a:cxn ang="0">
                <a:pos x="222" y="290"/>
              </a:cxn>
              <a:cxn ang="0">
                <a:pos x="216" y="315"/>
              </a:cxn>
              <a:cxn ang="0">
                <a:pos x="209" y="334"/>
              </a:cxn>
              <a:cxn ang="0">
                <a:pos x="198" y="351"/>
              </a:cxn>
              <a:cxn ang="0">
                <a:pos x="185" y="363"/>
              </a:cxn>
              <a:cxn ang="0">
                <a:pos x="170" y="373"/>
              </a:cxn>
              <a:cxn ang="0">
                <a:pos x="152" y="375"/>
              </a:cxn>
              <a:cxn ang="0">
                <a:pos x="137" y="375"/>
              </a:cxn>
              <a:cxn ang="0">
                <a:pos x="118" y="370"/>
              </a:cxn>
              <a:cxn ang="0">
                <a:pos x="100" y="358"/>
              </a:cxn>
              <a:cxn ang="0">
                <a:pos x="85" y="346"/>
              </a:cxn>
              <a:cxn ang="0">
                <a:pos x="67" y="327"/>
              </a:cxn>
              <a:cxn ang="0">
                <a:pos x="52" y="307"/>
              </a:cxn>
              <a:cxn ang="0">
                <a:pos x="37" y="283"/>
              </a:cxn>
              <a:cxn ang="0">
                <a:pos x="26" y="256"/>
              </a:cxn>
              <a:cxn ang="0">
                <a:pos x="15" y="227"/>
              </a:cxn>
              <a:cxn ang="0">
                <a:pos x="6" y="196"/>
              </a:cxn>
              <a:cxn ang="0">
                <a:pos x="0" y="167"/>
              </a:cxn>
              <a:cxn ang="0">
                <a:pos x="0" y="138"/>
              </a:cxn>
              <a:cxn ang="0">
                <a:pos x="0" y="111"/>
              </a:cxn>
              <a:cxn ang="0">
                <a:pos x="2" y="84"/>
              </a:cxn>
              <a:cxn ang="0">
                <a:pos x="6" y="63"/>
              </a:cxn>
              <a:cxn ang="0">
                <a:pos x="15" y="43"/>
              </a:cxn>
              <a:cxn ang="0">
                <a:pos x="26" y="26"/>
              </a:cxn>
              <a:cxn ang="0">
                <a:pos x="39" y="14"/>
              </a:cxn>
              <a:cxn ang="0">
                <a:pos x="54" y="4"/>
              </a:cxn>
              <a:cxn ang="0">
                <a:pos x="72" y="0"/>
              </a:cxn>
              <a:cxn ang="0">
                <a:pos x="89" y="2"/>
              </a:cxn>
              <a:cxn ang="0">
                <a:pos x="107" y="7"/>
              </a:cxn>
              <a:cxn ang="0">
                <a:pos x="124" y="17"/>
              </a:cxn>
              <a:cxn ang="0">
                <a:pos x="142" y="31"/>
              </a:cxn>
              <a:cxn ang="0">
                <a:pos x="157" y="48"/>
              </a:cxn>
              <a:cxn ang="0">
                <a:pos x="172" y="70"/>
              </a:cxn>
              <a:cxn ang="0">
                <a:pos x="187" y="94"/>
              </a:cxn>
              <a:cxn ang="0">
                <a:pos x="200" y="121"/>
              </a:cxn>
              <a:cxn ang="0">
                <a:pos x="209" y="150"/>
              </a:cxn>
            </a:cxnLst>
            <a:rect l="0" t="0" r="r" b="b"/>
            <a:pathLst>
              <a:path w="227" h="375">
                <a:moveTo>
                  <a:pt x="209" y="150"/>
                </a:moveTo>
                <a:lnTo>
                  <a:pt x="218" y="181"/>
                </a:lnTo>
                <a:lnTo>
                  <a:pt x="222" y="210"/>
                </a:lnTo>
                <a:lnTo>
                  <a:pt x="227" y="239"/>
                </a:lnTo>
                <a:lnTo>
                  <a:pt x="224" y="266"/>
                </a:lnTo>
                <a:lnTo>
                  <a:pt x="222" y="290"/>
                </a:lnTo>
                <a:lnTo>
                  <a:pt x="216" y="315"/>
                </a:lnTo>
                <a:lnTo>
                  <a:pt x="209" y="334"/>
                </a:lnTo>
                <a:lnTo>
                  <a:pt x="198" y="351"/>
                </a:lnTo>
                <a:lnTo>
                  <a:pt x="185" y="363"/>
                </a:lnTo>
                <a:lnTo>
                  <a:pt x="170" y="373"/>
                </a:lnTo>
                <a:lnTo>
                  <a:pt x="152" y="375"/>
                </a:lnTo>
                <a:lnTo>
                  <a:pt x="137" y="375"/>
                </a:lnTo>
                <a:lnTo>
                  <a:pt x="118" y="370"/>
                </a:lnTo>
                <a:lnTo>
                  <a:pt x="100" y="358"/>
                </a:lnTo>
                <a:lnTo>
                  <a:pt x="85" y="346"/>
                </a:lnTo>
                <a:lnTo>
                  <a:pt x="67" y="327"/>
                </a:lnTo>
                <a:lnTo>
                  <a:pt x="52" y="307"/>
                </a:lnTo>
                <a:lnTo>
                  <a:pt x="37" y="283"/>
                </a:lnTo>
                <a:lnTo>
                  <a:pt x="26" y="256"/>
                </a:lnTo>
                <a:lnTo>
                  <a:pt x="15" y="227"/>
                </a:lnTo>
                <a:lnTo>
                  <a:pt x="6" y="196"/>
                </a:lnTo>
                <a:lnTo>
                  <a:pt x="0" y="167"/>
                </a:lnTo>
                <a:lnTo>
                  <a:pt x="0" y="138"/>
                </a:lnTo>
                <a:lnTo>
                  <a:pt x="0" y="111"/>
                </a:lnTo>
                <a:lnTo>
                  <a:pt x="2" y="84"/>
                </a:lnTo>
                <a:lnTo>
                  <a:pt x="6" y="63"/>
                </a:lnTo>
                <a:lnTo>
                  <a:pt x="15" y="43"/>
                </a:lnTo>
                <a:lnTo>
                  <a:pt x="26" y="26"/>
                </a:lnTo>
                <a:lnTo>
                  <a:pt x="39" y="14"/>
                </a:lnTo>
                <a:lnTo>
                  <a:pt x="54" y="4"/>
                </a:lnTo>
                <a:lnTo>
                  <a:pt x="72" y="0"/>
                </a:lnTo>
                <a:lnTo>
                  <a:pt x="89" y="2"/>
                </a:lnTo>
                <a:lnTo>
                  <a:pt x="107" y="7"/>
                </a:lnTo>
                <a:lnTo>
                  <a:pt x="124" y="17"/>
                </a:lnTo>
                <a:lnTo>
                  <a:pt x="142" y="31"/>
                </a:lnTo>
                <a:lnTo>
                  <a:pt x="157" y="48"/>
                </a:lnTo>
                <a:lnTo>
                  <a:pt x="172" y="70"/>
                </a:lnTo>
                <a:lnTo>
                  <a:pt x="187" y="94"/>
                </a:lnTo>
                <a:lnTo>
                  <a:pt x="200" y="121"/>
                </a:lnTo>
                <a:lnTo>
                  <a:pt x="209" y="1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45" name="Freeform 17"/>
          <p:cNvSpPr>
            <a:spLocks/>
          </p:cNvSpPr>
          <p:nvPr/>
        </p:nvSpPr>
        <p:spPr bwMode="auto">
          <a:xfrm>
            <a:off x="685800" y="3886200"/>
            <a:ext cx="360363" cy="595313"/>
          </a:xfrm>
          <a:custGeom>
            <a:avLst/>
            <a:gdLst/>
            <a:ahLst/>
            <a:cxnLst>
              <a:cxn ang="0">
                <a:pos x="209" y="150"/>
              </a:cxn>
              <a:cxn ang="0">
                <a:pos x="218" y="181"/>
              </a:cxn>
              <a:cxn ang="0">
                <a:pos x="222" y="210"/>
              </a:cxn>
              <a:cxn ang="0">
                <a:pos x="227" y="239"/>
              </a:cxn>
              <a:cxn ang="0">
                <a:pos x="224" y="266"/>
              </a:cxn>
              <a:cxn ang="0">
                <a:pos x="222" y="290"/>
              </a:cxn>
              <a:cxn ang="0">
                <a:pos x="216" y="315"/>
              </a:cxn>
              <a:cxn ang="0">
                <a:pos x="209" y="334"/>
              </a:cxn>
              <a:cxn ang="0">
                <a:pos x="198" y="351"/>
              </a:cxn>
              <a:cxn ang="0">
                <a:pos x="185" y="363"/>
              </a:cxn>
              <a:cxn ang="0">
                <a:pos x="170" y="373"/>
              </a:cxn>
              <a:cxn ang="0">
                <a:pos x="152" y="375"/>
              </a:cxn>
              <a:cxn ang="0">
                <a:pos x="137" y="375"/>
              </a:cxn>
              <a:cxn ang="0">
                <a:pos x="118" y="370"/>
              </a:cxn>
              <a:cxn ang="0">
                <a:pos x="100" y="358"/>
              </a:cxn>
              <a:cxn ang="0">
                <a:pos x="85" y="346"/>
              </a:cxn>
              <a:cxn ang="0">
                <a:pos x="67" y="327"/>
              </a:cxn>
              <a:cxn ang="0">
                <a:pos x="52" y="307"/>
              </a:cxn>
              <a:cxn ang="0">
                <a:pos x="37" y="283"/>
              </a:cxn>
              <a:cxn ang="0">
                <a:pos x="26" y="256"/>
              </a:cxn>
              <a:cxn ang="0">
                <a:pos x="15" y="227"/>
              </a:cxn>
              <a:cxn ang="0">
                <a:pos x="6" y="196"/>
              </a:cxn>
              <a:cxn ang="0">
                <a:pos x="0" y="167"/>
              </a:cxn>
              <a:cxn ang="0">
                <a:pos x="0" y="138"/>
              </a:cxn>
              <a:cxn ang="0">
                <a:pos x="0" y="111"/>
              </a:cxn>
              <a:cxn ang="0">
                <a:pos x="2" y="84"/>
              </a:cxn>
              <a:cxn ang="0">
                <a:pos x="6" y="63"/>
              </a:cxn>
              <a:cxn ang="0">
                <a:pos x="15" y="43"/>
              </a:cxn>
              <a:cxn ang="0">
                <a:pos x="26" y="26"/>
              </a:cxn>
              <a:cxn ang="0">
                <a:pos x="39" y="14"/>
              </a:cxn>
              <a:cxn ang="0">
                <a:pos x="54" y="4"/>
              </a:cxn>
              <a:cxn ang="0">
                <a:pos x="72" y="0"/>
              </a:cxn>
              <a:cxn ang="0">
                <a:pos x="89" y="2"/>
              </a:cxn>
              <a:cxn ang="0">
                <a:pos x="107" y="7"/>
              </a:cxn>
              <a:cxn ang="0">
                <a:pos x="124" y="17"/>
              </a:cxn>
              <a:cxn ang="0">
                <a:pos x="142" y="31"/>
              </a:cxn>
              <a:cxn ang="0">
                <a:pos x="157" y="48"/>
              </a:cxn>
              <a:cxn ang="0">
                <a:pos x="172" y="70"/>
              </a:cxn>
              <a:cxn ang="0">
                <a:pos x="187" y="94"/>
              </a:cxn>
              <a:cxn ang="0">
                <a:pos x="200" y="121"/>
              </a:cxn>
              <a:cxn ang="0">
                <a:pos x="209" y="150"/>
              </a:cxn>
            </a:cxnLst>
            <a:rect l="0" t="0" r="r" b="b"/>
            <a:pathLst>
              <a:path w="227" h="375">
                <a:moveTo>
                  <a:pt x="209" y="150"/>
                </a:moveTo>
                <a:lnTo>
                  <a:pt x="218" y="181"/>
                </a:lnTo>
                <a:lnTo>
                  <a:pt x="222" y="210"/>
                </a:lnTo>
                <a:lnTo>
                  <a:pt x="227" y="239"/>
                </a:lnTo>
                <a:lnTo>
                  <a:pt x="224" y="266"/>
                </a:lnTo>
                <a:lnTo>
                  <a:pt x="222" y="290"/>
                </a:lnTo>
                <a:lnTo>
                  <a:pt x="216" y="315"/>
                </a:lnTo>
                <a:lnTo>
                  <a:pt x="209" y="334"/>
                </a:lnTo>
                <a:lnTo>
                  <a:pt x="198" y="351"/>
                </a:lnTo>
                <a:lnTo>
                  <a:pt x="185" y="363"/>
                </a:lnTo>
                <a:lnTo>
                  <a:pt x="170" y="373"/>
                </a:lnTo>
                <a:lnTo>
                  <a:pt x="152" y="375"/>
                </a:lnTo>
                <a:lnTo>
                  <a:pt x="137" y="375"/>
                </a:lnTo>
                <a:lnTo>
                  <a:pt x="118" y="370"/>
                </a:lnTo>
                <a:lnTo>
                  <a:pt x="100" y="358"/>
                </a:lnTo>
                <a:lnTo>
                  <a:pt x="85" y="346"/>
                </a:lnTo>
                <a:lnTo>
                  <a:pt x="67" y="327"/>
                </a:lnTo>
                <a:lnTo>
                  <a:pt x="52" y="307"/>
                </a:lnTo>
                <a:lnTo>
                  <a:pt x="37" y="283"/>
                </a:lnTo>
                <a:lnTo>
                  <a:pt x="26" y="256"/>
                </a:lnTo>
                <a:lnTo>
                  <a:pt x="15" y="227"/>
                </a:lnTo>
                <a:lnTo>
                  <a:pt x="6" y="196"/>
                </a:lnTo>
                <a:lnTo>
                  <a:pt x="0" y="167"/>
                </a:lnTo>
                <a:lnTo>
                  <a:pt x="0" y="138"/>
                </a:lnTo>
                <a:lnTo>
                  <a:pt x="0" y="111"/>
                </a:lnTo>
                <a:lnTo>
                  <a:pt x="2" y="84"/>
                </a:lnTo>
                <a:lnTo>
                  <a:pt x="6" y="63"/>
                </a:lnTo>
                <a:lnTo>
                  <a:pt x="15" y="43"/>
                </a:lnTo>
                <a:lnTo>
                  <a:pt x="26" y="26"/>
                </a:lnTo>
                <a:lnTo>
                  <a:pt x="39" y="14"/>
                </a:lnTo>
                <a:lnTo>
                  <a:pt x="54" y="4"/>
                </a:lnTo>
                <a:lnTo>
                  <a:pt x="72" y="0"/>
                </a:lnTo>
                <a:lnTo>
                  <a:pt x="89" y="2"/>
                </a:lnTo>
                <a:lnTo>
                  <a:pt x="107" y="7"/>
                </a:lnTo>
                <a:lnTo>
                  <a:pt x="124" y="17"/>
                </a:lnTo>
                <a:lnTo>
                  <a:pt x="142" y="31"/>
                </a:lnTo>
                <a:lnTo>
                  <a:pt x="157" y="48"/>
                </a:lnTo>
                <a:lnTo>
                  <a:pt x="172" y="70"/>
                </a:lnTo>
                <a:lnTo>
                  <a:pt x="187" y="94"/>
                </a:lnTo>
                <a:lnTo>
                  <a:pt x="200" y="121"/>
                </a:lnTo>
                <a:lnTo>
                  <a:pt x="209" y="150"/>
                </a:lnTo>
              </a:path>
            </a:pathLst>
          </a:custGeom>
          <a:noFill/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46" name="Freeform 18"/>
          <p:cNvSpPr>
            <a:spLocks/>
          </p:cNvSpPr>
          <p:nvPr/>
        </p:nvSpPr>
        <p:spPr bwMode="auto">
          <a:xfrm>
            <a:off x="1135063" y="3830638"/>
            <a:ext cx="369887" cy="587375"/>
          </a:xfrm>
          <a:custGeom>
            <a:avLst/>
            <a:gdLst/>
            <a:ahLst/>
            <a:cxnLst>
              <a:cxn ang="0">
                <a:pos x="211" y="230"/>
              </a:cxn>
              <a:cxn ang="0">
                <a:pos x="200" y="256"/>
              </a:cxn>
              <a:cxn ang="0">
                <a:pos x="185" y="283"/>
              </a:cxn>
              <a:cxn ang="0">
                <a:pos x="170" y="307"/>
              </a:cxn>
              <a:cxn ang="0">
                <a:pos x="152" y="327"/>
              </a:cxn>
              <a:cxn ang="0">
                <a:pos x="137" y="344"/>
              </a:cxn>
              <a:cxn ang="0">
                <a:pos x="117" y="356"/>
              </a:cxn>
              <a:cxn ang="0">
                <a:pos x="100" y="365"/>
              </a:cxn>
              <a:cxn ang="0">
                <a:pos x="82" y="370"/>
              </a:cxn>
              <a:cxn ang="0">
                <a:pos x="65" y="370"/>
              </a:cxn>
              <a:cxn ang="0">
                <a:pos x="48" y="365"/>
              </a:cxn>
              <a:cxn ang="0">
                <a:pos x="34" y="356"/>
              </a:cxn>
              <a:cxn ang="0">
                <a:pos x="21" y="341"/>
              </a:cxn>
              <a:cxn ang="0">
                <a:pos x="13" y="324"/>
              </a:cxn>
              <a:cxn ang="0">
                <a:pos x="4" y="305"/>
              </a:cxn>
              <a:cxn ang="0">
                <a:pos x="2" y="281"/>
              </a:cxn>
              <a:cxn ang="0">
                <a:pos x="0" y="256"/>
              </a:cxn>
              <a:cxn ang="0">
                <a:pos x="0" y="227"/>
              </a:cxn>
              <a:cxn ang="0">
                <a:pos x="4" y="201"/>
              </a:cxn>
              <a:cxn ang="0">
                <a:pos x="11" y="169"/>
              </a:cxn>
              <a:cxn ang="0">
                <a:pos x="19" y="140"/>
              </a:cxn>
              <a:cxn ang="0">
                <a:pos x="32" y="111"/>
              </a:cxn>
              <a:cxn ang="0">
                <a:pos x="45" y="87"/>
              </a:cxn>
              <a:cxn ang="0">
                <a:pos x="61" y="63"/>
              </a:cxn>
              <a:cxn ang="0">
                <a:pos x="78" y="43"/>
              </a:cxn>
              <a:cxn ang="0">
                <a:pos x="96" y="26"/>
              </a:cxn>
              <a:cxn ang="0">
                <a:pos x="113" y="14"/>
              </a:cxn>
              <a:cxn ang="0">
                <a:pos x="133" y="4"/>
              </a:cxn>
              <a:cxn ang="0">
                <a:pos x="150" y="0"/>
              </a:cxn>
              <a:cxn ang="0">
                <a:pos x="167" y="0"/>
              </a:cxn>
              <a:cxn ang="0">
                <a:pos x="183" y="4"/>
              </a:cxn>
              <a:cxn ang="0">
                <a:pos x="198" y="14"/>
              </a:cxn>
              <a:cxn ang="0">
                <a:pos x="211" y="29"/>
              </a:cxn>
              <a:cxn ang="0">
                <a:pos x="220" y="46"/>
              </a:cxn>
              <a:cxn ang="0">
                <a:pos x="226" y="67"/>
              </a:cxn>
              <a:cxn ang="0">
                <a:pos x="231" y="89"/>
              </a:cxn>
              <a:cxn ang="0">
                <a:pos x="233" y="113"/>
              </a:cxn>
              <a:cxn ang="0">
                <a:pos x="231" y="143"/>
              </a:cxn>
              <a:cxn ang="0">
                <a:pos x="228" y="169"/>
              </a:cxn>
              <a:cxn ang="0">
                <a:pos x="222" y="198"/>
              </a:cxn>
              <a:cxn ang="0">
                <a:pos x="211" y="230"/>
              </a:cxn>
            </a:cxnLst>
            <a:rect l="0" t="0" r="r" b="b"/>
            <a:pathLst>
              <a:path w="233" h="370">
                <a:moveTo>
                  <a:pt x="211" y="230"/>
                </a:moveTo>
                <a:lnTo>
                  <a:pt x="200" y="256"/>
                </a:lnTo>
                <a:lnTo>
                  <a:pt x="185" y="283"/>
                </a:lnTo>
                <a:lnTo>
                  <a:pt x="170" y="307"/>
                </a:lnTo>
                <a:lnTo>
                  <a:pt x="152" y="327"/>
                </a:lnTo>
                <a:lnTo>
                  <a:pt x="137" y="344"/>
                </a:lnTo>
                <a:lnTo>
                  <a:pt x="117" y="356"/>
                </a:lnTo>
                <a:lnTo>
                  <a:pt x="100" y="365"/>
                </a:lnTo>
                <a:lnTo>
                  <a:pt x="82" y="370"/>
                </a:lnTo>
                <a:lnTo>
                  <a:pt x="65" y="370"/>
                </a:lnTo>
                <a:lnTo>
                  <a:pt x="48" y="365"/>
                </a:lnTo>
                <a:lnTo>
                  <a:pt x="34" y="356"/>
                </a:lnTo>
                <a:lnTo>
                  <a:pt x="21" y="341"/>
                </a:lnTo>
                <a:lnTo>
                  <a:pt x="13" y="324"/>
                </a:lnTo>
                <a:lnTo>
                  <a:pt x="4" y="305"/>
                </a:lnTo>
                <a:lnTo>
                  <a:pt x="2" y="281"/>
                </a:lnTo>
                <a:lnTo>
                  <a:pt x="0" y="256"/>
                </a:lnTo>
                <a:lnTo>
                  <a:pt x="0" y="227"/>
                </a:lnTo>
                <a:lnTo>
                  <a:pt x="4" y="201"/>
                </a:lnTo>
                <a:lnTo>
                  <a:pt x="11" y="169"/>
                </a:lnTo>
                <a:lnTo>
                  <a:pt x="19" y="140"/>
                </a:lnTo>
                <a:lnTo>
                  <a:pt x="32" y="111"/>
                </a:lnTo>
                <a:lnTo>
                  <a:pt x="45" y="87"/>
                </a:lnTo>
                <a:lnTo>
                  <a:pt x="61" y="63"/>
                </a:lnTo>
                <a:lnTo>
                  <a:pt x="78" y="43"/>
                </a:lnTo>
                <a:lnTo>
                  <a:pt x="96" y="26"/>
                </a:lnTo>
                <a:lnTo>
                  <a:pt x="113" y="14"/>
                </a:lnTo>
                <a:lnTo>
                  <a:pt x="133" y="4"/>
                </a:lnTo>
                <a:lnTo>
                  <a:pt x="150" y="0"/>
                </a:lnTo>
                <a:lnTo>
                  <a:pt x="167" y="0"/>
                </a:lnTo>
                <a:lnTo>
                  <a:pt x="183" y="4"/>
                </a:lnTo>
                <a:lnTo>
                  <a:pt x="198" y="14"/>
                </a:lnTo>
                <a:lnTo>
                  <a:pt x="211" y="29"/>
                </a:lnTo>
                <a:lnTo>
                  <a:pt x="220" y="46"/>
                </a:lnTo>
                <a:lnTo>
                  <a:pt x="226" y="67"/>
                </a:lnTo>
                <a:lnTo>
                  <a:pt x="231" y="89"/>
                </a:lnTo>
                <a:lnTo>
                  <a:pt x="233" y="113"/>
                </a:lnTo>
                <a:lnTo>
                  <a:pt x="231" y="143"/>
                </a:lnTo>
                <a:lnTo>
                  <a:pt x="228" y="169"/>
                </a:lnTo>
                <a:lnTo>
                  <a:pt x="222" y="198"/>
                </a:lnTo>
                <a:lnTo>
                  <a:pt x="211" y="23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11347" name="Freeform 19"/>
          <p:cNvSpPr>
            <a:spLocks/>
          </p:cNvSpPr>
          <p:nvPr/>
        </p:nvSpPr>
        <p:spPr bwMode="auto">
          <a:xfrm>
            <a:off x="1135063" y="3830638"/>
            <a:ext cx="369887" cy="587375"/>
          </a:xfrm>
          <a:custGeom>
            <a:avLst/>
            <a:gdLst/>
            <a:ahLst/>
            <a:cxnLst>
              <a:cxn ang="0">
                <a:pos x="211" y="230"/>
              </a:cxn>
              <a:cxn ang="0">
                <a:pos x="200" y="256"/>
              </a:cxn>
              <a:cxn ang="0">
                <a:pos x="185" y="283"/>
              </a:cxn>
              <a:cxn ang="0">
                <a:pos x="170" y="307"/>
              </a:cxn>
              <a:cxn ang="0">
                <a:pos x="152" y="327"/>
              </a:cxn>
              <a:cxn ang="0">
                <a:pos x="137" y="344"/>
              </a:cxn>
              <a:cxn ang="0">
                <a:pos x="117" y="356"/>
              </a:cxn>
              <a:cxn ang="0">
                <a:pos x="100" y="365"/>
              </a:cxn>
              <a:cxn ang="0">
                <a:pos x="82" y="370"/>
              </a:cxn>
              <a:cxn ang="0">
                <a:pos x="65" y="370"/>
              </a:cxn>
              <a:cxn ang="0">
                <a:pos x="48" y="365"/>
              </a:cxn>
              <a:cxn ang="0">
                <a:pos x="34" y="356"/>
              </a:cxn>
              <a:cxn ang="0">
                <a:pos x="21" y="341"/>
              </a:cxn>
              <a:cxn ang="0">
                <a:pos x="13" y="324"/>
              </a:cxn>
              <a:cxn ang="0">
                <a:pos x="4" y="305"/>
              </a:cxn>
              <a:cxn ang="0">
                <a:pos x="2" y="281"/>
              </a:cxn>
              <a:cxn ang="0">
                <a:pos x="0" y="256"/>
              </a:cxn>
              <a:cxn ang="0">
                <a:pos x="0" y="227"/>
              </a:cxn>
              <a:cxn ang="0">
                <a:pos x="4" y="201"/>
              </a:cxn>
              <a:cxn ang="0">
                <a:pos x="11" y="169"/>
              </a:cxn>
              <a:cxn ang="0">
                <a:pos x="19" y="140"/>
              </a:cxn>
              <a:cxn ang="0">
                <a:pos x="32" y="111"/>
              </a:cxn>
              <a:cxn ang="0">
                <a:pos x="45" y="87"/>
              </a:cxn>
              <a:cxn ang="0">
                <a:pos x="61" y="63"/>
              </a:cxn>
              <a:cxn ang="0">
                <a:pos x="78" y="43"/>
              </a:cxn>
              <a:cxn ang="0">
                <a:pos x="96" y="26"/>
              </a:cxn>
              <a:cxn ang="0">
                <a:pos x="113" y="14"/>
              </a:cxn>
              <a:cxn ang="0">
                <a:pos x="133" y="4"/>
              </a:cxn>
              <a:cxn ang="0">
                <a:pos x="150" y="0"/>
              </a:cxn>
              <a:cxn ang="0">
                <a:pos x="167" y="0"/>
              </a:cxn>
              <a:cxn ang="0">
                <a:pos x="183" y="4"/>
              </a:cxn>
              <a:cxn ang="0">
                <a:pos x="198" y="14"/>
              </a:cxn>
              <a:cxn ang="0">
                <a:pos x="211" y="29"/>
              </a:cxn>
              <a:cxn ang="0">
                <a:pos x="220" y="46"/>
              </a:cxn>
              <a:cxn ang="0">
                <a:pos x="226" y="67"/>
              </a:cxn>
              <a:cxn ang="0">
                <a:pos x="231" y="89"/>
              </a:cxn>
              <a:cxn ang="0">
                <a:pos x="233" y="113"/>
              </a:cxn>
              <a:cxn ang="0">
                <a:pos x="231" y="143"/>
              </a:cxn>
              <a:cxn ang="0">
                <a:pos x="228" y="169"/>
              </a:cxn>
              <a:cxn ang="0">
                <a:pos x="222" y="198"/>
              </a:cxn>
              <a:cxn ang="0">
                <a:pos x="211" y="230"/>
              </a:cxn>
            </a:cxnLst>
            <a:rect l="0" t="0" r="r" b="b"/>
            <a:pathLst>
              <a:path w="233" h="370">
                <a:moveTo>
                  <a:pt x="211" y="230"/>
                </a:moveTo>
                <a:lnTo>
                  <a:pt x="200" y="256"/>
                </a:lnTo>
                <a:lnTo>
                  <a:pt x="185" y="283"/>
                </a:lnTo>
                <a:lnTo>
                  <a:pt x="170" y="307"/>
                </a:lnTo>
                <a:lnTo>
                  <a:pt x="152" y="327"/>
                </a:lnTo>
                <a:lnTo>
                  <a:pt x="137" y="344"/>
                </a:lnTo>
                <a:lnTo>
                  <a:pt x="117" y="356"/>
                </a:lnTo>
                <a:lnTo>
                  <a:pt x="100" y="365"/>
                </a:lnTo>
                <a:lnTo>
                  <a:pt x="82" y="370"/>
                </a:lnTo>
                <a:lnTo>
                  <a:pt x="65" y="370"/>
                </a:lnTo>
                <a:lnTo>
                  <a:pt x="48" y="365"/>
                </a:lnTo>
                <a:lnTo>
                  <a:pt x="34" y="356"/>
                </a:lnTo>
                <a:lnTo>
                  <a:pt x="21" y="341"/>
                </a:lnTo>
                <a:lnTo>
                  <a:pt x="13" y="324"/>
                </a:lnTo>
                <a:lnTo>
                  <a:pt x="4" y="305"/>
                </a:lnTo>
                <a:lnTo>
                  <a:pt x="2" y="281"/>
                </a:lnTo>
                <a:lnTo>
                  <a:pt x="0" y="256"/>
                </a:lnTo>
                <a:lnTo>
                  <a:pt x="0" y="227"/>
                </a:lnTo>
                <a:lnTo>
                  <a:pt x="4" y="201"/>
                </a:lnTo>
                <a:lnTo>
                  <a:pt x="11" y="169"/>
                </a:lnTo>
                <a:lnTo>
                  <a:pt x="19" y="140"/>
                </a:lnTo>
                <a:lnTo>
                  <a:pt x="32" y="111"/>
                </a:lnTo>
                <a:lnTo>
                  <a:pt x="45" y="87"/>
                </a:lnTo>
                <a:lnTo>
                  <a:pt x="61" y="63"/>
                </a:lnTo>
                <a:lnTo>
                  <a:pt x="78" y="43"/>
                </a:lnTo>
                <a:lnTo>
                  <a:pt x="96" y="26"/>
                </a:lnTo>
                <a:lnTo>
                  <a:pt x="113" y="14"/>
                </a:lnTo>
                <a:lnTo>
                  <a:pt x="133" y="4"/>
                </a:lnTo>
                <a:lnTo>
                  <a:pt x="150" y="0"/>
                </a:lnTo>
                <a:lnTo>
                  <a:pt x="167" y="0"/>
                </a:lnTo>
                <a:lnTo>
                  <a:pt x="183" y="4"/>
                </a:lnTo>
                <a:lnTo>
                  <a:pt x="198" y="14"/>
                </a:lnTo>
                <a:lnTo>
                  <a:pt x="211" y="29"/>
                </a:lnTo>
                <a:lnTo>
                  <a:pt x="220" y="46"/>
                </a:lnTo>
                <a:lnTo>
                  <a:pt x="226" y="67"/>
                </a:lnTo>
                <a:lnTo>
                  <a:pt x="231" y="89"/>
                </a:lnTo>
                <a:lnTo>
                  <a:pt x="233" y="113"/>
                </a:lnTo>
                <a:lnTo>
                  <a:pt x="231" y="143"/>
                </a:lnTo>
                <a:lnTo>
                  <a:pt x="228" y="169"/>
                </a:lnTo>
                <a:lnTo>
                  <a:pt x="222" y="198"/>
                </a:lnTo>
                <a:lnTo>
                  <a:pt x="211" y="230"/>
                </a:lnTo>
              </a:path>
            </a:pathLst>
          </a:custGeom>
          <a:noFill/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grpSp>
        <p:nvGrpSpPr>
          <p:cNvPr id="22548" name="Group 20"/>
          <p:cNvGrpSpPr>
            <a:grpSpLocks/>
          </p:cNvGrpSpPr>
          <p:nvPr/>
        </p:nvGrpSpPr>
        <p:grpSpPr bwMode="auto">
          <a:xfrm>
            <a:off x="1065213" y="1752600"/>
            <a:ext cx="5562600" cy="4589463"/>
            <a:chOff x="743" y="1048"/>
            <a:chExt cx="3504" cy="2891"/>
          </a:xfrm>
        </p:grpSpPr>
        <p:sp>
          <p:nvSpPr>
            <p:cNvPr id="611349" name="Freeform 21"/>
            <p:cNvSpPr>
              <a:spLocks/>
            </p:cNvSpPr>
            <p:nvPr/>
          </p:nvSpPr>
          <p:spPr bwMode="black">
            <a:xfrm>
              <a:off x="2273" y="1252"/>
              <a:ext cx="218" cy="106"/>
            </a:xfrm>
            <a:custGeom>
              <a:avLst/>
              <a:gdLst>
                <a:gd name="T0" fmla="*/ 109 w 218"/>
                <a:gd name="T1" fmla="*/ 0 h 106"/>
                <a:gd name="T2" fmla="*/ 0 w 218"/>
                <a:gd name="T3" fmla="*/ 72 h 106"/>
                <a:gd name="T4" fmla="*/ 35 w 218"/>
                <a:gd name="T5" fmla="*/ 72 h 106"/>
                <a:gd name="T6" fmla="*/ 35 w 218"/>
                <a:gd name="T7" fmla="*/ 106 h 106"/>
                <a:gd name="T8" fmla="*/ 183 w 218"/>
                <a:gd name="T9" fmla="*/ 106 h 106"/>
                <a:gd name="T10" fmla="*/ 183 w 218"/>
                <a:gd name="T11" fmla="*/ 72 h 106"/>
                <a:gd name="T12" fmla="*/ 218 w 218"/>
                <a:gd name="T13" fmla="*/ 72 h 106"/>
                <a:gd name="T14" fmla="*/ 109 w 218"/>
                <a:gd name="T15" fmla="*/ 0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8"/>
                <a:gd name="T25" fmla="*/ 0 h 106"/>
                <a:gd name="T26" fmla="*/ 218 w 218"/>
                <a:gd name="T27" fmla="*/ 106 h 10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8" h="106">
                  <a:moveTo>
                    <a:pt x="109" y="0"/>
                  </a:moveTo>
                  <a:lnTo>
                    <a:pt x="0" y="72"/>
                  </a:lnTo>
                  <a:lnTo>
                    <a:pt x="35" y="72"/>
                  </a:lnTo>
                  <a:lnTo>
                    <a:pt x="35" y="106"/>
                  </a:lnTo>
                  <a:lnTo>
                    <a:pt x="183" y="106"/>
                  </a:lnTo>
                  <a:lnTo>
                    <a:pt x="183" y="72"/>
                  </a:lnTo>
                  <a:lnTo>
                    <a:pt x="218" y="72"/>
                  </a:lnTo>
                  <a:lnTo>
                    <a:pt x="10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50" name="Freeform 22"/>
            <p:cNvSpPr>
              <a:spLocks/>
            </p:cNvSpPr>
            <p:nvPr/>
          </p:nvSpPr>
          <p:spPr bwMode="black">
            <a:xfrm>
              <a:off x="2273" y="1845"/>
              <a:ext cx="218" cy="109"/>
            </a:xfrm>
            <a:custGeom>
              <a:avLst/>
              <a:gdLst>
                <a:gd name="T0" fmla="*/ 109 w 218"/>
                <a:gd name="T1" fmla="*/ 0 h 109"/>
                <a:gd name="T2" fmla="*/ 0 w 218"/>
                <a:gd name="T3" fmla="*/ 73 h 109"/>
                <a:gd name="T4" fmla="*/ 35 w 218"/>
                <a:gd name="T5" fmla="*/ 73 h 109"/>
                <a:gd name="T6" fmla="*/ 35 w 218"/>
                <a:gd name="T7" fmla="*/ 109 h 109"/>
                <a:gd name="T8" fmla="*/ 183 w 218"/>
                <a:gd name="T9" fmla="*/ 109 h 109"/>
                <a:gd name="T10" fmla="*/ 183 w 218"/>
                <a:gd name="T11" fmla="*/ 73 h 109"/>
                <a:gd name="T12" fmla="*/ 218 w 218"/>
                <a:gd name="T13" fmla="*/ 73 h 109"/>
                <a:gd name="T14" fmla="*/ 109 w 218"/>
                <a:gd name="T15" fmla="*/ 0 h 1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8"/>
                <a:gd name="T25" fmla="*/ 0 h 109"/>
                <a:gd name="T26" fmla="*/ 218 w 218"/>
                <a:gd name="T27" fmla="*/ 109 h 1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8" h="109">
                  <a:moveTo>
                    <a:pt x="109" y="0"/>
                  </a:moveTo>
                  <a:lnTo>
                    <a:pt x="0" y="73"/>
                  </a:lnTo>
                  <a:lnTo>
                    <a:pt x="35" y="73"/>
                  </a:lnTo>
                  <a:lnTo>
                    <a:pt x="35" y="109"/>
                  </a:lnTo>
                  <a:lnTo>
                    <a:pt x="183" y="109"/>
                  </a:lnTo>
                  <a:lnTo>
                    <a:pt x="183" y="73"/>
                  </a:lnTo>
                  <a:lnTo>
                    <a:pt x="218" y="73"/>
                  </a:lnTo>
                  <a:lnTo>
                    <a:pt x="10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51" name="Freeform 23"/>
            <p:cNvSpPr>
              <a:spLocks/>
            </p:cNvSpPr>
            <p:nvPr/>
          </p:nvSpPr>
          <p:spPr bwMode="black">
            <a:xfrm>
              <a:off x="2273" y="1048"/>
              <a:ext cx="218" cy="107"/>
            </a:xfrm>
            <a:custGeom>
              <a:avLst/>
              <a:gdLst>
                <a:gd name="T0" fmla="*/ 109 w 218"/>
                <a:gd name="T1" fmla="*/ 0 h 107"/>
                <a:gd name="T2" fmla="*/ 0 w 218"/>
                <a:gd name="T3" fmla="*/ 70 h 107"/>
                <a:gd name="T4" fmla="*/ 35 w 218"/>
                <a:gd name="T5" fmla="*/ 70 h 107"/>
                <a:gd name="T6" fmla="*/ 35 w 218"/>
                <a:gd name="T7" fmla="*/ 107 h 107"/>
                <a:gd name="T8" fmla="*/ 183 w 218"/>
                <a:gd name="T9" fmla="*/ 107 h 107"/>
                <a:gd name="T10" fmla="*/ 183 w 218"/>
                <a:gd name="T11" fmla="*/ 70 h 107"/>
                <a:gd name="T12" fmla="*/ 218 w 218"/>
                <a:gd name="T13" fmla="*/ 70 h 107"/>
                <a:gd name="T14" fmla="*/ 109 w 218"/>
                <a:gd name="T15" fmla="*/ 0 h 1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8"/>
                <a:gd name="T25" fmla="*/ 0 h 107"/>
                <a:gd name="T26" fmla="*/ 218 w 218"/>
                <a:gd name="T27" fmla="*/ 107 h 1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8" h="107">
                  <a:moveTo>
                    <a:pt x="109" y="0"/>
                  </a:moveTo>
                  <a:lnTo>
                    <a:pt x="0" y="70"/>
                  </a:lnTo>
                  <a:lnTo>
                    <a:pt x="35" y="70"/>
                  </a:lnTo>
                  <a:lnTo>
                    <a:pt x="35" y="107"/>
                  </a:lnTo>
                  <a:lnTo>
                    <a:pt x="183" y="107"/>
                  </a:lnTo>
                  <a:lnTo>
                    <a:pt x="183" y="70"/>
                  </a:lnTo>
                  <a:lnTo>
                    <a:pt x="218" y="70"/>
                  </a:lnTo>
                  <a:lnTo>
                    <a:pt x="10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52" name="Freeform 24"/>
            <p:cNvSpPr>
              <a:spLocks/>
            </p:cNvSpPr>
            <p:nvPr/>
          </p:nvSpPr>
          <p:spPr bwMode="black">
            <a:xfrm>
              <a:off x="2249" y="3886"/>
              <a:ext cx="1876" cy="29"/>
            </a:xfrm>
            <a:custGeom>
              <a:avLst/>
              <a:gdLst>
                <a:gd name="T0" fmla="*/ 1876 w 1876"/>
                <a:gd name="T1" fmla="*/ 14 h 29"/>
                <a:gd name="T2" fmla="*/ 1876 w 1876"/>
                <a:gd name="T3" fmla="*/ 0 h 29"/>
                <a:gd name="T4" fmla="*/ 0 w 1876"/>
                <a:gd name="T5" fmla="*/ 0 h 29"/>
                <a:gd name="T6" fmla="*/ 0 w 1876"/>
                <a:gd name="T7" fmla="*/ 29 h 29"/>
                <a:gd name="T8" fmla="*/ 1876 w 1876"/>
                <a:gd name="T9" fmla="*/ 29 h 29"/>
                <a:gd name="T10" fmla="*/ 1876 w 1876"/>
                <a:gd name="T11" fmla="*/ 14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76"/>
                <a:gd name="T19" fmla="*/ 0 h 29"/>
                <a:gd name="T20" fmla="*/ 1876 w 1876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76" h="29">
                  <a:moveTo>
                    <a:pt x="1876" y="14"/>
                  </a:moveTo>
                  <a:lnTo>
                    <a:pt x="1876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1876" y="29"/>
                  </a:lnTo>
                  <a:lnTo>
                    <a:pt x="1876" y="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53" name="Freeform 25"/>
            <p:cNvSpPr>
              <a:spLocks/>
            </p:cNvSpPr>
            <p:nvPr/>
          </p:nvSpPr>
          <p:spPr bwMode="black">
            <a:xfrm>
              <a:off x="4116" y="3859"/>
              <a:ext cx="125" cy="80"/>
            </a:xfrm>
            <a:custGeom>
              <a:avLst/>
              <a:gdLst>
                <a:gd name="T0" fmla="*/ 9 w 125"/>
                <a:gd name="T1" fmla="*/ 27 h 80"/>
                <a:gd name="T2" fmla="*/ 0 w 125"/>
                <a:gd name="T3" fmla="*/ 0 h 80"/>
                <a:gd name="T4" fmla="*/ 125 w 125"/>
                <a:gd name="T5" fmla="*/ 41 h 80"/>
                <a:gd name="T6" fmla="*/ 0 w 125"/>
                <a:gd name="T7" fmla="*/ 80 h 80"/>
                <a:gd name="T8" fmla="*/ 9 w 125"/>
                <a:gd name="T9" fmla="*/ 56 h 80"/>
                <a:gd name="T10" fmla="*/ 9 w 125"/>
                <a:gd name="T11" fmla="*/ 27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80"/>
                <a:gd name="T20" fmla="*/ 125 w 125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80">
                  <a:moveTo>
                    <a:pt x="9" y="27"/>
                  </a:moveTo>
                  <a:lnTo>
                    <a:pt x="0" y="0"/>
                  </a:lnTo>
                  <a:lnTo>
                    <a:pt x="125" y="41"/>
                  </a:lnTo>
                  <a:lnTo>
                    <a:pt x="0" y="80"/>
                  </a:lnTo>
                  <a:lnTo>
                    <a:pt x="9" y="56"/>
                  </a:lnTo>
                  <a:lnTo>
                    <a:pt x="9" y="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54" name="Freeform 26"/>
            <p:cNvSpPr>
              <a:spLocks/>
            </p:cNvSpPr>
            <p:nvPr/>
          </p:nvSpPr>
          <p:spPr bwMode="black">
            <a:xfrm>
              <a:off x="2249" y="3309"/>
              <a:ext cx="1883" cy="29"/>
            </a:xfrm>
            <a:custGeom>
              <a:avLst/>
              <a:gdLst>
                <a:gd name="T0" fmla="*/ 1883 w 1883"/>
                <a:gd name="T1" fmla="*/ 14 h 29"/>
                <a:gd name="T2" fmla="*/ 1883 w 1883"/>
                <a:gd name="T3" fmla="*/ 0 h 29"/>
                <a:gd name="T4" fmla="*/ 0 w 1883"/>
                <a:gd name="T5" fmla="*/ 0 h 29"/>
                <a:gd name="T6" fmla="*/ 0 w 1883"/>
                <a:gd name="T7" fmla="*/ 29 h 29"/>
                <a:gd name="T8" fmla="*/ 1883 w 1883"/>
                <a:gd name="T9" fmla="*/ 29 h 29"/>
                <a:gd name="T10" fmla="*/ 1883 w 1883"/>
                <a:gd name="T11" fmla="*/ 14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83"/>
                <a:gd name="T19" fmla="*/ 0 h 29"/>
                <a:gd name="T20" fmla="*/ 1883 w 1883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83" h="29">
                  <a:moveTo>
                    <a:pt x="1883" y="14"/>
                  </a:moveTo>
                  <a:lnTo>
                    <a:pt x="1883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1883" y="29"/>
                  </a:lnTo>
                  <a:lnTo>
                    <a:pt x="1883" y="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55" name="Freeform 27"/>
            <p:cNvSpPr>
              <a:spLocks/>
            </p:cNvSpPr>
            <p:nvPr/>
          </p:nvSpPr>
          <p:spPr bwMode="black">
            <a:xfrm>
              <a:off x="4123" y="3285"/>
              <a:ext cx="124" cy="80"/>
            </a:xfrm>
            <a:custGeom>
              <a:avLst/>
              <a:gdLst>
                <a:gd name="T0" fmla="*/ 9 w 124"/>
                <a:gd name="T1" fmla="*/ 24 h 80"/>
                <a:gd name="T2" fmla="*/ 0 w 124"/>
                <a:gd name="T3" fmla="*/ 0 h 80"/>
                <a:gd name="T4" fmla="*/ 124 w 124"/>
                <a:gd name="T5" fmla="*/ 38 h 80"/>
                <a:gd name="T6" fmla="*/ 124 w 124"/>
                <a:gd name="T7" fmla="*/ 41 h 80"/>
                <a:gd name="T8" fmla="*/ 0 w 124"/>
                <a:gd name="T9" fmla="*/ 80 h 80"/>
                <a:gd name="T10" fmla="*/ 9 w 124"/>
                <a:gd name="T11" fmla="*/ 53 h 80"/>
                <a:gd name="T12" fmla="*/ 9 w 124"/>
                <a:gd name="T13" fmla="*/ 24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4"/>
                <a:gd name="T22" fmla="*/ 0 h 80"/>
                <a:gd name="T23" fmla="*/ 124 w 124"/>
                <a:gd name="T24" fmla="*/ 80 h 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4" h="80">
                  <a:moveTo>
                    <a:pt x="9" y="24"/>
                  </a:moveTo>
                  <a:lnTo>
                    <a:pt x="0" y="0"/>
                  </a:lnTo>
                  <a:lnTo>
                    <a:pt x="124" y="38"/>
                  </a:lnTo>
                  <a:lnTo>
                    <a:pt x="124" y="41"/>
                  </a:lnTo>
                  <a:lnTo>
                    <a:pt x="0" y="80"/>
                  </a:lnTo>
                  <a:lnTo>
                    <a:pt x="9" y="53"/>
                  </a:lnTo>
                  <a:lnTo>
                    <a:pt x="9" y="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56" name="Freeform 28"/>
            <p:cNvSpPr>
              <a:spLocks/>
            </p:cNvSpPr>
            <p:nvPr/>
          </p:nvSpPr>
          <p:spPr bwMode="black">
            <a:xfrm>
              <a:off x="2255" y="2722"/>
              <a:ext cx="1877" cy="32"/>
            </a:xfrm>
            <a:custGeom>
              <a:avLst/>
              <a:gdLst>
                <a:gd name="T0" fmla="*/ 1877 w 1877"/>
                <a:gd name="T1" fmla="*/ 17 h 32"/>
                <a:gd name="T2" fmla="*/ 1877 w 1877"/>
                <a:gd name="T3" fmla="*/ 3 h 32"/>
                <a:gd name="T4" fmla="*/ 0 w 1877"/>
                <a:gd name="T5" fmla="*/ 0 h 32"/>
                <a:gd name="T6" fmla="*/ 0 w 1877"/>
                <a:gd name="T7" fmla="*/ 32 h 32"/>
                <a:gd name="T8" fmla="*/ 1877 w 1877"/>
                <a:gd name="T9" fmla="*/ 32 h 32"/>
                <a:gd name="T10" fmla="*/ 1877 w 1877"/>
                <a:gd name="T11" fmla="*/ 1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77"/>
                <a:gd name="T19" fmla="*/ 0 h 32"/>
                <a:gd name="T20" fmla="*/ 1877 w 1877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77" h="32">
                  <a:moveTo>
                    <a:pt x="1877" y="17"/>
                  </a:moveTo>
                  <a:lnTo>
                    <a:pt x="1877" y="3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877" y="32"/>
                  </a:lnTo>
                  <a:lnTo>
                    <a:pt x="1877" y="1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57" name="Freeform 29"/>
            <p:cNvSpPr>
              <a:spLocks/>
            </p:cNvSpPr>
            <p:nvPr/>
          </p:nvSpPr>
          <p:spPr bwMode="black">
            <a:xfrm>
              <a:off x="4123" y="2698"/>
              <a:ext cx="124" cy="80"/>
            </a:xfrm>
            <a:custGeom>
              <a:avLst/>
              <a:gdLst>
                <a:gd name="T0" fmla="*/ 9 w 124"/>
                <a:gd name="T1" fmla="*/ 24 h 80"/>
                <a:gd name="T2" fmla="*/ 0 w 124"/>
                <a:gd name="T3" fmla="*/ 0 h 80"/>
                <a:gd name="T4" fmla="*/ 124 w 124"/>
                <a:gd name="T5" fmla="*/ 41 h 80"/>
                <a:gd name="T6" fmla="*/ 0 w 124"/>
                <a:gd name="T7" fmla="*/ 80 h 80"/>
                <a:gd name="T8" fmla="*/ 9 w 124"/>
                <a:gd name="T9" fmla="*/ 56 h 80"/>
                <a:gd name="T10" fmla="*/ 9 w 124"/>
                <a:gd name="T11" fmla="*/ 24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4"/>
                <a:gd name="T19" fmla="*/ 0 h 80"/>
                <a:gd name="T20" fmla="*/ 124 w 124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4" h="80">
                  <a:moveTo>
                    <a:pt x="9" y="24"/>
                  </a:moveTo>
                  <a:lnTo>
                    <a:pt x="0" y="0"/>
                  </a:lnTo>
                  <a:lnTo>
                    <a:pt x="124" y="41"/>
                  </a:lnTo>
                  <a:lnTo>
                    <a:pt x="0" y="80"/>
                  </a:lnTo>
                  <a:lnTo>
                    <a:pt x="9" y="56"/>
                  </a:lnTo>
                  <a:lnTo>
                    <a:pt x="9" y="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58" name="Freeform 30"/>
            <p:cNvSpPr>
              <a:spLocks/>
            </p:cNvSpPr>
            <p:nvPr/>
          </p:nvSpPr>
          <p:spPr bwMode="black">
            <a:xfrm>
              <a:off x="2249" y="2015"/>
              <a:ext cx="1883" cy="29"/>
            </a:xfrm>
            <a:custGeom>
              <a:avLst/>
              <a:gdLst>
                <a:gd name="T0" fmla="*/ 1883 w 1883"/>
                <a:gd name="T1" fmla="*/ 14 h 29"/>
                <a:gd name="T2" fmla="*/ 1883 w 1883"/>
                <a:gd name="T3" fmla="*/ 0 h 29"/>
                <a:gd name="T4" fmla="*/ 0 w 1883"/>
                <a:gd name="T5" fmla="*/ 0 h 29"/>
                <a:gd name="T6" fmla="*/ 0 w 1883"/>
                <a:gd name="T7" fmla="*/ 29 h 29"/>
                <a:gd name="T8" fmla="*/ 1883 w 1883"/>
                <a:gd name="T9" fmla="*/ 29 h 29"/>
                <a:gd name="T10" fmla="*/ 1883 w 1883"/>
                <a:gd name="T11" fmla="*/ 14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83"/>
                <a:gd name="T19" fmla="*/ 0 h 29"/>
                <a:gd name="T20" fmla="*/ 1883 w 1883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83" h="29">
                  <a:moveTo>
                    <a:pt x="1883" y="14"/>
                  </a:moveTo>
                  <a:lnTo>
                    <a:pt x="1883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1883" y="29"/>
                  </a:lnTo>
                  <a:lnTo>
                    <a:pt x="1883" y="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59" name="Freeform 31"/>
            <p:cNvSpPr>
              <a:spLocks/>
            </p:cNvSpPr>
            <p:nvPr/>
          </p:nvSpPr>
          <p:spPr bwMode="black">
            <a:xfrm>
              <a:off x="4123" y="1991"/>
              <a:ext cx="124" cy="80"/>
            </a:xfrm>
            <a:custGeom>
              <a:avLst/>
              <a:gdLst>
                <a:gd name="T0" fmla="*/ 9 w 124"/>
                <a:gd name="T1" fmla="*/ 24 h 80"/>
                <a:gd name="T2" fmla="*/ 0 w 124"/>
                <a:gd name="T3" fmla="*/ 0 h 80"/>
                <a:gd name="T4" fmla="*/ 124 w 124"/>
                <a:gd name="T5" fmla="*/ 38 h 80"/>
                <a:gd name="T6" fmla="*/ 0 w 124"/>
                <a:gd name="T7" fmla="*/ 80 h 80"/>
                <a:gd name="T8" fmla="*/ 9 w 124"/>
                <a:gd name="T9" fmla="*/ 53 h 80"/>
                <a:gd name="T10" fmla="*/ 9 w 124"/>
                <a:gd name="T11" fmla="*/ 24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4"/>
                <a:gd name="T19" fmla="*/ 0 h 80"/>
                <a:gd name="T20" fmla="*/ 124 w 124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4" h="80">
                  <a:moveTo>
                    <a:pt x="9" y="24"/>
                  </a:moveTo>
                  <a:lnTo>
                    <a:pt x="0" y="0"/>
                  </a:lnTo>
                  <a:lnTo>
                    <a:pt x="124" y="38"/>
                  </a:lnTo>
                  <a:lnTo>
                    <a:pt x="0" y="80"/>
                  </a:lnTo>
                  <a:lnTo>
                    <a:pt x="9" y="53"/>
                  </a:lnTo>
                  <a:lnTo>
                    <a:pt x="9" y="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60" name="Freeform 32"/>
            <p:cNvSpPr>
              <a:spLocks/>
            </p:cNvSpPr>
            <p:nvPr/>
          </p:nvSpPr>
          <p:spPr bwMode="black">
            <a:xfrm>
              <a:off x="2251" y="1429"/>
              <a:ext cx="1872" cy="29"/>
            </a:xfrm>
            <a:custGeom>
              <a:avLst/>
              <a:gdLst>
                <a:gd name="T0" fmla="*/ 1872 w 1872"/>
                <a:gd name="T1" fmla="*/ 14 h 29"/>
                <a:gd name="T2" fmla="*/ 1872 w 1872"/>
                <a:gd name="T3" fmla="*/ 0 h 29"/>
                <a:gd name="T4" fmla="*/ 0 w 1872"/>
                <a:gd name="T5" fmla="*/ 0 h 29"/>
                <a:gd name="T6" fmla="*/ 0 w 1872"/>
                <a:gd name="T7" fmla="*/ 29 h 29"/>
                <a:gd name="T8" fmla="*/ 1872 w 1872"/>
                <a:gd name="T9" fmla="*/ 29 h 29"/>
                <a:gd name="T10" fmla="*/ 1872 w 1872"/>
                <a:gd name="T11" fmla="*/ 14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72"/>
                <a:gd name="T19" fmla="*/ 0 h 29"/>
                <a:gd name="T20" fmla="*/ 1872 w 187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72" h="29">
                  <a:moveTo>
                    <a:pt x="1872" y="14"/>
                  </a:moveTo>
                  <a:lnTo>
                    <a:pt x="1872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1872" y="29"/>
                  </a:lnTo>
                  <a:lnTo>
                    <a:pt x="1872" y="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61" name="Freeform 33"/>
            <p:cNvSpPr>
              <a:spLocks/>
            </p:cNvSpPr>
            <p:nvPr/>
          </p:nvSpPr>
          <p:spPr bwMode="black">
            <a:xfrm>
              <a:off x="4114" y="1404"/>
              <a:ext cx="125" cy="80"/>
            </a:xfrm>
            <a:custGeom>
              <a:avLst/>
              <a:gdLst>
                <a:gd name="T0" fmla="*/ 9 w 125"/>
                <a:gd name="T1" fmla="*/ 25 h 80"/>
                <a:gd name="T2" fmla="*/ 0 w 125"/>
                <a:gd name="T3" fmla="*/ 0 h 80"/>
                <a:gd name="T4" fmla="*/ 125 w 125"/>
                <a:gd name="T5" fmla="*/ 39 h 80"/>
                <a:gd name="T6" fmla="*/ 125 w 125"/>
                <a:gd name="T7" fmla="*/ 42 h 80"/>
                <a:gd name="T8" fmla="*/ 0 w 125"/>
                <a:gd name="T9" fmla="*/ 80 h 80"/>
                <a:gd name="T10" fmla="*/ 9 w 125"/>
                <a:gd name="T11" fmla="*/ 54 h 80"/>
                <a:gd name="T12" fmla="*/ 9 w 125"/>
                <a:gd name="T13" fmla="*/ 25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"/>
                <a:gd name="T22" fmla="*/ 0 h 80"/>
                <a:gd name="T23" fmla="*/ 125 w 125"/>
                <a:gd name="T24" fmla="*/ 80 h 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" h="80">
                  <a:moveTo>
                    <a:pt x="9" y="25"/>
                  </a:moveTo>
                  <a:lnTo>
                    <a:pt x="0" y="0"/>
                  </a:lnTo>
                  <a:lnTo>
                    <a:pt x="125" y="39"/>
                  </a:lnTo>
                  <a:lnTo>
                    <a:pt x="125" y="42"/>
                  </a:lnTo>
                  <a:lnTo>
                    <a:pt x="0" y="80"/>
                  </a:lnTo>
                  <a:lnTo>
                    <a:pt x="9" y="54"/>
                  </a:lnTo>
                  <a:lnTo>
                    <a:pt x="9" y="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62" name="Freeform 34"/>
            <p:cNvSpPr>
              <a:spLocks/>
            </p:cNvSpPr>
            <p:nvPr/>
          </p:nvSpPr>
          <p:spPr bwMode="black">
            <a:xfrm>
              <a:off x="782" y="1525"/>
              <a:ext cx="212" cy="703"/>
            </a:xfrm>
            <a:custGeom>
              <a:avLst/>
              <a:gdLst>
                <a:gd name="T0" fmla="*/ 203 w 212"/>
                <a:gd name="T1" fmla="*/ 3 h 703"/>
                <a:gd name="T2" fmla="*/ 194 w 212"/>
                <a:gd name="T3" fmla="*/ 0 h 703"/>
                <a:gd name="T4" fmla="*/ 0 w 212"/>
                <a:gd name="T5" fmla="*/ 696 h 703"/>
                <a:gd name="T6" fmla="*/ 18 w 212"/>
                <a:gd name="T7" fmla="*/ 703 h 703"/>
                <a:gd name="T8" fmla="*/ 212 w 212"/>
                <a:gd name="T9" fmla="*/ 5 h 703"/>
                <a:gd name="T10" fmla="*/ 203 w 212"/>
                <a:gd name="T11" fmla="*/ 3 h 7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2"/>
                <a:gd name="T19" fmla="*/ 0 h 703"/>
                <a:gd name="T20" fmla="*/ 212 w 212"/>
                <a:gd name="T21" fmla="*/ 703 h 70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2" h="703">
                  <a:moveTo>
                    <a:pt x="203" y="3"/>
                  </a:moveTo>
                  <a:lnTo>
                    <a:pt x="194" y="0"/>
                  </a:lnTo>
                  <a:lnTo>
                    <a:pt x="0" y="696"/>
                  </a:lnTo>
                  <a:lnTo>
                    <a:pt x="18" y="703"/>
                  </a:lnTo>
                  <a:lnTo>
                    <a:pt x="212" y="5"/>
                  </a:lnTo>
                  <a:lnTo>
                    <a:pt x="203" y="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</a:endParaRPr>
            </a:p>
          </p:txBody>
        </p:sp>
        <p:sp>
          <p:nvSpPr>
            <p:cNvPr id="611363" name="Freeform 35"/>
            <p:cNvSpPr>
              <a:spLocks/>
            </p:cNvSpPr>
            <p:nvPr/>
          </p:nvSpPr>
          <p:spPr bwMode="black">
            <a:xfrm>
              <a:off x="948" y="1407"/>
              <a:ext cx="70" cy="143"/>
            </a:xfrm>
            <a:custGeom>
              <a:avLst/>
              <a:gdLst>
                <a:gd name="T0" fmla="*/ 24 w 70"/>
                <a:gd name="T1" fmla="*/ 116 h 143"/>
                <a:gd name="T2" fmla="*/ 0 w 70"/>
                <a:gd name="T3" fmla="*/ 118 h 143"/>
                <a:gd name="T4" fmla="*/ 70 w 70"/>
                <a:gd name="T5" fmla="*/ 0 h 143"/>
                <a:gd name="T6" fmla="*/ 67 w 70"/>
                <a:gd name="T7" fmla="*/ 143 h 143"/>
                <a:gd name="T8" fmla="*/ 50 w 70"/>
                <a:gd name="T9" fmla="*/ 126 h 143"/>
                <a:gd name="T10" fmla="*/ 24 w 70"/>
                <a:gd name="T11" fmla="*/ 116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"/>
                <a:gd name="T19" fmla="*/ 0 h 143"/>
                <a:gd name="T20" fmla="*/ 70 w 70"/>
                <a:gd name="T21" fmla="*/ 143 h 1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" h="143">
                  <a:moveTo>
                    <a:pt x="24" y="116"/>
                  </a:moveTo>
                  <a:lnTo>
                    <a:pt x="0" y="118"/>
                  </a:lnTo>
                  <a:lnTo>
                    <a:pt x="70" y="0"/>
                  </a:lnTo>
                  <a:lnTo>
                    <a:pt x="67" y="143"/>
                  </a:lnTo>
                  <a:lnTo>
                    <a:pt x="50" y="126"/>
                  </a:lnTo>
                  <a:lnTo>
                    <a:pt x="24" y="11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64" name="Freeform 36"/>
            <p:cNvSpPr>
              <a:spLocks/>
            </p:cNvSpPr>
            <p:nvPr/>
          </p:nvSpPr>
          <p:spPr bwMode="black">
            <a:xfrm>
              <a:off x="883" y="2223"/>
              <a:ext cx="58" cy="90"/>
            </a:xfrm>
            <a:custGeom>
              <a:avLst/>
              <a:gdLst>
                <a:gd name="T0" fmla="*/ 50 w 58"/>
                <a:gd name="T1" fmla="*/ 5 h 90"/>
                <a:gd name="T2" fmla="*/ 43 w 58"/>
                <a:gd name="T3" fmla="*/ 0 h 90"/>
                <a:gd name="T4" fmla="*/ 0 w 58"/>
                <a:gd name="T5" fmla="*/ 80 h 90"/>
                <a:gd name="T6" fmla="*/ 15 w 58"/>
                <a:gd name="T7" fmla="*/ 90 h 90"/>
                <a:gd name="T8" fmla="*/ 58 w 58"/>
                <a:gd name="T9" fmla="*/ 10 h 90"/>
                <a:gd name="T10" fmla="*/ 50 w 58"/>
                <a:gd name="T11" fmla="*/ 5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8"/>
                <a:gd name="T19" fmla="*/ 0 h 90"/>
                <a:gd name="T20" fmla="*/ 58 w 58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8" h="90">
                  <a:moveTo>
                    <a:pt x="50" y="5"/>
                  </a:moveTo>
                  <a:lnTo>
                    <a:pt x="43" y="0"/>
                  </a:lnTo>
                  <a:lnTo>
                    <a:pt x="0" y="80"/>
                  </a:lnTo>
                  <a:lnTo>
                    <a:pt x="15" y="90"/>
                  </a:lnTo>
                  <a:lnTo>
                    <a:pt x="58" y="10"/>
                  </a:lnTo>
                  <a:lnTo>
                    <a:pt x="50" y="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65" name="Freeform 37"/>
            <p:cNvSpPr>
              <a:spLocks/>
            </p:cNvSpPr>
            <p:nvPr/>
          </p:nvSpPr>
          <p:spPr bwMode="black">
            <a:xfrm>
              <a:off x="898" y="2117"/>
              <a:ext cx="96" cy="140"/>
            </a:xfrm>
            <a:custGeom>
              <a:avLst/>
              <a:gdLst>
                <a:gd name="T0" fmla="*/ 26 w 96"/>
                <a:gd name="T1" fmla="*/ 104 h 140"/>
                <a:gd name="T2" fmla="*/ 0 w 96"/>
                <a:gd name="T3" fmla="*/ 99 h 140"/>
                <a:gd name="T4" fmla="*/ 96 w 96"/>
                <a:gd name="T5" fmla="*/ 0 h 140"/>
                <a:gd name="T6" fmla="*/ 96 w 96"/>
                <a:gd name="T7" fmla="*/ 2 h 140"/>
                <a:gd name="T8" fmla="*/ 63 w 96"/>
                <a:gd name="T9" fmla="*/ 140 h 140"/>
                <a:gd name="T10" fmla="*/ 48 w 96"/>
                <a:gd name="T11" fmla="*/ 118 h 140"/>
                <a:gd name="T12" fmla="*/ 26 w 96"/>
                <a:gd name="T13" fmla="*/ 104 h 1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140"/>
                <a:gd name="T23" fmla="*/ 96 w 96"/>
                <a:gd name="T24" fmla="*/ 140 h 1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140">
                  <a:moveTo>
                    <a:pt x="26" y="104"/>
                  </a:moveTo>
                  <a:lnTo>
                    <a:pt x="0" y="99"/>
                  </a:lnTo>
                  <a:lnTo>
                    <a:pt x="96" y="0"/>
                  </a:lnTo>
                  <a:lnTo>
                    <a:pt x="96" y="2"/>
                  </a:lnTo>
                  <a:lnTo>
                    <a:pt x="63" y="140"/>
                  </a:lnTo>
                  <a:lnTo>
                    <a:pt x="48" y="118"/>
                  </a:lnTo>
                  <a:lnTo>
                    <a:pt x="26" y="1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66" name="Freeform 38"/>
            <p:cNvSpPr>
              <a:spLocks/>
            </p:cNvSpPr>
            <p:nvPr/>
          </p:nvSpPr>
          <p:spPr bwMode="black">
            <a:xfrm>
              <a:off x="867" y="2766"/>
              <a:ext cx="68" cy="95"/>
            </a:xfrm>
            <a:custGeom>
              <a:avLst/>
              <a:gdLst>
                <a:gd name="T0" fmla="*/ 61 w 68"/>
                <a:gd name="T1" fmla="*/ 90 h 95"/>
                <a:gd name="T2" fmla="*/ 68 w 68"/>
                <a:gd name="T3" fmla="*/ 82 h 95"/>
                <a:gd name="T4" fmla="*/ 16 w 68"/>
                <a:gd name="T5" fmla="*/ 0 h 95"/>
                <a:gd name="T6" fmla="*/ 0 w 68"/>
                <a:gd name="T7" fmla="*/ 12 h 95"/>
                <a:gd name="T8" fmla="*/ 53 w 68"/>
                <a:gd name="T9" fmla="*/ 95 h 95"/>
                <a:gd name="T10" fmla="*/ 61 w 68"/>
                <a:gd name="T11" fmla="*/ 90 h 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95"/>
                <a:gd name="T20" fmla="*/ 68 w 68"/>
                <a:gd name="T21" fmla="*/ 95 h 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95">
                  <a:moveTo>
                    <a:pt x="61" y="90"/>
                  </a:moveTo>
                  <a:lnTo>
                    <a:pt x="68" y="82"/>
                  </a:lnTo>
                  <a:lnTo>
                    <a:pt x="16" y="0"/>
                  </a:lnTo>
                  <a:lnTo>
                    <a:pt x="0" y="12"/>
                  </a:lnTo>
                  <a:lnTo>
                    <a:pt x="53" y="95"/>
                  </a:lnTo>
                  <a:lnTo>
                    <a:pt x="61" y="9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67" name="Freeform 39"/>
            <p:cNvSpPr>
              <a:spLocks/>
            </p:cNvSpPr>
            <p:nvPr/>
          </p:nvSpPr>
          <p:spPr bwMode="black">
            <a:xfrm>
              <a:off x="893" y="2824"/>
              <a:ext cx="101" cy="136"/>
            </a:xfrm>
            <a:custGeom>
              <a:avLst/>
              <a:gdLst>
                <a:gd name="T0" fmla="*/ 46 w 101"/>
                <a:gd name="T1" fmla="*/ 22 h 136"/>
                <a:gd name="T2" fmla="*/ 59 w 101"/>
                <a:gd name="T3" fmla="*/ 0 h 136"/>
                <a:gd name="T4" fmla="*/ 101 w 101"/>
                <a:gd name="T5" fmla="*/ 136 h 136"/>
                <a:gd name="T6" fmla="*/ 0 w 101"/>
                <a:gd name="T7" fmla="*/ 46 h 136"/>
                <a:gd name="T8" fmla="*/ 24 w 101"/>
                <a:gd name="T9" fmla="*/ 39 h 136"/>
                <a:gd name="T10" fmla="*/ 46 w 101"/>
                <a:gd name="T11" fmla="*/ 22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"/>
                <a:gd name="T19" fmla="*/ 0 h 136"/>
                <a:gd name="T20" fmla="*/ 101 w 101"/>
                <a:gd name="T21" fmla="*/ 136 h 1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" h="136">
                  <a:moveTo>
                    <a:pt x="46" y="22"/>
                  </a:moveTo>
                  <a:lnTo>
                    <a:pt x="59" y="0"/>
                  </a:lnTo>
                  <a:lnTo>
                    <a:pt x="101" y="136"/>
                  </a:lnTo>
                  <a:lnTo>
                    <a:pt x="0" y="46"/>
                  </a:lnTo>
                  <a:lnTo>
                    <a:pt x="24" y="39"/>
                  </a:lnTo>
                  <a:lnTo>
                    <a:pt x="46" y="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68" name="Freeform 40"/>
            <p:cNvSpPr>
              <a:spLocks/>
            </p:cNvSpPr>
            <p:nvPr/>
          </p:nvSpPr>
          <p:spPr bwMode="black">
            <a:xfrm>
              <a:off x="743" y="2706"/>
              <a:ext cx="244" cy="775"/>
            </a:xfrm>
            <a:custGeom>
              <a:avLst/>
              <a:gdLst>
                <a:gd name="T0" fmla="*/ 235 w 244"/>
                <a:gd name="T1" fmla="*/ 772 h 775"/>
                <a:gd name="T2" fmla="*/ 244 w 244"/>
                <a:gd name="T3" fmla="*/ 768 h 775"/>
                <a:gd name="T4" fmla="*/ 17 w 244"/>
                <a:gd name="T5" fmla="*/ 0 h 775"/>
                <a:gd name="T6" fmla="*/ 0 w 244"/>
                <a:gd name="T7" fmla="*/ 7 h 775"/>
                <a:gd name="T8" fmla="*/ 227 w 244"/>
                <a:gd name="T9" fmla="*/ 775 h 775"/>
                <a:gd name="T10" fmla="*/ 235 w 244"/>
                <a:gd name="T11" fmla="*/ 772 h 7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4"/>
                <a:gd name="T19" fmla="*/ 0 h 775"/>
                <a:gd name="T20" fmla="*/ 244 w 244"/>
                <a:gd name="T21" fmla="*/ 775 h 7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4" h="775">
                  <a:moveTo>
                    <a:pt x="235" y="772"/>
                  </a:moveTo>
                  <a:lnTo>
                    <a:pt x="244" y="768"/>
                  </a:lnTo>
                  <a:lnTo>
                    <a:pt x="17" y="0"/>
                  </a:lnTo>
                  <a:lnTo>
                    <a:pt x="0" y="7"/>
                  </a:lnTo>
                  <a:lnTo>
                    <a:pt x="227" y="775"/>
                  </a:lnTo>
                  <a:lnTo>
                    <a:pt x="235" y="77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611369" name="Freeform 41"/>
            <p:cNvSpPr>
              <a:spLocks/>
            </p:cNvSpPr>
            <p:nvPr/>
          </p:nvSpPr>
          <p:spPr bwMode="black">
            <a:xfrm>
              <a:off x="941" y="3457"/>
              <a:ext cx="72" cy="143"/>
            </a:xfrm>
            <a:custGeom>
              <a:avLst/>
              <a:gdLst>
                <a:gd name="T0" fmla="*/ 48 w 72"/>
                <a:gd name="T1" fmla="*/ 14 h 143"/>
                <a:gd name="T2" fmla="*/ 68 w 72"/>
                <a:gd name="T3" fmla="*/ 0 h 143"/>
                <a:gd name="T4" fmla="*/ 72 w 72"/>
                <a:gd name="T5" fmla="*/ 143 h 143"/>
                <a:gd name="T6" fmla="*/ 0 w 72"/>
                <a:gd name="T7" fmla="*/ 24 h 143"/>
                <a:gd name="T8" fmla="*/ 24 w 72"/>
                <a:gd name="T9" fmla="*/ 24 h 143"/>
                <a:gd name="T10" fmla="*/ 48 w 72"/>
                <a:gd name="T11" fmla="*/ 14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2"/>
                <a:gd name="T19" fmla="*/ 0 h 143"/>
                <a:gd name="T20" fmla="*/ 72 w 72"/>
                <a:gd name="T21" fmla="*/ 143 h 1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2" h="143">
                  <a:moveTo>
                    <a:pt x="48" y="14"/>
                  </a:moveTo>
                  <a:lnTo>
                    <a:pt x="68" y="0"/>
                  </a:lnTo>
                  <a:lnTo>
                    <a:pt x="72" y="143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48" y="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defRPr/>
              </a:pPr>
              <a:endPara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13333" name="Text Box 42"/>
          <p:cNvSpPr txBox="1">
            <a:spLocks noChangeArrowheads="1"/>
          </p:cNvSpPr>
          <p:nvPr/>
        </p:nvSpPr>
        <p:spPr bwMode="auto">
          <a:xfrm>
            <a:off x="1214438" y="1784350"/>
            <a:ext cx="20653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Macrophages</a:t>
            </a:r>
          </a:p>
        </p:txBody>
      </p:sp>
      <p:sp>
        <p:nvSpPr>
          <p:cNvPr id="13334" name="Text Box 43"/>
          <p:cNvSpPr txBox="1">
            <a:spLocks noChangeArrowheads="1"/>
          </p:cNvSpPr>
          <p:nvPr/>
        </p:nvSpPr>
        <p:spPr bwMode="auto">
          <a:xfrm>
            <a:off x="1419225" y="3227388"/>
            <a:ext cx="2027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Endothelium</a:t>
            </a:r>
          </a:p>
        </p:txBody>
      </p:sp>
      <p:sp>
        <p:nvSpPr>
          <p:cNvPr id="13335" name="Text Box 44"/>
          <p:cNvSpPr txBox="1">
            <a:spLocks noChangeArrowheads="1"/>
          </p:cNvSpPr>
          <p:nvPr/>
        </p:nvSpPr>
        <p:spPr bwMode="auto">
          <a:xfrm>
            <a:off x="1419225" y="4573588"/>
            <a:ext cx="182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Fibroblasts</a:t>
            </a:r>
          </a:p>
        </p:txBody>
      </p:sp>
      <p:sp>
        <p:nvSpPr>
          <p:cNvPr id="13336" name="Text Box 45"/>
          <p:cNvSpPr txBox="1">
            <a:spLocks noChangeArrowheads="1"/>
          </p:cNvSpPr>
          <p:nvPr/>
        </p:nvSpPr>
        <p:spPr bwMode="auto">
          <a:xfrm>
            <a:off x="1419225" y="5741988"/>
            <a:ext cx="1771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Epithelium</a:t>
            </a:r>
          </a:p>
        </p:txBody>
      </p:sp>
      <p:sp>
        <p:nvSpPr>
          <p:cNvPr id="13337" name="Text Box 46"/>
          <p:cNvSpPr txBox="1">
            <a:spLocks noChangeArrowheads="1"/>
          </p:cNvSpPr>
          <p:nvPr/>
        </p:nvSpPr>
        <p:spPr bwMode="auto">
          <a:xfrm>
            <a:off x="3806825" y="2932113"/>
            <a:ext cx="240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Adhesion molecules</a:t>
            </a:r>
          </a:p>
        </p:txBody>
      </p:sp>
      <p:sp>
        <p:nvSpPr>
          <p:cNvPr id="13338" name="Text Box 47"/>
          <p:cNvSpPr txBox="1">
            <a:spLocks noChangeArrowheads="1"/>
          </p:cNvSpPr>
          <p:nvPr/>
        </p:nvSpPr>
        <p:spPr bwMode="auto">
          <a:xfrm>
            <a:off x="3806825" y="4037013"/>
            <a:ext cx="2466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Acute phase response</a:t>
            </a:r>
          </a:p>
        </p:txBody>
      </p:sp>
      <p:sp>
        <p:nvSpPr>
          <p:cNvPr id="13339" name="Text Box 48"/>
          <p:cNvSpPr txBox="1">
            <a:spLocks noChangeArrowheads="1"/>
          </p:cNvSpPr>
          <p:nvPr/>
        </p:nvSpPr>
        <p:spPr bwMode="auto">
          <a:xfrm>
            <a:off x="3806825" y="4659313"/>
            <a:ext cx="3275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Metalloproteinase synthesis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Collagen production</a:t>
            </a:r>
          </a:p>
        </p:txBody>
      </p:sp>
      <p:sp>
        <p:nvSpPr>
          <p:cNvPr id="13340" name="Text Box 49"/>
          <p:cNvSpPr txBox="1">
            <a:spLocks noChangeArrowheads="1"/>
          </p:cNvSpPr>
          <p:nvPr/>
        </p:nvSpPr>
        <p:spPr bwMode="auto">
          <a:xfrm>
            <a:off x="3806825" y="5586413"/>
            <a:ext cx="1563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Ion transport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Permeability</a:t>
            </a:r>
          </a:p>
        </p:txBody>
      </p:sp>
      <p:sp>
        <p:nvSpPr>
          <p:cNvPr id="13341" name="Text Box 50"/>
          <p:cNvSpPr txBox="1">
            <a:spLocks noChangeArrowheads="1"/>
          </p:cNvSpPr>
          <p:nvPr/>
        </p:nvSpPr>
        <p:spPr bwMode="white">
          <a:xfrm>
            <a:off x="6805613" y="2133600"/>
            <a:ext cx="1508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sr-Latn-CS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x-none" sz="1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Инфламација</a:t>
            </a:r>
            <a:endParaRPr lang="en-US" sz="1200" b="1" dirty="0">
              <a:effectLst>
                <a:outerShdw blurRad="38100" dist="38100" dir="2700000" algn="tl">
                  <a:srgbClr val="000000"/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3342" name="Text Box 51"/>
          <p:cNvSpPr txBox="1">
            <a:spLocks noChangeArrowheads="1"/>
          </p:cNvSpPr>
          <p:nvPr/>
        </p:nvSpPr>
        <p:spPr bwMode="auto">
          <a:xfrm>
            <a:off x="6805613" y="3048000"/>
            <a:ext cx="1484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x-none" sz="1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Инфилтрација</a:t>
            </a:r>
            <a:endParaRPr lang="en-US" sz="1200" b="1" dirty="0">
              <a:effectLst>
                <a:outerShdw blurRad="38100" dist="38100" dir="2700000" algn="tl">
                  <a:srgbClr val="000000"/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3343" name="Text Box 52"/>
          <p:cNvSpPr txBox="1">
            <a:spLocks noChangeArrowheads="1"/>
          </p:cNvSpPr>
          <p:nvPr/>
        </p:nvSpPr>
        <p:spPr bwMode="auto">
          <a:xfrm rot="10762997" flipV="1">
            <a:off x="6786563" y="4006850"/>
            <a:ext cx="1516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x-none" sz="1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Пораст</a:t>
            </a:r>
            <a:r>
              <a:rPr lang="sr-Latn-CS" sz="1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 </a:t>
            </a:r>
            <a:r>
              <a:rPr lang="en-US" sz="1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CRP </a:t>
            </a:r>
            <a:r>
              <a:rPr lang="x-none" sz="1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у серуму</a:t>
            </a:r>
            <a:endParaRPr lang="en-US" sz="1200" b="1" dirty="0">
              <a:effectLst>
                <a:outerShdw blurRad="38100" dist="38100" dir="2700000" algn="tl">
                  <a:srgbClr val="000000"/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3344" name="Text Box 53"/>
          <p:cNvSpPr txBox="1">
            <a:spLocks noChangeArrowheads="1"/>
          </p:cNvSpPr>
          <p:nvPr/>
        </p:nvSpPr>
        <p:spPr bwMode="auto">
          <a:xfrm>
            <a:off x="6684963" y="5129213"/>
            <a:ext cx="1779587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x-none" sz="105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Ткивно ремоделирање-</a:t>
            </a:r>
            <a:endParaRPr lang="sr-Latn-CS" sz="1050" b="1" dirty="0">
              <a:effectLst>
                <a:outerShdw blurRad="38100" dist="38100" dir="2700000" algn="tl">
                  <a:srgbClr val="000000"/>
                </a:outerShdw>
              </a:effectLst>
              <a:latin typeface="Palatino Linotype" pitchFamily="18" charset="0"/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x-none" sz="105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фиброза</a:t>
            </a:r>
            <a:endParaRPr lang="en-US" sz="1050" b="1" dirty="0">
              <a:effectLst>
                <a:outerShdw blurRad="38100" dist="38100" dir="2700000" algn="tl">
                  <a:srgbClr val="000000"/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3345" name="Text Box 54"/>
          <p:cNvSpPr txBox="1">
            <a:spLocks noChangeArrowheads="1"/>
          </p:cNvSpPr>
          <p:nvPr/>
        </p:nvSpPr>
        <p:spPr bwMode="white">
          <a:xfrm>
            <a:off x="6515100" y="6056313"/>
            <a:ext cx="22145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x-none" sz="11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Коммпомитована функција 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x-none" sz="11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баријере</a:t>
            </a:r>
            <a:endParaRPr lang="en-US" sz="1100" b="1" dirty="0">
              <a:effectLst>
                <a:outerShdw blurRad="38100" dist="38100" dir="2700000" algn="tl">
                  <a:srgbClr val="000000"/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3346" name="Text Box 55"/>
          <p:cNvSpPr txBox="1">
            <a:spLocks noChangeArrowheads="1"/>
          </p:cNvSpPr>
          <p:nvPr/>
        </p:nvSpPr>
        <p:spPr bwMode="auto">
          <a:xfrm>
            <a:off x="539750" y="3881438"/>
            <a:ext cx="1041400" cy="452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2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 Linotype" pitchFamily="18" charset="0"/>
              </a:rPr>
              <a:t>TNF-a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7344165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692696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r>
              <a:rPr lang="x-none" sz="3200" b="1" dirty="0" err="1">
                <a:latin typeface="Palatino Linotype" pitchFamily="18" charset="0"/>
              </a:rPr>
              <a:t>Улцерозни</a:t>
            </a:r>
            <a:r>
              <a:rPr lang="x-none" sz="3200" b="1" dirty="0">
                <a:latin typeface="Palatino Linotype" pitchFamily="18" charset="0"/>
              </a:rPr>
              <a:t> колитис- </a:t>
            </a:r>
            <a:r>
              <a:rPr lang="x-none" sz="3200" b="1" dirty="0" err="1">
                <a:latin typeface="Palatino Linotype" pitchFamily="18" charset="0"/>
              </a:rPr>
              <a:t>локализација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25603" name="Subtitle 2"/>
          <p:cNvSpPr>
            <a:spLocks noGrp="1"/>
          </p:cNvSpPr>
          <p:nvPr>
            <p:ph type="subTitle" idx="1"/>
          </p:nvPr>
        </p:nvSpPr>
        <p:spPr>
          <a:xfrm>
            <a:off x="76200" y="836613"/>
            <a:ext cx="8839200" cy="5832475"/>
          </a:xfrm>
        </p:spPr>
        <p:txBody>
          <a:bodyPr/>
          <a:lstStyle/>
          <a:p>
            <a:pPr marR="0" algn="l">
              <a:buFont typeface="Wingdings" pitchFamily="2" charset="2"/>
              <a:buChar char="q"/>
            </a:pPr>
            <a:endParaRPr lang="en-US" sz="2000" dirty="0"/>
          </a:p>
          <a:p>
            <a:pPr marL="342900" marR="0" indent="-342900" algn="just">
              <a:buFont typeface="Arial" pitchFamily="34" charset="0"/>
              <a:buChar char="•"/>
            </a:pPr>
            <a:r>
              <a:rPr lang="x-none" sz="2000" b="1" i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улцерозни</a:t>
            </a:r>
            <a:r>
              <a:rPr lang="en-US" sz="20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проктитис</a:t>
            </a:r>
            <a:endParaRPr lang="en-US" sz="20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buFont typeface="Wingdings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запаљење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ограничено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на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ректум</a:t>
            </a: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buFont typeface="Wingdings" pitchFamily="2" charset="2"/>
              <a:buChar char="q"/>
            </a:pP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just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проктосигмоидитис</a:t>
            </a:r>
            <a:endParaRPr lang="en-US" sz="20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buFont typeface="Wingdings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запаљење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ректума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сигмоидног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сегмента</a:t>
            </a: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buFont typeface="Wingdings" pitchFamily="2" charset="2"/>
              <a:buChar char="q"/>
            </a:pP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just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лево</a:t>
            </a:r>
            <a:r>
              <a:rPr lang="en-US" sz="20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једнострани</a:t>
            </a:r>
            <a:r>
              <a:rPr lang="en-US" sz="20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колитис</a:t>
            </a:r>
            <a:endParaRPr lang="en-US" sz="20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buFont typeface="Wingdings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запаљење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ректума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сигмоидног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десцедентног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сегмента</a:t>
            </a: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buFont typeface="Wingdings" pitchFamily="2" charset="2"/>
              <a:buChar char="q"/>
            </a:pP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just"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Palatino Linotype" pitchFamily="18" charset="0"/>
              </a:rPr>
              <a:t>панколитис</a:t>
            </a:r>
            <a:endParaRPr lang="en-US" sz="20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buFont typeface="Wingdings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запаљење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ректума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сигмоидног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десцедентног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трансверзалног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 </a:t>
            </a:r>
          </a:p>
          <a:p>
            <a:pPr marR="0" algn="just"/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  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асцедентног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сегмента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цекума</a:t>
            </a: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buFont typeface="Wingdings" pitchFamily="2" charset="2"/>
              <a:buChar char="q"/>
            </a:pP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buFont typeface="Wingdings" pitchFamily="2" charset="2"/>
              <a:buChar char="q"/>
            </a:pPr>
            <a:endParaRPr lang="en-US" sz="2000" dirty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089025"/>
            <a:ext cx="4267200" cy="153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87105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936104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b="1" dirty="0">
                <a:latin typeface="Palatino Linotype" pitchFamily="18" charset="0"/>
              </a:rPr>
              <a:t>Улцерозни колитис- карактеристике</a:t>
            </a:r>
            <a:br>
              <a:rPr lang="ru-RU" sz="3200" dirty="0"/>
            </a:br>
            <a:endParaRPr lang="en-US" sz="3200" dirty="0"/>
          </a:p>
        </p:txBody>
      </p:sp>
      <p:sp>
        <p:nvSpPr>
          <p:cNvPr id="26627" name="Subtitle 2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7854950" cy="4649787"/>
          </a:xfrm>
        </p:spPr>
        <p:txBody>
          <a:bodyPr/>
          <a:lstStyle/>
          <a:p>
            <a:pPr marR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дијареја, хронична (&gt; 6 месеци), често крваво-слузава и гнојна, без пронађених инфективних узрока, ноћна, постпрандијална, нису специфичне одлике болести</a:t>
            </a:r>
          </a:p>
          <a:p>
            <a:pPr marR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ургентност пражњења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(губитак резервоарног капацитета запаљеног ректума), осећај непотпуног пражњења, тенезми, инконтиненција</a:t>
            </a:r>
          </a:p>
          <a:p>
            <a:pPr marR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ректално крварење (у случају изостанка сумња на другу болест)</a:t>
            </a:r>
          </a:p>
          <a:p>
            <a:pPr marR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абдоминална бол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(повећана напетост запаљеног зида колона код мускуларних контракција)</a:t>
            </a:r>
          </a:p>
          <a:p>
            <a:pPr marR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системске манифестације-анорексија, мучнина, повраћање, губитак на тежини, хипоалбуминемија, температура, анемија</a:t>
            </a:r>
          </a:p>
          <a:p>
            <a:pPr marR="0" algn="just"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972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084"/>
            <a:ext cx="9067800" cy="196552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>
              <a:defRPr/>
            </a:pPr>
            <a:r>
              <a:rPr lang="x-none" sz="2000" b="1" dirty="0">
                <a:latin typeface="Palatino Linotype" pitchFamily="18" charset="0"/>
              </a:rPr>
              <a:t>Процена активности болести,</a:t>
            </a:r>
            <a:r>
              <a:rPr lang="x-none" sz="2000" b="1" dirty="0" err="1">
                <a:latin typeface="Palatino Linotype" pitchFamily="18" charset="0"/>
              </a:rPr>
              <a:t>Truelovec</a:t>
            </a:r>
            <a:r>
              <a:rPr lang="x-none" sz="2000" b="1" dirty="0">
                <a:latin typeface="Palatino Linotype" pitchFamily="18" charset="0"/>
              </a:rPr>
              <a:t>, </a:t>
            </a:r>
            <a:r>
              <a:rPr lang="x-none" sz="2000" b="1" dirty="0" err="1">
                <a:latin typeface="Palatino Linotype" pitchFamily="18" charset="0"/>
              </a:rPr>
              <a:t>Witss</a:t>
            </a:r>
            <a:endParaRPr lang="en-US" sz="2000" b="1" dirty="0">
              <a:latin typeface="Palatino Linotype" pitchFamily="18" charset="0"/>
            </a:endParaRPr>
          </a:p>
        </p:txBody>
      </p:sp>
      <p:sp>
        <p:nvSpPr>
          <p:cNvPr id="28675" name="Subtitle 2"/>
          <p:cNvSpPr>
            <a:spLocks noGrp="1"/>
          </p:cNvSpPr>
          <p:nvPr>
            <p:ph type="subTitle" idx="1"/>
          </p:nvPr>
        </p:nvSpPr>
        <p:spPr>
          <a:xfrm>
            <a:off x="533400" y="1125538"/>
            <a:ext cx="7854950" cy="5732462"/>
          </a:xfrm>
        </p:spPr>
        <p:txBody>
          <a:bodyPr/>
          <a:lstStyle/>
          <a:p>
            <a:pPr marR="0" algn="ctr">
              <a:buFont typeface="Wingdings" pitchFamily="2" charset="2"/>
              <a:buChar char="q"/>
            </a:pPr>
            <a:endParaRPr lang="en-US" sz="2800" b="1" i="1" u="sng" dirty="0"/>
          </a:p>
          <a:p>
            <a:pPr marR="0" algn="ctr"/>
            <a:endParaRPr lang="en-US" sz="2800" b="1" i="1" u="sng" dirty="0"/>
          </a:p>
          <a:p>
            <a:pPr marR="0" algn="ctr">
              <a:buFont typeface="Wingdings" pitchFamily="2" charset="2"/>
              <a:buChar char="q"/>
            </a:pPr>
            <a:endParaRPr lang="en-US" sz="2800" b="1" i="1" u="sng" dirty="0"/>
          </a:p>
          <a:p>
            <a:pPr marR="0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717590"/>
              </p:ext>
            </p:extLst>
          </p:nvPr>
        </p:nvGraphicFramePr>
        <p:xfrm>
          <a:off x="32084" y="457200"/>
          <a:ext cx="5832476" cy="2835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6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број столица/дан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>
                          <a:latin typeface="Palatino Linotype" pitchFamily="18" charset="0"/>
                        </a:rPr>
                        <a:t>мање од 4</a:t>
                      </a:r>
                      <a:endParaRPr lang="en-US" sz="1800" i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крварење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>
                          <a:latin typeface="Palatino Linotype" pitchFamily="18" charset="0"/>
                        </a:rPr>
                        <a:t>незнатно</a:t>
                      </a:r>
                      <a:endParaRPr lang="en-US" sz="1800" i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анемија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>
                          <a:latin typeface="Palatino Linotype" pitchFamily="18" charset="0"/>
                        </a:rPr>
                        <a:t>минимална</a:t>
                      </a:r>
                      <a:endParaRPr lang="en-US" sz="1800" i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телесна температура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>
                          <a:latin typeface="Palatino Linotype" pitchFamily="18" charset="0"/>
                        </a:rPr>
                        <a:t>нормална</a:t>
                      </a:r>
                      <a:endParaRPr lang="en-US" sz="1800" i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пулс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>
                          <a:latin typeface="Palatino Linotype" pitchFamily="18" charset="0"/>
                        </a:rPr>
                        <a:t>нормалан</a:t>
                      </a:r>
                      <a:endParaRPr lang="en-US" sz="1800" i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 err="1">
                          <a:latin typeface="Palatino Linotype" pitchFamily="18" charset="0"/>
                        </a:rPr>
                        <a:t>седиментација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мања од 30 mm/сат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223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системске манифестације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tc>
                  <a:txBody>
                    <a:bodyPr/>
                    <a:lstStyle/>
                    <a:p>
                      <a:pPr algn="ctr"/>
                      <a:endParaRPr lang="x-none" sz="1800" i="0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без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7" marR="91437" marT="45730" marB="4573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564888"/>
              </p:ext>
            </p:extLst>
          </p:nvPr>
        </p:nvGraphicFramePr>
        <p:xfrm>
          <a:off x="76200" y="3581400"/>
          <a:ext cx="5256214" cy="2835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1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8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број столица/дан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>
                          <a:latin typeface="Palatino Linotype" pitchFamily="18" charset="0"/>
                        </a:rPr>
                        <a:t>4-6</a:t>
                      </a:r>
                      <a:endParaRPr lang="en-US" sz="1800" i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крварење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>
                          <a:latin typeface="Palatino Linotype" pitchFamily="18" charset="0"/>
                        </a:rPr>
                        <a:t>знатније</a:t>
                      </a:r>
                      <a:endParaRPr lang="en-US" sz="1800" i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анемија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>
                          <a:latin typeface="Palatino Linotype" pitchFamily="18" charset="0"/>
                        </a:rPr>
                        <a:t>значајна</a:t>
                      </a:r>
                      <a:endParaRPr lang="en-US" sz="1800" i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телесна температура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>
                          <a:latin typeface="Palatino Linotype" pitchFamily="18" charset="0"/>
                        </a:rPr>
                        <a:t>повишена</a:t>
                      </a:r>
                      <a:endParaRPr lang="en-US" sz="1800" i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пулс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>
                          <a:latin typeface="Palatino Linotype" pitchFamily="18" charset="0"/>
                        </a:rPr>
                        <a:t>тахикардија</a:t>
                      </a:r>
                      <a:endParaRPr lang="en-US" sz="1800" i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842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 err="1">
                          <a:latin typeface="Palatino Linotype" pitchFamily="18" charset="0"/>
                        </a:rPr>
                        <a:t>седиментација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већа од 30 mm/сат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223"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системске манифестације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i="0" dirty="0">
                          <a:latin typeface="Palatino Linotype" pitchFamily="18" charset="0"/>
                        </a:rPr>
                        <a:t>често присутне-артритис</a:t>
                      </a:r>
                      <a:endParaRPr lang="en-US" sz="1800" i="0" dirty="0">
                        <a:latin typeface="Palatino Linotype" pitchFamily="18" charset="0"/>
                      </a:endParaRPr>
                    </a:p>
                  </a:txBody>
                  <a:tcPr marL="91434" marR="91434" marT="45730" marB="4573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19800" y="858071"/>
            <a:ext cx="1819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000" b="1" u="sng" dirty="0">
                <a:latin typeface="Palatino Linotype" pitchFamily="18" charset="0"/>
              </a:rPr>
              <a:t>Блага болест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28955" y="4136539"/>
            <a:ext cx="330744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algn="ctr"/>
            <a:r>
              <a:rPr lang="en-US" sz="2000" b="1" u="sng" dirty="0" err="1">
                <a:latin typeface="Palatino Linotype" pitchFamily="18" charset="0"/>
              </a:rPr>
              <a:t>Умерено</a:t>
            </a:r>
            <a:r>
              <a:rPr lang="en-US" sz="2000" b="1" u="sng" dirty="0">
                <a:latin typeface="Palatino Linotype" pitchFamily="18" charset="0"/>
              </a:rPr>
              <a:t>  </a:t>
            </a:r>
            <a:r>
              <a:rPr lang="en-US" sz="2000" b="1" u="sng" dirty="0" err="1">
                <a:latin typeface="Palatino Linotype" pitchFamily="18" charset="0"/>
              </a:rPr>
              <a:t>тешка</a:t>
            </a:r>
            <a:r>
              <a:rPr lang="en-US" sz="2000" b="1" u="sng" dirty="0">
                <a:latin typeface="Palatino Linotype" pitchFamily="18" charset="0"/>
              </a:rPr>
              <a:t> </a:t>
            </a:r>
            <a:r>
              <a:rPr lang="en-US" sz="2000" b="1" u="sng" dirty="0" err="1">
                <a:latin typeface="Palatino Linotype" pitchFamily="18" charset="0"/>
              </a:rPr>
              <a:t>болест</a:t>
            </a:r>
            <a:r>
              <a:rPr lang="en-US" sz="2000" b="1" u="sng" dirty="0">
                <a:latin typeface="Palatino Linotype" pitchFamily="18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0258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864096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x-none" sz="2800" b="1" dirty="0">
                <a:latin typeface="Palatino Linotype" pitchFamily="18" charset="0"/>
              </a:rPr>
              <a:t>Процена активности болести,</a:t>
            </a:r>
            <a:r>
              <a:rPr lang="x-none" sz="2800" b="1" dirty="0" err="1">
                <a:latin typeface="Palatino Linotype" pitchFamily="18" charset="0"/>
              </a:rPr>
              <a:t>Truelovec</a:t>
            </a:r>
            <a:r>
              <a:rPr lang="x-none" sz="2800" b="1" dirty="0">
                <a:latin typeface="Palatino Linotype" pitchFamily="18" charset="0"/>
              </a:rPr>
              <a:t>, </a:t>
            </a:r>
            <a:r>
              <a:rPr lang="x-none" sz="2800" b="1" dirty="0" err="1">
                <a:latin typeface="Palatino Linotype" pitchFamily="18" charset="0"/>
              </a:rPr>
              <a:t>Witss</a:t>
            </a:r>
            <a:r>
              <a:rPr lang="x-none" sz="2800" b="1" dirty="0">
                <a:latin typeface="Palatino Linotype" pitchFamily="18" charset="0"/>
              </a:rPr>
              <a:t> </a:t>
            </a:r>
            <a:br>
              <a:rPr lang="x-none" sz="2800" b="1" dirty="0"/>
            </a:br>
            <a:endParaRPr lang="en-US" sz="2800" b="1" dirty="0"/>
          </a:p>
        </p:txBody>
      </p:sp>
      <p:sp>
        <p:nvSpPr>
          <p:cNvPr id="30723" name="Subtitle 2"/>
          <p:cNvSpPr>
            <a:spLocks noGrp="1"/>
          </p:cNvSpPr>
          <p:nvPr>
            <p:ph type="subTitle" idx="1"/>
          </p:nvPr>
        </p:nvSpPr>
        <p:spPr>
          <a:xfrm>
            <a:off x="533400" y="1196975"/>
            <a:ext cx="7854950" cy="5661025"/>
          </a:xfrm>
        </p:spPr>
        <p:txBody>
          <a:bodyPr/>
          <a:lstStyle/>
          <a:p>
            <a:pPr marL="342900" marR="0" indent="-342900" algn="ctr">
              <a:buFont typeface="Wingdings" pitchFamily="2" charset="2"/>
              <a:buChar char="v"/>
            </a:pPr>
            <a:r>
              <a:rPr lang="en-US" sz="2400" b="1" u="sng" dirty="0" err="1">
                <a:solidFill>
                  <a:schemeClr val="tx1"/>
                </a:solidFill>
                <a:latin typeface="Palatino Linotype" pitchFamily="18" charset="0"/>
              </a:rPr>
              <a:t>Тешка</a:t>
            </a:r>
            <a:r>
              <a:rPr lang="en-US" sz="2400" b="1" u="sng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400" b="1" u="sng" dirty="0" err="1">
                <a:solidFill>
                  <a:schemeClr val="tx1"/>
                </a:solidFill>
                <a:latin typeface="Palatino Linotype" pitchFamily="18" charset="0"/>
              </a:rPr>
              <a:t>или</a:t>
            </a:r>
            <a:r>
              <a:rPr lang="en-US" sz="2400" b="1" u="sng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400" b="1" u="sng" dirty="0" err="1">
                <a:solidFill>
                  <a:schemeClr val="tx1"/>
                </a:solidFill>
                <a:latin typeface="Palatino Linotype" pitchFamily="18" charset="0"/>
              </a:rPr>
              <a:t>фулминантна</a:t>
            </a:r>
            <a:r>
              <a:rPr lang="en-US" sz="2400" b="1" u="sng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400" b="1" u="sng" dirty="0" err="1">
                <a:solidFill>
                  <a:schemeClr val="tx1"/>
                </a:solidFill>
                <a:latin typeface="Palatino Linotype" pitchFamily="18" charset="0"/>
              </a:rPr>
              <a:t>болест</a:t>
            </a:r>
            <a:endParaRPr lang="en-US" sz="2400" b="1" u="sng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ctr">
              <a:buFont typeface="Wingdings" pitchFamily="2" charset="2"/>
              <a:buChar char="v"/>
            </a:pPr>
            <a:endParaRPr lang="en-US" sz="2400" b="1" u="sng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више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од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6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проливастих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столица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дневно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ректално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крварење-доминантан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симптом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температура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дехидратација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хипоалбуминемија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анемија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токсични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мегаколон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Powel-Tuck-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бази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квантитативне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процене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ендоскопског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налаза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екстраинтестиналних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манифестација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434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53"/>
            <a:ext cx="8229600" cy="639762"/>
          </a:xfrm>
        </p:spPr>
        <p:txBody>
          <a:bodyPr>
            <a:normAutofit/>
          </a:bodyPr>
          <a:lstStyle/>
          <a:p>
            <a:r>
              <a:rPr lang="sr-Cyrl-CS" sz="2400" b="1" dirty="0">
                <a:latin typeface="Palatino Linotype" pitchFamily="18" charset="0"/>
                <a:cs typeface="Arial" pitchFamily="34" charset="0"/>
              </a:rPr>
              <a:t>Синдром лоше апсорпције 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5715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Дијагностика</a:t>
            </a:r>
          </a:p>
          <a:p>
            <a:pPr>
              <a:buNone/>
            </a:pPr>
            <a:endParaRPr lang="sr-Cyrl-CS" sz="1400" dirty="0">
              <a:latin typeface="Palatino Linotype" pitchFamily="18" charset="0"/>
              <a:cs typeface="Arial" pitchFamily="34" charset="0"/>
            </a:endParaRPr>
          </a:p>
          <a:p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Анамнеза и физикални налаз 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(</a:t>
            </a:r>
            <a:r>
              <a:rPr lang="sr-Cyrl-CS" sz="1400" i="1" dirty="0">
                <a:latin typeface="Palatino Linotype" pitchFamily="18" charset="0"/>
                <a:cs typeface="Arial" pitchFamily="34" charset="0"/>
              </a:rPr>
              <a:t>антрополошка испитивања)</a:t>
            </a:r>
          </a:p>
          <a:p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Лабораторијски параметри 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( КС, гвожђе, витамин В12, албумини, продужено протромбинско време, снижен холестерол, хипокалцијемија, хипокалијемија, повишена алкалана фосфатаза)</a:t>
            </a:r>
          </a:p>
          <a:p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Биопсија и РТГ пасажа  танког црева- 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ако су нормални, потребно је испитивање панкреаса</a:t>
            </a:r>
          </a:p>
          <a:p>
            <a:r>
              <a:rPr lang="sr-Cyrl-CS" sz="1400" dirty="0" err="1">
                <a:latin typeface="Palatino Linotype" pitchFamily="18" charset="0"/>
                <a:cs typeface="Arial" pitchFamily="34" charset="0"/>
              </a:rPr>
              <a:t>Дуоденална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 тубажа са аспирацијом-за </a:t>
            </a: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микроскопски  и микробиолошки преглед 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(паразити)</a:t>
            </a:r>
          </a:p>
          <a:p>
            <a:r>
              <a:rPr lang="sr-Cyrl-CS" sz="1400" b="1" dirty="0" err="1">
                <a:latin typeface="Palatino Linotype" pitchFamily="18" charset="0"/>
                <a:cs typeface="Arial" pitchFamily="34" charset="0"/>
              </a:rPr>
              <a:t>Метаболичка</a:t>
            </a: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 испитивања директно доказују синдром лоше апсорбције:</a:t>
            </a: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  <a:cs typeface="Arial" pitchFamily="34" charset="0"/>
              </a:rPr>
              <a:t>        </a:t>
            </a:r>
            <a:r>
              <a:rPr lang="sr-Latn-CS" sz="1400" dirty="0">
                <a:latin typeface="Palatino Linotype" pitchFamily="18" charset="0"/>
                <a:cs typeface="Arial" pitchFamily="34" charset="0"/>
              </a:rPr>
              <a:t>screening je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 микроскопски прегед столице на сварљивост</a:t>
            </a: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  <a:cs typeface="Arial" pitchFamily="34" charset="0"/>
              </a:rPr>
              <a:t>        - </a:t>
            </a:r>
            <a:r>
              <a:rPr lang="sr-Cyrl-CS" sz="1400" i="1" dirty="0">
                <a:latin typeface="Palatino Linotype" pitchFamily="18" charset="0"/>
                <a:cs typeface="Arial" pitchFamily="34" charset="0"/>
              </a:rPr>
              <a:t>мерење масти у столици (&lt; 6 </a:t>
            </a:r>
            <a:r>
              <a:rPr lang="sr-Latn-CS" sz="1400" i="1" dirty="0">
                <a:latin typeface="Palatino Linotype" pitchFamily="18" charset="0"/>
                <a:cs typeface="Arial" pitchFamily="34" charset="0"/>
              </a:rPr>
              <a:t>g</a:t>
            </a:r>
            <a:r>
              <a:rPr lang="sr-Cyrl-CS" sz="1400" i="1" dirty="0">
                <a:latin typeface="Palatino Linotype" pitchFamily="18" charset="0"/>
                <a:cs typeface="Arial" pitchFamily="34" charset="0"/>
              </a:rPr>
              <a:t>/дан) златни стандард, мада непријатан и некомфоран</a:t>
            </a:r>
          </a:p>
          <a:p>
            <a:pPr>
              <a:buNone/>
            </a:pPr>
            <a:r>
              <a:rPr lang="sr-Cyrl-CS" sz="1400" dirty="0">
                <a:latin typeface="Palatino Linotype" pitchFamily="18" charset="0"/>
                <a:cs typeface="Arial" pitchFamily="34" charset="0"/>
              </a:rPr>
              <a:t>        - </a:t>
            </a: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функционално испитивање  панкреаса и  црева </a:t>
            </a:r>
            <a:endParaRPr lang="en-US" sz="1400" b="1" dirty="0">
              <a:latin typeface="Palatino Linotype" pitchFamily="18" charset="0"/>
              <a:cs typeface="Arial" pitchFamily="34" charset="0"/>
            </a:endParaRPr>
          </a:p>
          <a:p>
            <a:pPr lvl="0">
              <a:buNone/>
            </a:pP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         а. издисајни тестови 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(издахнут ↑ Н+ неадекватне апсорпције у т.цреву-ферментације у дебелом)</a:t>
            </a:r>
          </a:p>
          <a:p>
            <a:pPr lvl="0">
              <a:buNone/>
            </a:pP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         б.тест  толеранције дисахарида (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мер</a:t>
            </a:r>
            <a:r>
              <a:rPr lang="en-US" sz="1400" dirty="0">
                <a:latin typeface="Palatino Linotype" pitchFamily="18" charset="0"/>
                <a:cs typeface="Arial" pitchFamily="34" charset="0"/>
              </a:rPr>
              <a:t>e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ње концентрације глукозе у крви после пероралног уноса)</a:t>
            </a:r>
          </a:p>
          <a:p>
            <a:pPr lvl="0">
              <a:buNone/>
            </a:pPr>
            <a:r>
              <a:rPr lang="sr-Cyrl-CS" sz="1400" b="1" dirty="0">
                <a:latin typeface="Palatino Linotype" pitchFamily="18" charset="0"/>
                <a:cs typeface="Arial" pitchFamily="34" charset="0"/>
              </a:rPr>
              <a:t>         в.тест апсорбције ксалозе 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(нису јој потр</a:t>
            </a:r>
            <a:r>
              <a:rPr lang="en-US" sz="1400" dirty="0">
                <a:latin typeface="Palatino Linotype" pitchFamily="18" charset="0"/>
                <a:cs typeface="Arial" pitchFamily="34" charset="0"/>
              </a:rPr>
              <a:t>e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бни панкр</a:t>
            </a:r>
            <a:r>
              <a:rPr lang="en-US" sz="1400" dirty="0">
                <a:latin typeface="Palatino Linotype" pitchFamily="18" charset="0"/>
                <a:cs typeface="Arial" pitchFamily="34" charset="0"/>
              </a:rPr>
              <a:t>e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асни ензими за апсорб</a:t>
            </a:r>
            <a:r>
              <a:rPr lang="x-none" sz="1400" dirty="0">
                <a:latin typeface="Palatino Linotype" pitchFamily="18" charset="0"/>
                <a:cs typeface="Arial" pitchFamily="34" charset="0"/>
              </a:rPr>
              <a:t>ц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ију), </a:t>
            </a:r>
          </a:p>
          <a:p>
            <a:pPr lvl="0">
              <a:buNone/>
            </a:pPr>
            <a:r>
              <a:rPr lang="sr-Cyrl-CS" sz="1400" dirty="0">
                <a:latin typeface="Palatino Linotype" pitchFamily="18" charset="0"/>
                <a:cs typeface="Arial" pitchFamily="34" charset="0"/>
              </a:rPr>
              <a:t>             мерењем концентрације у крви и урину после пероралног уноса је  директан увид у </a:t>
            </a:r>
          </a:p>
          <a:p>
            <a:pPr lvl="0">
              <a:buNone/>
            </a:pPr>
            <a:r>
              <a:rPr lang="sr-Cyrl-CS" sz="1400" dirty="0">
                <a:latin typeface="Palatino Linotype" pitchFamily="18" charset="0"/>
                <a:cs typeface="Arial" pitchFamily="34" charset="0"/>
              </a:rPr>
              <a:t>            </a:t>
            </a:r>
            <a:r>
              <a:rPr lang="sr-Cyrl-CS" sz="1400" i="1" dirty="0">
                <a:latin typeface="Palatino Linotype" pitchFamily="18" charset="0"/>
                <a:cs typeface="Arial" pitchFamily="34" charset="0"/>
              </a:rPr>
              <a:t>апсортивни  капацитет цревне  </a:t>
            </a:r>
            <a:r>
              <a:rPr lang="sr-Cyrl-CS" sz="1400" i="1" dirty="0" err="1">
                <a:latin typeface="Palatino Linotype" pitchFamily="18" charset="0"/>
                <a:cs typeface="Arial" pitchFamily="34" charset="0"/>
              </a:rPr>
              <a:t>слузнице</a:t>
            </a:r>
            <a:r>
              <a:rPr lang="sr-Cyrl-CS" sz="1400" i="1" dirty="0">
                <a:latin typeface="Palatino Linotype" pitchFamily="18" charset="0"/>
                <a:cs typeface="Arial" pitchFamily="34" charset="0"/>
              </a:rPr>
              <a:t>-за раздвајање панкреасне од цревне дисфункције</a:t>
            </a:r>
          </a:p>
          <a:p>
            <a:pPr lvl="0">
              <a:buNone/>
            </a:pPr>
            <a:r>
              <a:rPr lang="sr-Cyrl-CS" sz="1400" dirty="0">
                <a:latin typeface="Palatino Linotype" pitchFamily="18" charset="0"/>
                <a:cs typeface="Arial" pitchFamily="34" charset="0"/>
              </a:rPr>
              <a:t>        ц. Шилингов тест (вит </a:t>
            </a:r>
            <a:r>
              <a:rPr lang="sr-Latn-CS" sz="1400" dirty="0">
                <a:latin typeface="Palatino Linotype" pitchFamily="18" charset="0"/>
                <a:cs typeface="Arial" pitchFamily="34" charset="0"/>
              </a:rPr>
              <a:t>B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12 у урину након </a:t>
            </a:r>
            <a:r>
              <a:rPr lang="sr-Cyrl-CS" sz="1400" dirty="0" err="1">
                <a:latin typeface="Palatino Linotype" pitchFamily="18" charset="0"/>
                <a:cs typeface="Arial" pitchFamily="34" charset="0"/>
              </a:rPr>
              <a:t>пероралног</a:t>
            </a:r>
            <a:r>
              <a:rPr lang="sr-Cyrl-CS" sz="1400" dirty="0">
                <a:latin typeface="Palatino Linotype" pitchFamily="18" charset="0"/>
                <a:cs typeface="Arial" pitchFamily="34" charset="0"/>
              </a:rPr>
              <a:t> уношења </a:t>
            </a:r>
          </a:p>
          <a:p>
            <a:pPr lvl="0">
              <a:buNone/>
            </a:pPr>
            <a:r>
              <a:rPr lang="sr-Cyrl-CS" sz="1400" dirty="0">
                <a:latin typeface="Palatino Linotype" pitchFamily="18" charset="0"/>
                <a:cs typeface="Arial" pitchFamily="34" charset="0"/>
              </a:rPr>
              <a:t>        д.тест толеранције  лактозе  указује на дефицит лактозе...</a:t>
            </a:r>
            <a:endParaRPr lang="en-US" sz="1400" dirty="0">
              <a:latin typeface="Palatino Linotype" pitchFamily="18" charset="0"/>
              <a:cs typeface="Arial" pitchFamily="34" charset="0"/>
            </a:endParaRPr>
          </a:p>
          <a:p>
            <a:endParaRPr lang="sr-Cyrl-CS" sz="1400" b="1" dirty="0">
              <a:latin typeface="Arial" pitchFamily="34" charset="0"/>
              <a:cs typeface="Arial" pitchFamily="34" charset="0"/>
            </a:endParaRPr>
          </a:p>
          <a:p>
            <a:endParaRPr lang="sr-Cyrl-CS" sz="1400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sr-Cyrl-CS" sz="1400" b="1" dirty="0">
                <a:latin typeface="Arial" pitchFamily="34" charset="0"/>
                <a:cs typeface="Arial" pitchFamily="34" charset="0"/>
              </a:rPr>
              <a:t>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6230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792088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r>
              <a:rPr lang="x-none" sz="3200" b="1" dirty="0">
                <a:latin typeface="Palatino Linotype" pitchFamily="18" charset="0"/>
              </a:rPr>
              <a:t>Дијагноза </a:t>
            </a:r>
            <a:r>
              <a:rPr lang="x-none" sz="3200" b="1" dirty="0" err="1">
                <a:latin typeface="Palatino Linotype" pitchFamily="18" charset="0"/>
              </a:rPr>
              <a:t>улцерозног</a:t>
            </a:r>
            <a:r>
              <a:rPr lang="x-none" sz="3200" b="1" dirty="0">
                <a:latin typeface="Palatino Linotype" pitchFamily="18" charset="0"/>
              </a:rPr>
              <a:t> колитиса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2771" name="Subtitle 2"/>
          <p:cNvSpPr>
            <a:spLocks noGrp="1"/>
          </p:cNvSpPr>
          <p:nvPr>
            <p:ph type="subTitle" idx="1"/>
          </p:nvPr>
        </p:nvSpPr>
        <p:spPr>
          <a:xfrm>
            <a:off x="533400" y="1125538"/>
            <a:ext cx="7854950" cy="3675062"/>
          </a:xfrm>
        </p:spPr>
        <p:txBody>
          <a:bodyPr>
            <a:normAutofit lnSpcReduction="10000"/>
          </a:bodyPr>
          <a:lstStyle/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лабораторијске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анализе</a:t>
            </a:r>
            <a:endParaRPr lang="en-US" sz="16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преглед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столице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ко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пр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окултура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преглед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столице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паразите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гљивице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, C. </a:t>
            </a:r>
            <a:r>
              <a:rPr lang="x-none" sz="1600" dirty="0" err="1">
                <a:solidFill>
                  <a:schemeClr val="tx1"/>
                </a:solidFill>
                <a:latin typeface="Palatino Linotype" pitchFamily="18" charset="0"/>
              </a:rPr>
              <a:t>difficile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радиолоши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прегледи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-</a:t>
            </a: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i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дебело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црево-иригографија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ендоскопски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прегледи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-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са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биопсијама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за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хистолошки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налаз</a:t>
            </a:r>
            <a:endParaRPr lang="en-US" sz="16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ректосигмоидоскопија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колоноскопија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сцинтиграфски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прегледи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3445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764704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x-none" sz="2800" b="1">
                <a:latin typeface="Palatino Linotype" pitchFamily="18" charset="0"/>
              </a:rPr>
              <a:t>Физикални преглед</a:t>
            </a:r>
            <a:r>
              <a:rPr lang="x-none" sz="2800" b="1" dirty="0">
                <a:latin typeface="Palatino Linotype" pitchFamily="18" charset="0"/>
              </a:rPr>
              <a:t>, лабораторијске анализе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3795" name="Subtitle 2"/>
          <p:cNvSpPr>
            <a:spLocks noGrp="1"/>
          </p:cNvSpPr>
          <p:nvPr>
            <p:ph type="subTitle" idx="1"/>
          </p:nvPr>
        </p:nvSpPr>
        <p:spPr>
          <a:xfrm>
            <a:off x="0" y="765175"/>
            <a:ext cx="9067800" cy="5832475"/>
          </a:xfrm>
        </p:spPr>
        <p:txBody>
          <a:bodyPr>
            <a:normAutofit fontScale="92500" lnSpcReduction="10000"/>
          </a:bodyPr>
          <a:lstStyle/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дистензија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абдомена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бледило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температура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болна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осетљивост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дуж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колона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перималеоларни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едеми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(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анемија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хипоалбуминемија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орална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кандидијаза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афтозне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улцерације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батичасти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прсти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перианалне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фисуре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улцерације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(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ретке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узроковане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честим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дефекацијама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  <a:endParaRPr lang="x-none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дефицит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гвожђа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микроцитна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хипохромна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анемија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хипокалијемија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хипоалбуминемија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повишена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1400">
                <a:solidFill>
                  <a:schemeClr val="tx1"/>
                </a:solidFill>
                <a:latin typeface="Palatino Linotype" pitchFamily="18" charset="0"/>
              </a:rPr>
              <a:t>SE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повећан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1400">
                <a:solidFill>
                  <a:schemeClr val="tx1"/>
                </a:solidFill>
                <a:latin typeface="Palatino Linotype" pitchFamily="18" charset="0"/>
              </a:rPr>
              <a:t>CRP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повећан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фибриноген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повећане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1400">
                <a:solidFill>
                  <a:schemeClr val="tx1"/>
                </a:solidFill>
                <a:latin typeface="Palatino Linotype" pitchFamily="18" charset="0"/>
              </a:rPr>
              <a:t> AST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x-none" sz="1400">
                <a:solidFill>
                  <a:schemeClr val="tx1"/>
                </a:solidFill>
                <a:latin typeface="Palatino Linotype" pitchFamily="18" charset="0"/>
              </a:rPr>
              <a:t>ALT 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масна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јетра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токсикемија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сепса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малнутриција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јетре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повећана</a:t>
            </a:r>
            <a:r>
              <a:rPr lang="x-none" sz="1400">
                <a:solidFill>
                  <a:schemeClr val="tx1"/>
                </a:solidFill>
                <a:latin typeface="Palatino Linotype" pitchFamily="18" charset="0"/>
              </a:rPr>
              <a:t> ALP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код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3%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болесника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( </a:t>
            </a:r>
            <a:r>
              <a:rPr lang="x-none" sz="1400">
                <a:solidFill>
                  <a:schemeClr val="tx1"/>
                </a:solidFill>
                <a:latin typeface="Palatino Linotype" pitchFamily="18" charset="0"/>
              </a:rPr>
              <a:t>PSC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?)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2318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720080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>
              <a:defRPr/>
            </a:pPr>
            <a:r>
              <a:rPr lang="x-none" sz="3200" b="1" err="1">
                <a:latin typeface="Palatino Linotype" pitchFamily="18" charset="0"/>
              </a:rPr>
              <a:t>Ендоскопски</a:t>
            </a:r>
            <a:r>
              <a:rPr lang="x-none" sz="3200" b="1">
                <a:latin typeface="Palatino Linotype" pitchFamily="18" charset="0"/>
              </a:rPr>
              <a:t> </a:t>
            </a:r>
            <a:r>
              <a:rPr lang="x-none" sz="3200" b="1" dirty="0">
                <a:latin typeface="Palatino Linotype" pitchFamily="18" charset="0"/>
              </a:rPr>
              <a:t>и хистолошки налаз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5843" name="Subtitle 2"/>
          <p:cNvSpPr>
            <a:spLocks noGrp="1"/>
          </p:cNvSpPr>
          <p:nvPr>
            <p:ph type="subTitle" idx="1"/>
          </p:nvPr>
        </p:nvSpPr>
        <p:spPr>
          <a:xfrm>
            <a:off x="539750" y="1052513"/>
            <a:ext cx="7854950" cy="4357687"/>
          </a:xfrm>
        </p:spPr>
        <p:txBody>
          <a:bodyPr/>
          <a:lstStyle/>
          <a:p>
            <a:pPr marR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Хиперемија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едем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слузнице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инфилтрација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слузнице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запаљенским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ћелијама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губитак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субмукозног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васкуларног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цртежа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гранулирана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вулнерабилна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слузница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улцерације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псеудополипи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стриктуре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v"/>
            </a:pP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/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4" name="Picture 3" descr="http://www.kolumbus.fi/hans/gastrolab/jan16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0"/>
            <a:ext cx="1676400" cy="136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http://www.kolumbus.fi/hans/gastrolab/mar0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95516"/>
            <a:ext cx="1845734" cy="1453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3902299"/>
            <a:ext cx="91440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Palatino Linotype" pitchFamily="18" charset="0"/>
              </a:rPr>
              <a:t>1- </a:t>
            </a:r>
            <a:r>
              <a:rPr lang="en-US" dirty="0" err="1">
                <a:latin typeface="Palatino Linotype" pitchFamily="18" charset="0"/>
              </a:rPr>
              <a:t>нема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значајног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запаљења</a:t>
            </a:r>
            <a:r>
              <a:rPr lang="x-none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(</a:t>
            </a:r>
            <a:r>
              <a:rPr lang="en-US" dirty="0" err="1">
                <a:latin typeface="Palatino Linotype" pitchFamily="18" charset="0"/>
              </a:rPr>
              <a:t>присутне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архитектонске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промене</a:t>
            </a:r>
            <a:r>
              <a:rPr lang="en-US" dirty="0">
                <a:latin typeface="Palatino Linotype" pitchFamily="18" charset="0"/>
              </a:rPr>
              <a:t> и </a:t>
            </a:r>
            <a:r>
              <a:rPr lang="en-US" dirty="0" err="1">
                <a:latin typeface="Palatino Linotype" pitchFamily="18" charset="0"/>
              </a:rPr>
              <a:t>мала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жаришта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лимфоцита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без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крипталних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апсцеса</a:t>
            </a:r>
            <a:r>
              <a:rPr lang="en-US" dirty="0">
                <a:latin typeface="Palatino Linotype" pitchFamily="18" charset="0"/>
              </a:rPr>
              <a:t> и </a:t>
            </a:r>
            <a:r>
              <a:rPr lang="en-US" dirty="0" err="1">
                <a:latin typeface="Palatino Linotype" pitchFamily="18" charset="0"/>
              </a:rPr>
              <a:t>епителне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деструкције</a:t>
            </a:r>
            <a:r>
              <a:rPr lang="en-US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Palatino Linotype" pitchFamily="18" charset="0"/>
              </a:rPr>
              <a:t>2- </a:t>
            </a:r>
            <a:r>
              <a:rPr lang="en-US" dirty="0" err="1">
                <a:latin typeface="Palatino Linotype" pitchFamily="18" charset="0"/>
              </a:rPr>
              <a:t>благо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до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умереног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запаљења</a:t>
            </a:r>
            <a:r>
              <a:rPr lang="x-none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(</a:t>
            </a:r>
            <a:r>
              <a:rPr lang="en-US" dirty="0" err="1">
                <a:latin typeface="Palatino Linotype" pitchFamily="18" charset="0"/>
              </a:rPr>
              <a:t>едем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повећана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васкуларност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повећан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број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акутних</a:t>
            </a:r>
            <a:r>
              <a:rPr lang="en-US" dirty="0">
                <a:latin typeface="Palatino Linotype" pitchFamily="18" charset="0"/>
              </a:rPr>
              <a:t> и </a:t>
            </a:r>
            <a:r>
              <a:rPr lang="en-US" dirty="0" err="1">
                <a:latin typeface="Palatino Linotype" pitchFamily="18" charset="0"/>
              </a:rPr>
              <a:t>хроничних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запаљенских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ћелија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епител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интактан</a:t>
            </a:r>
            <a:r>
              <a:rPr lang="en-US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Palatino Linotype" pitchFamily="18" charset="0"/>
              </a:rPr>
              <a:t>3- </a:t>
            </a:r>
            <a:r>
              <a:rPr lang="en-US" dirty="0" err="1">
                <a:latin typeface="Palatino Linotype" pitchFamily="18" charset="0"/>
              </a:rPr>
              <a:t>тешко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запаљење</a:t>
            </a:r>
            <a:r>
              <a:rPr lang="x-none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(</a:t>
            </a:r>
            <a:r>
              <a:rPr lang="en-US" dirty="0" err="1">
                <a:latin typeface="Palatino Linotype" pitchFamily="18" charset="0"/>
              </a:rPr>
              <a:t>изражени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инфилтрати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акутних</a:t>
            </a:r>
            <a:r>
              <a:rPr lang="en-US" dirty="0">
                <a:latin typeface="Palatino Linotype" pitchFamily="18" charset="0"/>
              </a:rPr>
              <a:t> и </a:t>
            </a:r>
            <a:r>
              <a:rPr lang="en-US" dirty="0" err="1">
                <a:latin typeface="Palatino Linotype" pitchFamily="18" charset="0"/>
              </a:rPr>
              <a:t>хроничних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запаљенских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ћелија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криптални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апсцеси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улцерације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површинског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епитела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пурулентни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ексудат</a:t>
            </a:r>
            <a:r>
              <a:rPr lang="en-US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617243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72008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r>
              <a:rPr lang="x-none" sz="3200" b="1" dirty="0" err="1">
                <a:latin typeface="Palatino Linotype" pitchFamily="18" charset="0"/>
              </a:rPr>
              <a:t>Радиолошки</a:t>
            </a:r>
            <a:r>
              <a:rPr lang="x-none" sz="3200" b="1" dirty="0">
                <a:latin typeface="Palatino Linotype" pitchFamily="18" charset="0"/>
              </a:rPr>
              <a:t> налаз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43011" name="Subtitle 2"/>
          <p:cNvSpPr>
            <a:spLocks noGrp="1"/>
          </p:cNvSpPr>
          <p:nvPr>
            <p:ph type="subTitle" idx="1"/>
          </p:nvPr>
        </p:nvSpPr>
        <p:spPr>
          <a:xfrm>
            <a:off x="533400" y="1052513"/>
            <a:ext cx="7854950" cy="5805487"/>
          </a:xfrm>
        </p:spPr>
        <p:txBody>
          <a:bodyPr/>
          <a:lstStyle/>
          <a:p>
            <a:pPr marR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гранулираност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назубљеност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слузничких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контура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улазак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контрасног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средства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у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плитке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улцерације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R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губитак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еластичности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сужавање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лумена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губитак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хаустрација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скраћење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црева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проширење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пресакралног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простора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између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задњег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ректалног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зида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сакрума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више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од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1 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cm-a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дефекти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пуњења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инфламаторни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полипи-псеудополипи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аденоматозни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полипи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карцином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0263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5762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err="1">
                <a:latin typeface="Palatino Linotype" pitchFamily="18" charset="0"/>
              </a:rPr>
              <a:t>Компликације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en-US" sz="3200" b="1" dirty="0" err="1">
                <a:latin typeface="Palatino Linotype" pitchFamily="18" charset="0"/>
              </a:rPr>
              <a:t>улцерозног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en-US" sz="3200" b="1" dirty="0" err="1">
                <a:latin typeface="Palatino Linotype" pitchFamily="18" charset="0"/>
              </a:rPr>
              <a:t>колитиса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44035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052513"/>
            <a:ext cx="4244975" cy="5545137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b="1" i="1" dirty="0" err="1">
                <a:latin typeface="Palatino Linotype" pitchFamily="18" charset="0"/>
              </a:rPr>
              <a:t>Перианална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болест</a:t>
            </a:r>
            <a:endParaRPr lang="en-US" sz="1800" b="1" i="1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хемороиди</a:t>
            </a:r>
            <a:endParaRPr lang="en-US" sz="18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аналне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фисуре</a:t>
            </a:r>
            <a:endParaRPr lang="en-US" sz="18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перианални</a:t>
            </a:r>
            <a:r>
              <a:rPr lang="en-US" sz="1800" dirty="0">
                <a:latin typeface="Palatino Linotype" pitchFamily="18" charset="0"/>
              </a:rPr>
              <a:t> и </a:t>
            </a:r>
            <a:r>
              <a:rPr lang="en-US" sz="1800" dirty="0" err="1">
                <a:latin typeface="Palatino Linotype" pitchFamily="18" charset="0"/>
              </a:rPr>
              <a:t>исхиоректални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апсцеси</a:t>
            </a:r>
            <a:endParaRPr lang="en-US" sz="18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пролапс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ректума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800" b="1" i="1" dirty="0" err="1">
                <a:latin typeface="Palatino Linotype" pitchFamily="18" charset="0"/>
              </a:rPr>
              <a:t>Псеудополипи</a:t>
            </a:r>
            <a:r>
              <a:rPr lang="en-US" sz="1800" dirty="0" err="1">
                <a:latin typeface="Palatino Linotype" pitchFamily="18" charset="0"/>
              </a:rPr>
              <a:t>-инфламаторни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полипи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en-US" sz="1800" dirty="0">
                <a:latin typeface="Palatino Linotype" pitchFamily="18" charset="0"/>
              </a:rPr>
              <a:t>(</a:t>
            </a:r>
            <a:r>
              <a:rPr lang="en-US" sz="1800" dirty="0" err="1">
                <a:latin typeface="Palatino Linotype" pitchFamily="18" charset="0"/>
              </a:rPr>
              <a:t>хиперпластична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регенерација</a:t>
            </a:r>
            <a:r>
              <a:rPr lang="en-US" sz="1800" dirty="0">
                <a:latin typeface="Palatino Linotype" pitchFamily="18" charset="0"/>
              </a:rPr>
              <a:t>  </a:t>
            </a:r>
            <a:r>
              <a:rPr lang="en-US" sz="1800" dirty="0" err="1">
                <a:latin typeface="Palatino Linotype" pitchFamily="18" charset="0"/>
              </a:rPr>
              <a:t>денудиране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слузнице</a:t>
            </a:r>
            <a:r>
              <a:rPr lang="en-US" sz="1800" dirty="0">
                <a:latin typeface="Palatino Linotype" pitchFamily="18" charset="0"/>
              </a:rPr>
              <a:t>)</a:t>
            </a:r>
          </a:p>
          <a:p>
            <a:endParaRPr lang="en-US" sz="18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800" b="1" i="1" dirty="0" err="1">
                <a:latin typeface="Palatino Linotype" pitchFamily="18" charset="0"/>
              </a:rPr>
              <a:t>Масивно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крварење</a:t>
            </a:r>
            <a:r>
              <a:rPr lang="en-US" sz="1800" b="1" i="1" dirty="0">
                <a:latin typeface="Palatino Linotype" pitchFamily="18" charset="0"/>
              </a:rPr>
              <a:t>- </a:t>
            </a:r>
            <a:r>
              <a:rPr lang="en-US" sz="1800" dirty="0" err="1">
                <a:latin typeface="Palatino Linotype" pitchFamily="18" charset="0"/>
              </a:rPr>
              <a:t>панколитис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800" b="1" i="1" dirty="0" err="1">
                <a:latin typeface="Palatino Linotype" pitchFamily="18" charset="0"/>
              </a:rPr>
              <a:t>Стриктура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колона</a:t>
            </a:r>
            <a:r>
              <a:rPr lang="en-US" sz="1800" dirty="0" err="1">
                <a:latin typeface="Palatino Linotype" pitchFamily="18" charset="0"/>
              </a:rPr>
              <a:t>-ректум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трансверзални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колон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мултипле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малигнитет</a:t>
            </a:r>
            <a:r>
              <a:rPr lang="en-US" sz="1800" dirty="0">
                <a:latin typeface="Palatino Linotype" pitchFamily="18" charset="0"/>
              </a:rPr>
              <a:t>?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403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244975" cy="530225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b="1" i="1" dirty="0" err="1">
                <a:latin typeface="Palatino Linotype" pitchFamily="18" charset="0"/>
              </a:rPr>
              <a:t>Фулминантни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колитис-</a:t>
            </a:r>
            <a:r>
              <a:rPr lang="en-US" sz="1800" dirty="0" err="1">
                <a:latin typeface="Palatino Linotype" pitchFamily="18" charset="0"/>
              </a:rPr>
              <a:t>трансмурално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ширење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запаљења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800" b="1" i="1" dirty="0" err="1">
                <a:latin typeface="Palatino Linotype" pitchFamily="18" charset="0"/>
              </a:rPr>
              <a:t>Токсични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мегаколон</a:t>
            </a:r>
            <a:r>
              <a:rPr lang="en-US" sz="1800" b="1" i="1" dirty="0">
                <a:latin typeface="Palatino Linotype" pitchFamily="18" charset="0"/>
              </a:rPr>
              <a:t>- </a:t>
            </a:r>
            <a:r>
              <a:rPr lang="en-US" sz="1800" dirty="0" err="1">
                <a:latin typeface="Palatino Linotype" pitchFamily="18" charset="0"/>
              </a:rPr>
              <a:t>фулминантни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колитис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дилатација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колона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више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од</a:t>
            </a:r>
            <a:r>
              <a:rPr lang="en-US" sz="1800" dirty="0">
                <a:latin typeface="Palatino Linotype" pitchFamily="18" charset="0"/>
              </a:rPr>
              <a:t> 6 </a:t>
            </a:r>
            <a:r>
              <a:rPr lang="x-none" sz="1800" dirty="0">
                <a:latin typeface="Palatino Linotype" pitchFamily="18" charset="0"/>
              </a:rPr>
              <a:t>cm</a:t>
            </a:r>
            <a:r>
              <a:rPr lang="en-US" sz="1800" dirty="0">
                <a:latin typeface="Palatino Linotype" pitchFamily="18" charset="0"/>
              </a:rPr>
              <a:t>-а,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прогресија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запаљења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кроз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мишићне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слојеве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до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серозе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уз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парализу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мускулатуре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колона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800" b="1" i="1" dirty="0" err="1">
                <a:latin typeface="Palatino Linotype" pitchFamily="18" charset="0"/>
              </a:rPr>
              <a:t>Перфорација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колона-</a:t>
            </a:r>
            <a:r>
              <a:rPr lang="en-US" sz="1800" dirty="0" err="1">
                <a:latin typeface="Palatino Linotype" pitchFamily="18" charset="0"/>
              </a:rPr>
              <a:t>код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токсичног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мегаколона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800" b="1" i="1" dirty="0" err="1">
                <a:latin typeface="Palatino Linotype" pitchFamily="18" charset="0"/>
              </a:rPr>
              <a:t>Карцином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колона-</a:t>
            </a:r>
            <a:r>
              <a:rPr lang="en-US" sz="1800" dirty="0" err="1">
                <a:latin typeface="Palatino Linotype" pitchFamily="18" charset="0"/>
              </a:rPr>
              <a:t>код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панколитиса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након</a:t>
            </a:r>
            <a:r>
              <a:rPr lang="en-US" sz="1800" dirty="0">
                <a:latin typeface="Palatino Linotype" pitchFamily="18" charset="0"/>
              </a:rPr>
              <a:t> 10 и </a:t>
            </a:r>
            <a:r>
              <a:rPr lang="en-US" sz="1800" dirty="0" err="1">
                <a:latin typeface="Palatino Linotype" pitchFamily="18" charset="0"/>
              </a:rPr>
              <a:t>више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година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трајања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болести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0836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344760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x-none" sz="3200" b="1" dirty="0" err="1">
                <a:latin typeface="Palatino Linotype" pitchFamily="18" charset="0"/>
              </a:rPr>
              <a:t>Кронова</a:t>
            </a:r>
            <a:r>
              <a:rPr lang="x-none" sz="3200" b="1" dirty="0">
                <a:latin typeface="Palatino Linotype" pitchFamily="18" charset="0"/>
              </a:rPr>
              <a:t> болест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49155" name="Subtitle 2"/>
          <p:cNvSpPr>
            <a:spLocks noGrp="1"/>
          </p:cNvSpPr>
          <p:nvPr>
            <p:ph type="subTitle" idx="1"/>
          </p:nvPr>
        </p:nvSpPr>
        <p:spPr>
          <a:xfrm>
            <a:off x="152400" y="762000"/>
            <a:ext cx="8915400" cy="5400675"/>
          </a:xfrm>
        </p:spPr>
        <p:txBody>
          <a:bodyPr/>
          <a:lstStyle/>
          <a:p>
            <a:pPr marL="285750" marR="0" indent="-28575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&lt; 20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година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- 25%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до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30%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болесника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&gt; 50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година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- 15 %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болесника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екстраинтестиналн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симптоми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артритис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артралгије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претходе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појави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цревних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симптома-15 %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болесн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и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захваћен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ректум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код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50%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болесника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graphicFrame>
        <p:nvGraphicFramePr>
          <p:cNvPr id="3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758653"/>
              </p:ext>
            </p:extLst>
          </p:nvPr>
        </p:nvGraphicFramePr>
        <p:xfrm>
          <a:off x="2057400" y="3048000"/>
          <a:ext cx="5170488" cy="350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r:id="rId3" imgW="6248942" imgH="4743099" progId="Excel.Sheet.8">
                  <p:embed/>
                </p:oleObj>
              </mc:Choice>
              <mc:Fallback>
                <p:oleObj r:id="rId3" imgW="6248942" imgH="4743099" progId="Excel.Sheet.8">
                  <p:embed/>
                  <p:pic>
                    <p:nvPicPr>
                      <p:cNvPr id="0" name="Picture 5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048000"/>
                        <a:ext cx="5170488" cy="3500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124200" y="3352800"/>
            <a:ext cx="22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ЛОКАЛИЗАЦИЈА</a:t>
            </a:r>
          </a:p>
        </p:txBody>
      </p:sp>
    </p:spTree>
    <p:extLst>
      <p:ext uri="{BB962C8B-B14F-4D97-AF65-F5344CB8AC3E}">
        <p14:creationId xmlns:p14="http://schemas.microsoft.com/office/powerpoint/2010/main" val="4603713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72008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r>
              <a:rPr lang="x-none" sz="3200" b="1" dirty="0" err="1">
                <a:latin typeface="Palatino Linotype" pitchFamily="18" charset="0"/>
              </a:rPr>
              <a:t>Кронова</a:t>
            </a:r>
            <a:r>
              <a:rPr lang="x-none" sz="3200" b="1" dirty="0">
                <a:latin typeface="Palatino Linotype" pitchFamily="18" charset="0"/>
              </a:rPr>
              <a:t> болест, карактеристике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51203" name="Subtitle 2"/>
          <p:cNvSpPr>
            <a:spLocks noGrp="1"/>
          </p:cNvSpPr>
          <p:nvPr>
            <p:ph type="subTitle" idx="1"/>
          </p:nvPr>
        </p:nvSpPr>
        <p:spPr>
          <a:xfrm>
            <a:off x="533400" y="1268413"/>
            <a:ext cx="8359775" cy="3151187"/>
          </a:xfrm>
        </p:spPr>
        <p:txBody>
          <a:bodyPr/>
          <a:lstStyle/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бол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-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опструктивног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карактера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типа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грчева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проливи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-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синдром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кратког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црева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синдром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слепе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вијуге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провоциране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жучним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киселинама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без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примеса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крви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без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тенезама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температура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губитак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тежине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крварење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перианална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болест-пери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а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налне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фисуре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фистуле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апсцеси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516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48072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>
              <a:defRPr/>
            </a:pPr>
            <a:r>
              <a:rPr lang="x-none" sz="2400" b="1" dirty="0">
                <a:latin typeface="Palatino Linotype" pitchFamily="18" charset="0"/>
              </a:rPr>
              <a:t>Клинички облици болести, Бечка класификација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52227" name="Subtitle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7854950" cy="6092825"/>
          </a:xfrm>
        </p:spPr>
        <p:txBody>
          <a:bodyPr>
            <a:normAutofit lnSpcReduction="10000"/>
          </a:bodyPr>
          <a:lstStyle/>
          <a:p>
            <a:pPr marR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нестриктурирајући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непенетрирајући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облик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стриктурирајући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фибро-стенотично-опструктивни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облик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пенетрирајући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фистулизирајући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облик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lnSpc>
                <a:spcPct val="150000"/>
              </a:lnSpc>
            </a:pP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опструкција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едем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спазам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зида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црева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R="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интермитентна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постпрандијална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опструкција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</a:p>
          <a:p>
            <a:pPr marR="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фибростенотично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сужење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</a:p>
          <a:p>
            <a:pPr marR="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стриктура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смањење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броја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пролива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R="0" algn="just">
              <a:lnSpc>
                <a:spcPct val="150000"/>
              </a:lnSpc>
            </a:pP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фистулизација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трансмуралност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запаљења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захватање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серозе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црева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ентероентералне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илиеоилеалне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илеоцекалне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илеосигмоидне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кологастричне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колодуоденалне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ентеровезикалне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ентеровагиналне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buFont typeface="Wingdings" pitchFamily="2" charset="2"/>
              <a:buChar char="q"/>
            </a:pP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ентерокутане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7052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648072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r>
              <a:rPr lang="x-none" sz="3200" b="1" dirty="0">
                <a:latin typeface="Palatino Linotype" pitchFamily="18" charset="0"/>
              </a:rPr>
              <a:t>Дијагноза </a:t>
            </a:r>
            <a:r>
              <a:rPr lang="x-none" sz="3200" b="1" dirty="0" err="1">
                <a:latin typeface="Palatino Linotype" pitchFamily="18" charset="0"/>
              </a:rPr>
              <a:t>Кронове</a:t>
            </a:r>
            <a:r>
              <a:rPr lang="x-none" sz="3200" b="1" dirty="0">
                <a:latin typeface="Palatino Linotype" pitchFamily="18" charset="0"/>
              </a:rPr>
              <a:t> болести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53251" name="Subtitle 2"/>
          <p:cNvSpPr>
            <a:spLocks noGrp="1"/>
          </p:cNvSpPr>
          <p:nvPr>
            <p:ph type="subTitle" idx="1"/>
          </p:nvPr>
        </p:nvSpPr>
        <p:spPr>
          <a:xfrm>
            <a:off x="533400" y="836613"/>
            <a:ext cx="7854950" cy="5761037"/>
          </a:xfrm>
        </p:spPr>
        <p:txBody>
          <a:bodyPr>
            <a:normAutofit/>
          </a:bodyPr>
          <a:lstStyle/>
          <a:p>
            <a:pPr marR="0" algn="l">
              <a:lnSpc>
                <a:spcPct val="150000"/>
              </a:lnSpc>
              <a:buFont typeface="Wingdings" pitchFamily="2" charset="2"/>
              <a:buChar char="q"/>
            </a:pPr>
            <a:r>
              <a:rPr lang="x-none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лабораторијске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анализе</a:t>
            </a:r>
            <a:endParaRPr lang="en-US" sz="16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преглед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столице</a:t>
            </a:r>
            <a:r>
              <a:rPr lang="x-none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копрокултура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преглед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столице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паразите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гљивице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, C. </a:t>
            </a:r>
            <a:r>
              <a:rPr lang="x-none" sz="1600" dirty="0" err="1">
                <a:solidFill>
                  <a:schemeClr val="tx1"/>
                </a:solidFill>
                <a:latin typeface="Palatino Linotype" pitchFamily="18" charset="0"/>
              </a:rPr>
              <a:t>difficile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радиолоши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прегледи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-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i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дебело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црево-иригографија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танко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црево-фракционирана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пасажа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или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ентероклиза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ендоскопски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прегледи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-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са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биопсијама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за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хистолошки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налаз</a:t>
            </a:r>
            <a:endParaRPr lang="en-US" sz="16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ректосигмоидоскопија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колоноскопија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илеоскопија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</a:p>
          <a:p>
            <a:pPr marR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езофагогастродуоденоскопија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сцинтиграфски</a:t>
            </a:r>
            <a:r>
              <a:rPr lang="en-US" sz="1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Palatino Linotype" pitchFamily="18" charset="0"/>
              </a:rPr>
              <a:t>прегледи</a:t>
            </a:r>
            <a:endParaRPr lang="en-US" sz="16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</a:pPr>
            <a:endParaRPr lang="en-US" dirty="0">
              <a:latin typeface="Palatino Linotype" pitchFamily="18" charset="0"/>
            </a:endParaRPr>
          </a:p>
          <a:p>
            <a:pPr marR="0"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03928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864096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x-none" sz="3200" b="1" dirty="0">
                <a:latin typeface="Palatino Linotype" pitchFamily="18" charset="0"/>
              </a:rPr>
              <a:t>Лабораторијске анализе</a:t>
            </a:r>
            <a:br>
              <a:rPr lang="x-none" sz="3200" b="1" dirty="0">
                <a:latin typeface="Palatino Linotype" pitchFamily="18" charset="0"/>
              </a:rPr>
            </a:b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54275" name="Subtitle 2"/>
          <p:cNvSpPr>
            <a:spLocks noGrp="1"/>
          </p:cNvSpPr>
          <p:nvPr>
            <p:ph type="subTitle" idx="1"/>
          </p:nvPr>
        </p:nvSpPr>
        <p:spPr>
          <a:xfrm>
            <a:off x="533400" y="836613"/>
            <a:ext cx="7854950" cy="3887787"/>
          </a:xfrm>
        </p:spPr>
        <p:txBody>
          <a:bodyPr/>
          <a:lstStyle/>
          <a:p>
            <a:pPr marL="342900" marR="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анемија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крварење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малапсорпција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витамина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B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12,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дефицит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фолне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киселине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дејство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хроничне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упале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коштану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срж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L="285750" marR="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леукоцитоза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убрзана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седиментација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еритроцита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хипоалбуминемија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хипокалијемија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хипокалцијемија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хипомагнезијемија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повишење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алкалне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фосфатазе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удруженст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са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PSC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L="285750" marR="0" indent="-28575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повишење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аминотрансвераза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перихолангитис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хепатитис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68185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3600" b="1" dirty="0" err="1">
                <a:latin typeface="Palatino Linotype" pitchFamily="18" charset="0"/>
              </a:rPr>
              <a:t>Целијачна</a:t>
            </a:r>
            <a:r>
              <a:rPr lang="x-none" sz="3600" b="1" dirty="0">
                <a:latin typeface="Palatino Linotype" pitchFamily="18" charset="0"/>
              </a:rPr>
              <a:t> болест</a:t>
            </a:r>
            <a:br>
              <a:rPr lang="x-none" sz="3600" b="1" dirty="0">
                <a:latin typeface="Palatino Linotype" pitchFamily="18" charset="0"/>
              </a:rPr>
            </a:br>
            <a:r>
              <a:rPr lang="x-none" sz="3600" b="1" dirty="0" err="1">
                <a:latin typeface="Palatino Linotype" pitchFamily="18" charset="0"/>
              </a:rPr>
              <a:t>Morbus</a:t>
            </a:r>
            <a:r>
              <a:rPr lang="x-none" sz="3600" b="1" dirty="0">
                <a:latin typeface="Palatino Linotype" pitchFamily="18" charset="0"/>
              </a:rPr>
              <a:t> </a:t>
            </a:r>
            <a:r>
              <a:rPr lang="x-none" sz="3600" b="1" dirty="0" err="1">
                <a:latin typeface="Palatino Linotype" pitchFamily="18" charset="0"/>
              </a:rPr>
              <a:t>coeliacus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  <a:endParaRPr lang="en-US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99891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431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err="1">
                <a:latin typeface="Palatino Linotype" pitchFamily="18" charset="0"/>
              </a:rPr>
              <a:t>Процена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en-US" sz="3200" b="1" dirty="0" err="1">
                <a:latin typeface="Palatino Linotype" pitchFamily="18" charset="0"/>
              </a:rPr>
              <a:t>активности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en-US" sz="3200" b="1" dirty="0" err="1">
                <a:latin typeface="Palatino Linotype" pitchFamily="18" charset="0"/>
              </a:rPr>
              <a:t>болести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55299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4040188" cy="100806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2000" dirty="0">
                <a:latin typeface="Palatino Linotype" pitchFamily="18" charset="0"/>
              </a:rPr>
              <a:t>CDAI- </a:t>
            </a:r>
            <a:r>
              <a:rPr lang="en-US" sz="2000" dirty="0" err="1">
                <a:latin typeface="Palatino Linotype" pitchFamily="18" charset="0"/>
              </a:rPr>
              <a:t>cronhs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disesase</a:t>
            </a:r>
            <a:r>
              <a:rPr lang="en-US" sz="2000" dirty="0">
                <a:latin typeface="Palatino Linotype" pitchFamily="18" charset="0"/>
              </a:rPr>
              <a:t> activity index</a:t>
            </a:r>
          </a:p>
          <a:p>
            <a:endParaRPr lang="en-US" dirty="0"/>
          </a:p>
        </p:txBody>
      </p:sp>
      <p:sp>
        <p:nvSpPr>
          <p:cNvPr id="55300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765175"/>
            <a:ext cx="4041775" cy="36036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>
                <a:latin typeface="Palatino Linotype" pitchFamily="18" charset="0"/>
              </a:rPr>
              <a:t>Збир</a:t>
            </a:r>
          </a:p>
        </p:txBody>
      </p:sp>
      <p:sp>
        <p:nvSpPr>
          <p:cNvPr id="55301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268413"/>
            <a:ext cx="4040188" cy="5400675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err="1">
                <a:latin typeface="Palatino Linotype" pitchFamily="18" charset="0"/>
              </a:rPr>
              <a:t>Број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течних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столица</a:t>
            </a:r>
            <a:r>
              <a:rPr lang="en-US" sz="1800" dirty="0">
                <a:latin typeface="Palatino Linotype" pitchFamily="18" charset="0"/>
              </a:rPr>
              <a:t> x 2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err="1">
                <a:latin typeface="Palatino Linotype" pitchFamily="18" charset="0"/>
              </a:rPr>
              <a:t>Бол</a:t>
            </a:r>
            <a:r>
              <a:rPr lang="en-US" sz="1800" dirty="0">
                <a:latin typeface="Palatino Linotype" pitchFamily="18" charset="0"/>
              </a:rPr>
              <a:t> у </a:t>
            </a:r>
            <a:r>
              <a:rPr lang="en-US" sz="1800" dirty="0" err="1">
                <a:latin typeface="Palatino Linotype" pitchFamily="18" charset="0"/>
              </a:rPr>
              <a:t>трбуху</a:t>
            </a:r>
            <a:r>
              <a:rPr lang="en-US" sz="1800" dirty="0">
                <a:latin typeface="Palatino Linotype" pitchFamily="18" charset="0"/>
              </a:rPr>
              <a:t>(о-</a:t>
            </a:r>
            <a:r>
              <a:rPr lang="en-US" sz="1800" dirty="0" err="1">
                <a:latin typeface="Palatino Linotype" pitchFamily="18" charset="0"/>
              </a:rPr>
              <a:t>одсутна</a:t>
            </a:r>
            <a:r>
              <a:rPr lang="en-US" sz="1800" dirty="0">
                <a:latin typeface="Palatino Linotype" pitchFamily="18" charset="0"/>
              </a:rPr>
              <a:t>, 1- </a:t>
            </a:r>
            <a:r>
              <a:rPr lang="en-US" sz="1800" dirty="0" err="1">
                <a:latin typeface="Palatino Linotype" pitchFamily="18" charset="0"/>
              </a:rPr>
              <a:t>блага</a:t>
            </a:r>
            <a:r>
              <a:rPr lang="en-US" sz="1800" dirty="0">
                <a:latin typeface="Palatino Linotype" pitchFamily="18" charset="0"/>
              </a:rPr>
              <a:t>, 2-умерена, 3-тешка) x 6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err="1">
                <a:latin typeface="Palatino Linotype" pitchFamily="18" charset="0"/>
              </a:rPr>
              <a:t>Опште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стање</a:t>
            </a:r>
            <a:r>
              <a:rPr lang="en-US" sz="1800" dirty="0">
                <a:latin typeface="Palatino Linotype" pitchFamily="18" charset="0"/>
              </a:rPr>
              <a:t>(0-добро, 1- </a:t>
            </a:r>
            <a:r>
              <a:rPr lang="en-US" sz="1800" dirty="0" err="1">
                <a:latin typeface="Palatino Linotype" pitchFamily="18" charset="0"/>
              </a:rPr>
              <a:t>умерено</a:t>
            </a:r>
            <a:r>
              <a:rPr lang="en-US" sz="1800" dirty="0">
                <a:latin typeface="Palatino Linotype" pitchFamily="18" charset="0"/>
              </a:rPr>
              <a:t>, 2- </a:t>
            </a:r>
            <a:r>
              <a:rPr lang="en-US" sz="1800" dirty="0" err="1">
                <a:latin typeface="Palatino Linotype" pitchFamily="18" charset="0"/>
              </a:rPr>
              <a:t>лоше</a:t>
            </a:r>
            <a:r>
              <a:rPr lang="en-US" sz="1800" dirty="0">
                <a:latin typeface="Palatino Linotype" pitchFamily="18" charset="0"/>
              </a:rPr>
              <a:t>, 3- </a:t>
            </a:r>
            <a:r>
              <a:rPr lang="en-US" sz="1800" dirty="0" err="1">
                <a:latin typeface="Palatino Linotype" pitchFamily="18" charset="0"/>
              </a:rPr>
              <a:t>врло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лоше</a:t>
            </a:r>
            <a:r>
              <a:rPr lang="en-US" sz="1800" dirty="0">
                <a:latin typeface="Palatino Linotype" pitchFamily="18" charset="0"/>
              </a:rPr>
              <a:t>, 4- </a:t>
            </a:r>
            <a:r>
              <a:rPr lang="en-US" sz="1800" dirty="0" err="1">
                <a:latin typeface="Palatino Linotype" pitchFamily="18" charset="0"/>
              </a:rPr>
              <a:t>изразито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лоше</a:t>
            </a:r>
            <a:r>
              <a:rPr lang="en-US" sz="1800" dirty="0">
                <a:latin typeface="Palatino Linotype" pitchFamily="18" charset="0"/>
              </a:rPr>
              <a:t>) x 6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err="1">
                <a:latin typeface="Palatino Linotype" pitchFamily="18" charset="0"/>
              </a:rPr>
              <a:t>Естраинтестиналне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манифестације</a:t>
            </a:r>
            <a:r>
              <a:rPr lang="en-US" sz="1800" dirty="0">
                <a:latin typeface="Palatino Linotype" pitchFamily="18" charset="0"/>
              </a:rPr>
              <a:t> x 30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err="1">
                <a:latin typeface="Palatino Linotype" pitchFamily="18" charset="0"/>
              </a:rPr>
              <a:t>Опијати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као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терапија</a:t>
            </a:r>
            <a:r>
              <a:rPr lang="en-US" sz="1800" dirty="0">
                <a:latin typeface="Palatino Linotype" pitchFamily="18" charset="0"/>
              </a:rPr>
              <a:t>(0-не, 1- </a:t>
            </a:r>
            <a:r>
              <a:rPr lang="en-US" sz="1800" dirty="0" err="1">
                <a:latin typeface="Palatino Linotype" pitchFamily="18" charset="0"/>
              </a:rPr>
              <a:t>да</a:t>
            </a:r>
            <a:r>
              <a:rPr lang="en-US" sz="1800" dirty="0">
                <a:latin typeface="Palatino Linotype" pitchFamily="18" charset="0"/>
              </a:rPr>
              <a:t>)</a:t>
            </a:r>
          </a:p>
          <a:p>
            <a:pPr>
              <a:buFont typeface="Wingdings 2" pitchFamily="18" charset="2"/>
              <a:buNone/>
            </a:pPr>
            <a:r>
              <a:rPr lang="en-US" sz="1800" dirty="0">
                <a:latin typeface="Palatino Linotype" pitchFamily="18" charset="0"/>
              </a:rPr>
              <a:t>      x 4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err="1">
                <a:latin typeface="Palatino Linotype" pitchFamily="18" charset="0"/>
              </a:rPr>
              <a:t>Палпабилне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масе</a:t>
            </a:r>
            <a:r>
              <a:rPr lang="en-US" sz="1800" dirty="0">
                <a:latin typeface="Palatino Linotype" pitchFamily="18" charset="0"/>
              </a:rPr>
              <a:t>( 0- </a:t>
            </a:r>
            <a:r>
              <a:rPr lang="en-US" sz="1800" dirty="0" err="1">
                <a:latin typeface="Palatino Linotype" pitchFamily="18" charset="0"/>
              </a:rPr>
              <a:t>не</a:t>
            </a:r>
            <a:r>
              <a:rPr lang="en-US" sz="1800" dirty="0">
                <a:latin typeface="Palatino Linotype" pitchFamily="18" charset="0"/>
              </a:rPr>
              <a:t>, 2- </a:t>
            </a:r>
            <a:r>
              <a:rPr lang="en-US" sz="1800" dirty="0" err="1">
                <a:latin typeface="Palatino Linotype" pitchFamily="18" charset="0"/>
              </a:rPr>
              <a:t>вероватне</a:t>
            </a:r>
            <a:r>
              <a:rPr lang="en-US" sz="1800" dirty="0">
                <a:latin typeface="Palatino Linotype" pitchFamily="18" charset="0"/>
              </a:rPr>
              <a:t>, 5- </a:t>
            </a:r>
            <a:r>
              <a:rPr lang="en-US" sz="1800" dirty="0" err="1">
                <a:latin typeface="Palatino Linotype" pitchFamily="18" charset="0"/>
              </a:rPr>
              <a:t>сигурне</a:t>
            </a:r>
            <a:r>
              <a:rPr lang="en-US" sz="1800" dirty="0">
                <a:latin typeface="Palatino Linotype" pitchFamily="18" charset="0"/>
              </a:rPr>
              <a:t>) x 10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err="1">
                <a:latin typeface="Palatino Linotype" pitchFamily="18" charset="0"/>
              </a:rPr>
              <a:t>Хематокрит</a:t>
            </a:r>
            <a:r>
              <a:rPr lang="en-US" sz="1800" dirty="0">
                <a:latin typeface="Palatino Linotype" pitchFamily="18" charset="0"/>
              </a:rPr>
              <a:t>( М-47, Ж 42) x 6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err="1">
                <a:latin typeface="Palatino Linotype" pitchFamily="18" charset="0"/>
              </a:rPr>
              <a:t>Телесна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тежина</a:t>
            </a:r>
            <a:r>
              <a:rPr lang="en-US" sz="1800" dirty="0">
                <a:latin typeface="Palatino Linotype" pitchFamily="18" charset="0"/>
              </a:rPr>
              <a:t> x 4</a:t>
            </a:r>
          </a:p>
          <a:p>
            <a:pPr>
              <a:buFont typeface="Wingdings 2" pitchFamily="18" charset="2"/>
              <a:buNone/>
            </a:pPr>
            <a:r>
              <a:rPr lang="en-US" sz="1800" u="sng" dirty="0">
                <a:latin typeface="Palatino Linotype" pitchFamily="18" charset="0"/>
              </a:rPr>
              <a:t>1- </a:t>
            </a:r>
            <a:r>
              <a:rPr lang="en-US" sz="1800" u="sng" dirty="0" err="1">
                <a:latin typeface="Palatino Linotype" pitchFamily="18" charset="0"/>
              </a:rPr>
              <a:t>телесна</a:t>
            </a:r>
            <a:r>
              <a:rPr lang="en-US" sz="1800" u="sng" dirty="0">
                <a:latin typeface="Palatino Linotype" pitchFamily="18" charset="0"/>
              </a:rPr>
              <a:t> </a:t>
            </a:r>
            <a:r>
              <a:rPr lang="en-US" sz="1800" u="sng" dirty="0" err="1">
                <a:latin typeface="Palatino Linotype" pitchFamily="18" charset="0"/>
              </a:rPr>
              <a:t>тежина</a:t>
            </a:r>
            <a:r>
              <a:rPr lang="en-US" sz="1800" u="sng" dirty="0">
                <a:latin typeface="Palatino Linotype" pitchFamily="18" charset="0"/>
              </a:rPr>
              <a:t>  x100</a:t>
            </a:r>
          </a:p>
          <a:p>
            <a:pPr>
              <a:buFont typeface="Wingdings 2" pitchFamily="18" charset="2"/>
              <a:buNone/>
            </a:pPr>
            <a:r>
              <a:rPr lang="en-US" sz="1800" dirty="0" err="1">
                <a:latin typeface="Palatino Linotype" pitchFamily="18" charset="0"/>
              </a:rPr>
              <a:t>стандардна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тежина</a:t>
            </a: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55302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413"/>
            <a:ext cx="4041775" cy="50927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>
                <a:latin typeface="Palatino Linotype" pitchFamily="18" charset="0"/>
              </a:rPr>
              <a:t>Ремисија &lt;  150</a:t>
            </a:r>
          </a:p>
          <a:p>
            <a:pPr>
              <a:buFont typeface="Wingdings" pitchFamily="2" charset="2"/>
              <a:buChar char="q"/>
            </a:pPr>
            <a:r>
              <a:rPr lang="en-US" sz="1800">
                <a:latin typeface="Palatino Linotype" pitchFamily="18" charset="0"/>
              </a:rPr>
              <a:t>Умерена активност  150-450</a:t>
            </a:r>
          </a:p>
          <a:p>
            <a:pPr>
              <a:buFont typeface="Wingdings" pitchFamily="2" charset="2"/>
              <a:buChar char="q"/>
            </a:pPr>
            <a:r>
              <a:rPr lang="en-US" sz="1800">
                <a:latin typeface="Palatino Linotype" pitchFamily="18" charset="0"/>
              </a:rPr>
              <a:t>Тешка болест &gt;450</a:t>
            </a:r>
          </a:p>
          <a:p>
            <a:endParaRPr lang="en-US" sz="1800">
              <a:latin typeface="Palatino Linotype" pitchFamily="18" charset="0"/>
            </a:endParaRPr>
          </a:p>
          <a:p>
            <a:pPr algn="ctr"/>
            <a:r>
              <a:rPr lang="en-US" sz="2000" b="1">
                <a:latin typeface="Palatino Linotype" pitchFamily="18" charset="0"/>
              </a:rPr>
              <a:t>Маркери запаљенске активности:</a:t>
            </a:r>
          </a:p>
          <a:p>
            <a:pPr>
              <a:buFont typeface="Wingdings" pitchFamily="2" charset="2"/>
              <a:buChar char="q"/>
            </a:pPr>
            <a:r>
              <a:rPr lang="x-none" sz="1800">
                <a:latin typeface="Palatino Linotype" pitchFamily="18" charset="0"/>
              </a:rPr>
              <a:t>SE</a:t>
            </a:r>
            <a:endParaRPr lang="en-US" sz="1800">
              <a:latin typeface="Palatino Linotype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800">
                <a:latin typeface="Palatino Linotype" pitchFamily="18" charset="0"/>
              </a:rPr>
              <a:t>Број тромоцита</a:t>
            </a:r>
          </a:p>
          <a:p>
            <a:pPr>
              <a:buFont typeface="Wingdings" pitchFamily="2" charset="2"/>
              <a:buChar char="q"/>
            </a:pPr>
            <a:r>
              <a:rPr lang="x-none" sz="1800">
                <a:latin typeface="Palatino Linotype" pitchFamily="18" charset="0"/>
              </a:rPr>
              <a:t>CRP</a:t>
            </a:r>
            <a:endParaRPr lang="en-US" sz="1800">
              <a:latin typeface="Palatino Linotype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800">
                <a:latin typeface="Palatino Linotype" pitchFamily="18" charset="0"/>
              </a:rPr>
              <a:t>Фибриноген</a:t>
            </a:r>
          </a:p>
          <a:p>
            <a:pPr>
              <a:buFont typeface="Wingdings" pitchFamily="2" charset="2"/>
              <a:buChar char="q"/>
            </a:pPr>
            <a:r>
              <a:rPr lang="en-US" sz="1800">
                <a:latin typeface="Palatino Linotype" pitchFamily="18" charset="0"/>
              </a:rPr>
              <a:t>Алфа-1 кисели гликопротеин</a:t>
            </a:r>
          </a:p>
          <a:p>
            <a:pPr>
              <a:buFont typeface="Wingdings" pitchFamily="2" charset="2"/>
              <a:buChar char="q"/>
            </a:pPr>
            <a:r>
              <a:rPr lang="en-US" sz="1800">
                <a:latin typeface="Palatino Linotype" pitchFamily="18" charset="0"/>
              </a:rPr>
              <a:t>Фекални алфа- 1 антитрипсин</a:t>
            </a:r>
          </a:p>
          <a:p>
            <a:pPr>
              <a:buFont typeface="Wingdings" pitchFamily="2" charset="2"/>
              <a:buChar char="q"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06176624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err="1">
                <a:latin typeface="Palatino Linotype" pitchFamily="18" charset="0"/>
              </a:rPr>
              <a:t>Колоноскопски</a:t>
            </a:r>
            <a:r>
              <a:rPr lang="en-US" sz="2800" b="1" dirty="0">
                <a:latin typeface="Palatino Linotype" pitchFamily="18" charset="0"/>
              </a:rPr>
              <a:t>, </a:t>
            </a:r>
            <a:r>
              <a:rPr lang="en-US" sz="2800" b="1" dirty="0" err="1">
                <a:latin typeface="Palatino Linotype" pitchFamily="18" charset="0"/>
              </a:rPr>
              <a:t>хистолошки</a:t>
            </a:r>
            <a:r>
              <a:rPr lang="en-US" sz="2800" b="1" dirty="0">
                <a:latin typeface="Palatino Linotype" pitchFamily="18" charset="0"/>
              </a:rPr>
              <a:t> и </a:t>
            </a:r>
            <a:r>
              <a:rPr lang="en-US" sz="2800" b="1" dirty="0" err="1">
                <a:latin typeface="Palatino Linotype" pitchFamily="18" charset="0"/>
              </a:rPr>
              <a:t>радиолошки</a:t>
            </a:r>
            <a:r>
              <a:rPr lang="en-US" sz="2800" b="1" dirty="0">
                <a:latin typeface="Palatino Linotype" pitchFamily="18" charset="0"/>
              </a:rPr>
              <a:t> </a:t>
            </a:r>
            <a:r>
              <a:rPr lang="en-US" sz="2800" b="1" dirty="0" err="1">
                <a:latin typeface="Palatino Linotype" pitchFamily="18" charset="0"/>
              </a:rPr>
              <a:t>налаз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5632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4040188" cy="50323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2000" dirty="0" err="1">
                <a:latin typeface="Palatino Linotype" pitchFamily="18" charset="0"/>
              </a:rPr>
              <a:t>Колоноскопски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хистолошки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налаз</a:t>
            </a:r>
            <a:endParaRPr lang="en-US" sz="2000" dirty="0">
              <a:latin typeface="Palatino Linotype" pitchFamily="18" charset="0"/>
            </a:endParaRPr>
          </a:p>
        </p:txBody>
      </p:sp>
      <p:sp>
        <p:nvSpPr>
          <p:cNvPr id="5632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692150"/>
            <a:ext cx="4041775" cy="576263"/>
          </a:xfrm>
        </p:spPr>
        <p:txBody>
          <a:bodyPr/>
          <a:lstStyle/>
          <a:p>
            <a:pPr algn="ctr"/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Радиолошки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налаз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5632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84313"/>
            <a:ext cx="4040188" cy="4876800"/>
          </a:xfrm>
        </p:spPr>
        <p:txBody>
          <a:bodyPr>
            <a:normAutofit lnSpcReduction="10000"/>
          </a:bodyPr>
          <a:lstStyle/>
          <a:p>
            <a:r>
              <a:rPr lang="en-US" sz="1800">
                <a:latin typeface="Palatino Linotype" pitchFamily="18" charset="0"/>
              </a:rPr>
              <a:t>Криптално запаљење, криптални апсцеси</a:t>
            </a:r>
            <a:r>
              <a:rPr lang="x-none" sz="1800">
                <a:latin typeface="Palatino Linotype" pitchFamily="18" charset="0"/>
              </a:rPr>
              <a:t> </a:t>
            </a:r>
            <a:r>
              <a:rPr lang="en-US" sz="1800">
                <a:latin typeface="Palatino Linotype" pitchFamily="18" charset="0"/>
              </a:rPr>
              <a:t>(полиморфонуклеарни леукоцити), фокалног карактера</a:t>
            </a:r>
          </a:p>
          <a:p>
            <a:r>
              <a:rPr lang="en-US" sz="1800">
                <a:latin typeface="Palatino Linotype" pitchFamily="18" charset="0"/>
              </a:rPr>
              <a:t>Повећање лимфоидних фоликула са прстеном еритема, афтоидна улцерација...дубоке лонгитудиналне улерације</a:t>
            </a:r>
          </a:p>
          <a:p>
            <a:r>
              <a:rPr lang="en-US" sz="1800">
                <a:latin typeface="Palatino Linotype" pitchFamily="18" charset="0"/>
              </a:rPr>
              <a:t>Оток запаљеног ткива, фисуре, улцерације-калдрмаст изглед слузнице</a:t>
            </a:r>
          </a:p>
          <a:p>
            <a:r>
              <a:rPr lang="en-US" sz="1800">
                <a:latin typeface="Palatino Linotype" pitchFamily="18" charset="0"/>
              </a:rPr>
              <a:t>Грануломи без казеозне некрозе</a:t>
            </a:r>
            <a:r>
              <a:rPr lang="x-none" sz="1800">
                <a:latin typeface="Palatino Linotype" pitchFamily="18" charset="0"/>
              </a:rPr>
              <a:t> </a:t>
            </a:r>
            <a:r>
              <a:rPr lang="en-US" sz="1800">
                <a:latin typeface="Palatino Linotype" pitchFamily="18" charset="0"/>
              </a:rPr>
              <a:t>(епителоидне и мултинуклеарне џиновске ћелије), у свим слојевима зида, макроскопски се презентују као милијарнн чворићи</a:t>
            </a:r>
          </a:p>
          <a:p>
            <a:endParaRPr lang="en-US" sz="1800">
              <a:latin typeface="Palatino Linotype" pitchFamily="18" charset="0"/>
            </a:endParaRPr>
          </a:p>
        </p:txBody>
      </p:sp>
      <p:sp>
        <p:nvSpPr>
          <p:cNvPr id="5632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1268413"/>
            <a:ext cx="4041775" cy="48768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 sz="2000"/>
          </a:p>
          <a:p>
            <a:r>
              <a:rPr lang="en-US" sz="2000">
                <a:latin typeface="Palatino Linotype" pitchFamily="18" charset="0"/>
              </a:rPr>
              <a:t>Калдрмаст изглед слузнице</a:t>
            </a:r>
            <a:r>
              <a:rPr lang="x-none" sz="2000">
                <a:latin typeface="Palatino Linotype" pitchFamily="18" charset="0"/>
              </a:rPr>
              <a:t> </a:t>
            </a:r>
            <a:r>
              <a:rPr lang="en-US" sz="2000">
                <a:latin typeface="Palatino Linotype" pitchFamily="18" charset="0"/>
              </a:rPr>
              <a:t>(улцерације, задебљање субмукозе)</a:t>
            </a:r>
          </a:p>
          <a:p>
            <a:endParaRPr lang="en-US" sz="2000">
              <a:latin typeface="Palatino Linotype" pitchFamily="18" charset="0"/>
            </a:endParaRPr>
          </a:p>
          <a:p>
            <a:r>
              <a:rPr lang="en-US" sz="2000">
                <a:latin typeface="Palatino Linotype" pitchFamily="18" charset="0"/>
              </a:rPr>
              <a:t>Стеноза(фиброза) знак “жице”-перзистентно сужење ригидног цревног сегмента</a:t>
            </a:r>
          </a:p>
          <a:p>
            <a:endParaRPr lang="en-US" sz="2000">
              <a:latin typeface="Palatino Linotype" pitchFamily="18" charset="0"/>
            </a:endParaRPr>
          </a:p>
          <a:p>
            <a:r>
              <a:rPr lang="en-US" sz="2000">
                <a:latin typeface="Palatino Linotype" pitchFamily="18" charset="0"/>
              </a:rPr>
              <a:t>Сегментне промене</a:t>
            </a:r>
            <a:r>
              <a:rPr lang="x-none" sz="2000">
                <a:latin typeface="Palatino Linotype" pitchFamily="18" charset="0"/>
              </a:rPr>
              <a:t> </a:t>
            </a:r>
            <a:r>
              <a:rPr lang="en-US" sz="2000">
                <a:latin typeface="Palatino Linotype" pitchFamily="18" charset="0"/>
              </a:rPr>
              <a:t>(оштра граница између здравих и болесних сегмената црева</a:t>
            </a:r>
          </a:p>
          <a:p>
            <a:endParaRPr lang="en-US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2740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err="1">
                <a:latin typeface="Palatino Linotype" pitchFamily="18" charset="0"/>
              </a:rPr>
              <a:t>Екстраинтестиналне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en-US" sz="3200" b="1" dirty="0" err="1">
                <a:latin typeface="Palatino Linotype" pitchFamily="18" charset="0"/>
              </a:rPr>
              <a:t>манифестацје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x-none" sz="3200" b="1" dirty="0">
                <a:latin typeface="Palatino Linotype" pitchFamily="18" charset="0"/>
              </a:rPr>
              <a:t>IBD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6144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5175"/>
            <a:ext cx="4038600" cy="5589588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Масна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јетра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Перихолангитис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Хронични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активни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хепатитис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x-none" sz="1600" dirty="0">
                <a:latin typeface="Palatino Linotype" pitchFamily="18" charset="0"/>
              </a:rPr>
              <a:t>PSC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Холелитијаза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Хематолошке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ком</a:t>
            </a:r>
            <a:r>
              <a:rPr lang="x-none" sz="1600" dirty="0">
                <a:latin typeface="Palatino Linotype" pitchFamily="18" charset="0"/>
              </a:rPr>
              <a:t>п</a:t>
            </a:r>
            <a:r>
              <a:rPr lang="en-US" sz="1600" dirty="0" err="1">
                <a:latin typeface="Palatino Linotype" pitchFamily="18" charset="0"/>
              </a:rPr>
              <a:t>ликације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en-US" sz="1600" dirty="0" err="1">
                <a:latin typeface="Palatino Linotype" pitchFamily="18" charset="0"/>
              </a:rPr>
              <a:t>сидеропенијска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анемија</a:t>
            </a:r>
            <a:r>
              <a:rPr lang="en-US" sz="1600" dirty="0">
                <a:latin typeface="Palatino Linotype" pitchFamily="18" charset="0"/>
              </a:rPr>
              <a:t>,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хемолитичка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анемија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леукоцитоза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тромбоцитоза,хипопротромбинемија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x-none" sz="1600" dirty="0">
                <a:latin typeface="Palatino Linotype" pitchFamily="18" charset="0"/>
              </a:rPr>
              <a:t>DIK</a:t>
            </a:r>
            <a:r>
              <a:rPr lang="en-US" sz="1600" dirty="0">
                <a:latin typeface="Palatino Linotype" pitchFamily="18" charset="0"/>
              </a:rPr>
              <a:t>)</a:t>
            </a:r>
          </a:p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Тромбоемболијска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болест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Font typeface="Wingdings 2" pitchFamily="18" charset="2"/>
              <a:buNone/>
            </a:pP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6144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5175"/>
            <a:ext cx="4038600" cy="55895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Коштано-зглобне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промене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en-US" sz="1600" dirty="0" err="1">
                <a:latin typeface="Palatino Linotype" pitchFamily="18" charset="0"/>
              </a:rPr>
              <a:t>атралгије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артритис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сакроил</a:t>
            </a:r>
            <a:r>
              <a:rPr lang="x-none" sz="1600" dirty="0">
                <a:latin typeface="Palatino Linotype" pitchFamily="18" charset="0"/>
              </a:rPr>
              <a:t>е</a:t>
            </a:r>
            <a:r>
              <a:rPr lang="en-US" sz="1600" dirty="0" err="1">
                <a:latin typeface="Palatino Linotype" pitchFamily="18" charset="0"/>
              </a:rPr>
              <a:t>итис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анкилозирајући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спондилитис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батичасти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прсти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карлични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остеомијелитис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остеопороза</a:t>
            </a:r>
            <a:r>
              <a:rPr lang="en-US" sz="1600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Очне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промене-иритис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Кожне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промене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en-US" sz="1600" dirty="0">
                <a:latin typeface="Palatino Linotype" pitchFamily="18" charset="0"/>
              </a:rPr>
              <a:t>(erythema </a:t>
            </a:r>
            <a:r>
              <a:rPr lang="en-US" sz="1600" dirty="0" err="1">
                <a:latin typeface="Palatino Linotype" pitchFamily="18" charset="0"/>
              </a:rPr>
              <a:t>nodosum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pyoderma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gangrenosum</a:t>
            </a:r>
            <a:r>
              <a:rPr lang="en-US" sz="1600" dirty="0">
                <a:latin typeface="Palatino Linotype" pitchFamily="18" charset="0"/>
              </a:rPr>
              <a:t>,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en-US" sz="1600" dirty="0">
                <a:latin typeface="Palatino Linotype" pitchFamily="18" charset="0"/>
              </a:rPr>
              <a:t>erythema </a:t>
            </a:r>
            <a:r>
              <a:rPr lang="en-US" sz="1600" dirty="0" err="1">
                <a:latin typeface="Palatino Linotype" pitchFamily="18" charset="0"/>
              </a:rPr>
              <a:t>multiforme</a:t>
            </a:r>
            <a:r>
              <a:rPr lang="en-US" sz="1600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Промене</a:t>
            </a:r>
            <a:r>
              <a:rPr lang="en-US" sz="1600" dirty="0">
                <a:latin typeface="Palatino Linotype" pitchFamily="18" charset="0"/>
              </a:rPr>
              <a:t> у </a:t>
            </a:r>
            <a:r>
              <a:rPr lang="en-US" sz="1600" dirty="0" err="1">
                <a:latin typeface="Palatino Linotype" pitchFamily="18" charset="0"/>
              </a:rPr>
              <a:t>усној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дупљи</a:t>
            </a:r>
            <a:r>
              <a:rPr lang="en-US" sz="1600" dirty="0">
                <a:latin typeface="Palatino Linotype" pitchFamily="18" charset="0"/>
              </a:rPr>
              <a:t>( </a:t>
            </a:r>
            <a:r>
              <a:rPr lang="en-US" sz="1600" dirty="0" err="1">
                <a:latin typeface="Palatino Linotype" pitchFamily="18" charset="0"/>
              </a:rPr>
              <a:t>афтозни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стоматитис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кандидијаза</a:t>
            </a:r>
            <a:r>
              <a:rPr lang="en-US" sz="1600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 err="1">
                <a:latin typeface="Palatino Linotype" pitchFamily="18" charset="0"/>
              </a:rPr>
              <a:t>Промене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на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уропоезном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систему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en-US" sz="1600" dirty="0" err="1">
                <a:latin typeface="Palatino Linotype" pitchFamily="18" charset="0"/>
              </a:rPr>
              <a:t>пијелонефритис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уролитијаза</a:t>
            </a:r>
            <a:r>
              <a:rPr lang="en-US" sz="1600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221770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92162"/>
          </a:xfrm>
        </p:spPr>
        <p:txBody>
          <a:bodyPr/>
          <a:lstStyle/>
          <a:p>
            <a:pPr algn="ctr"/>
            <a:r>
              <a:rPr lang="x-none" sz="3200" b="1" dirty="0">
                <a:latin typeface="Palatino Linotype" pitchFamily="18" charset="0"/>
              </a:rPr>
              <a:t>IBD</a:t>
            </a:r>
            <a:r>
              <a:rPr lang="en-US" sz="3200" b="1" dirty="0">
                <a:latin typeface="Palatino Linotype" pitchFamily="18" charset="0"/>
              </a:rPr>
              <a:t> и </a:t>
            </a:r>
            <a:r>
              <a:rPr lang="en-US" sz="3200" b="1" dirty="0" err="1">
                <a:latin typeface="Palatino Linotype" pitchFamily="18" charset="0"/>
              </a:rPr>
              <a:t>малигне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en-US" sz="3200" b="1" dirty="0" err="1">
                <a:latin typeface="Palatino Linotype" pitchFamily="18" charset="0"/>
              </a:rPr>
              <a:t>болести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688013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b="1" dirty="0" err="1">
                <a:latin typeface="Palatino Linotype" pitchFamily="18" charset="0"/>
              </a:rPr>
              <a:t>Карцином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колона</a:t>
            </a:r>
            <a:r>
              <a:rPr lang="en-US" sz="1600" b="1" dirty="0">
                <a:latin typeface="Palatino Linotype" pitchFamily="18" charset="0"/>
              </a:rPr>
              <a:t> и </a:t>
            </a:r>
            <a:r>
              <a:rPr lang="en-US" sz="1600" b="1" dirty="0" err="1">
                <a:latin typeface="Palatino Linotype" pitchFamily="18" charset="0"/>
              </a:rPr>
              <a:t>улцерозни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колитис</a:t>
            </a:r>
            <a:endParaRPr lang="en-US" sz="1600" b="1" dirty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latin typeface="Palatino Linotype" pitchFamily="18" charset="0"/>
              </a:rPr>
              <a:t>0,8-23 </a:t>
            </a:r>
            <a:r>
              <a:rPr lang="en-US" sz="1600" dirty="0" err="1">
                <a:latin typeface="Palatino Linotype" pitchFamily="18" charset="0"/>
              </a:rPr>
              <a:t>пута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већи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ризик</a:t>
            </a:r>
            <a:endParaRPr lang="en-US" sz="1600" dirty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err="1">
                <a:latin typeface="Palatino Linotype" pitchFamily="18" charset="0"/>
              </a:rPr>
              <a:t>кумулативни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ризик</a:t>
            </a:r>
            <a:r>
              <a:rPr lang="en-US" sz="1600" dirty="0">
                <a:latin typeface="Palatino Linotype" pitchFamily="18" charset="0"/>
              </a:rPr>
              <a:t> 5-10 % </a:t>
            </a:r>
            <a:r>
              <a:rPr lang="en-US" sz="1600" dirty="0" err="1">
                <a:latin typeface="Palatino Linotype" pitchFamily="18" charset="0"/>
              </a:rPr>
              <a:t>након</a:t>
            </a:r>
            <a:r>
              <a:rPr lang="en-US" sz="1600" dirty="0">
                <a:latin typeface="Palatino Linotype" pitchFamily="18" charset="0"/>
              </a:rPr>
              <a:t> 20 </a:t>
            </a:r>
            <a:r>
              <a:rPr lang="en-US" sz="1600" dirty="0" err="1">
                <a:latin typeface="Palatino Linotype" pitchFamily="18" charset="0"/>
              </a:rPr>
              <a:t>година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болести</a:t>
            </a:r>
            <a:endParaRPr lang="en-US" sz="1600" dirty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latin typeface="Palatino Linotype" pitchFamily="18" charset="0"/>
              </a:rPr>
              <a:t>10-25 % </a:t>
            </a:r>
            <a:r>
              <a:rPr lang="en-US" sz="1600" dirty="0" err="1">
                <a:latin typeface="Palatino Linotype" pitchFamily="18" charset="0"/>
              </a:rPr>
              <a:t>након</a:t>
            </a:r>
            <a:r>
              <a:rPr lang="en-US" sz="1600" dirty="0">
                <a:latin typeface="Palatino Linotype" pitchFamily="18" charset="0"/>
              </a:rPr>
              <a:t> 30 </a:t>
            </a:r>
            <a:r>
              <a:rPr lang="en-US" sz="1600" dirty="0" err="1">
                <a:latin typeface="Palatino Linotype" pitchFamily="18" charset="0"/>
              </a:rPr>
              <a:t>година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болести</a:t>
            </a:r>
            <a:endParaRPr lang="en-US" sz="1600" dirty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b="1" dirty="0" err="1">
                <a:latin typeface="Palatino Linotype" pitchFamily="18" charset="0"/>
              </a:rPr>
              <a:t>Карцином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колона</a:t>
            </a:r>
            <a:r>
              <a:rPr lang="en-US" sz="1600" b="1" dirty="0">
                <a:latin typeface="Palatino Linotype" pitchFamily="18" charset="0"/>
              </a:rPr>
              <a:t> и </a:t>
            </a:r>
            <a:r>
              <a:rPr lang="en-US" sz="1600" b="1" dirty="0" err="1">
                <a:latin typeface="Palatino Linotype" pitchFamily="18" charset="0"/>
              </a:rPr>
              <a:t>Кронова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болест</a:t>
            </a:r>
            <a:endParaRPr lang="en-US" sz="1600" b="1" dirty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err="1">
                <a:latin typeface="Palatino Linotype" pitchFamily="18" charset="0"/>
              </a:rPr>
              <a:t>подједнак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ризик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као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код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улцерозног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колитиса</a:t>
            </a:r>
            <a:endParaRPr lang="en-US" sz="1600" dirty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b="1" dirty="0" err="1">
                <a:latin typeface="Palatino Linotype" pitchFamily="18" charset="0"/>
              </a:rPr>
              <a:t>Карцином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танкога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црева</a:t>
            </a:r>
            <a:r>
              <a:rPr lang="en-US" sz="1600" b="1" dirty="0">
                <a:latin typeface="Palatino Linotype" pitchFamily="18" charset="0"/>
              </a:rPr>
              <a:t> и </a:t>
            </a:r>
            <a:r>
              <a:rPr lang="en-US" sz="1600" b="1" dirty="0" err="1">
                <a:latin typeface="Palatino Linotype" pitchFamily="18" charset="0"/>
              </a:rPr>
              <a:t>Кронова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болест</a:t>
            </a:r>
            <a:endParaRPr lang="en-US" sz="1600" b="1" dirty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>
                <a:latin typeface="Palatino Linotype" pitchFamily="18" charset="0"/>
              </a:rPr>
              <a:t>67% у </a:t>
            </a:r>
            <a:r>
              <a:rPr lang="en-US" sz="1600" dirty="0" err="1">
                <a:latin typeface="Palatino Linotype" pitchFamily="18" charset="0"/>
              </a:rPr>
              <a:t>илеуму</a:t>
            </a:r>
            <a:endParaRPr lang="en-US" sz="1600" dirty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1600" dirty="0" err="1">
                <a:latin typeface="Palatino Linotype" pitchFamily="18" charset="0"/>
              </a:rPr>
              <a:t>латентни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период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од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почетка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болести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до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развоја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карцинома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је</a:t>
            </a:r>
            <a:r>
              <a:rPr lang="en-US" sz="1600" dirty="0">
                <a:latin typeface="Palatino Linotype" pitchFamily="18" charset="0"/>
              </a:rPr>
              <a:t> 18 </a:t>
            </a:r>
            <a:r>
              <a:rPr lang="en-US" sz="1600" dirty="0" err="1">
                <a:latin typeface="Palatino Linotype" pitchFamily="18" charset="0"/>
              </a:rPr>
              <a:t>година</a:t>
            </a:r>
            <a:endParaRPr lang="en-US" sz="1600" dirty="0">
              <a:latin typeface="Palatino Linotype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b="1" dirty="0" err="1">
                <a:latin typeface="Palatino Linotype" pitchFamily="18" charset="0"/>
              </a:rPr>
              <a:t>Гастроинтестинални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лимфоми</a:t>
            </a:r>
            <a:r>
              <a:rPr lang="en-US" sz="1600" b="1" dirty="0">
                <a:latin typeface="Palatino Linotype" pitchFamily="18" charset="0"/>
              </a:rPr>
              <a:t>-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на</a:t>
            </a:r>
            <a:r>
              <a:rPr lang="en-US" sz="1600" dirty="0">
                <a:latin typeface="Palatino Linotype" pitchFamily="18" charset="0"/>
              </a:rPr>
              <a:t> 25000 </a:t>
            </a:r>
            <a:r>
              <a:rPr lang="en-US" sz="1600" dirty="0" err="1">
                <a:latin typeface="Palatino Linotype" pitchFamily="18" charset="0"/>
              </a:rPr>
              <a:t>болеснка</a:t>
            </a:r>
            <a:r>
              <a:rPr lang="en-US" sz="1600" dirty="0">
                <a:latin typeface="Palatino Linotype" pitchFamily="18" charset="0"/>
              </a:rPr>
              <a:t>, 7 </a:t>
            </a:r>
            <a:r>
              <a:rPr lang="en-US" sz="1600" dirty="0" err="1">
                <a:latin typeface="Palatino Linotype" pitchFamily="18" charset="0"/>
              </a:rPr>
              <a:t>код</a:t>
            </a:r>
            <a:r>
              <a:rPr lang="en-US" sz="1600" dirty="0">
                <a:latin typeface="Palatino Linotype" pitchFamily="18" charset="0"/>
              </a:rPr>
              <a:t> УК, 3 </a:t>
            </a:r>
            <a:r>
              <a:rPr lang="en-US" sz="1600" dirty="0" err="1">
                <a:latin typeface="Palatino Linotype" pitchFamily="18" charset="0"/>
              </a:rPr>
              <a:t>код</a:t>
            </a:r>
            <a:r>
              <a:rPr lang="en-US" sz="1600" dirty="0">
                <a:latin typeface="Palatino Linotype" pitchFamily="18" charset="0"/>
              </a:rPr>
              <a:t> КБ, </a:t>
            </a:r>
            <a:r>
              <a:rPr lang="en-US" sz="1600" dirty="0" err="1">
                <a:latin typeface="Palatino Linotype" pitchFamily="18" charset="0"/>
              </a:rPr>
              <a:t>увођење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имуномодулаторне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терапије</a:t>
            </a:r>
            <a:r>
              <a:rPr lang="en-US" sz="1600" dirty="0">
                <a:latin typeface="Palatino Linotype" pitchFamily="18" charset="0"/>
              </a:rPr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61809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431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err="1">
                <a:latin typeface="Palatino Linotype" pitchFamily="18" charset="0"/>
              </a:rPr>
              <a:t>Терапија</a:t>
            </a:r>
            <a:r>
              <a:rPr lang="en-US" sz="3200" b="1" dirty="0">
                <a:latin typeface="Palatino Linotype" pitchFamily="18" charset="0"/>
              </a:rPr>
              <a:t> </a:t>
            </a:r>
            <a:r>
              <a:rPr lang="x-none" sz="3200" b="1" dirty="0">
                <a:latin typeface="Palatino Linotype" pitchFamily="18" charset="0"/>
              </a:rPr>
              <a:t>IBD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7168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92150"/>
            <a:ext cx="4038600" cy="6165850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n-US" sz="2400" b="1" i="1" dirty="0"/>
              <a:t> </a:t>
            </a:r>
            <a:r>
              <a:rPr lang="en-US" sz="2400" b="1" dirty="0" err="1">
                <a:latin typeface="Palatino Linotype" pitchFamily="18" charset="0"/>
              </a:rPr>
              <a:t>Аминосалицилати</a:t>
            </a:r>
            <a:endParaRPr lang="en-US" sz="2400" b="1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Сулфасалазин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Месалазин</a:t>
            </a:r>
            <a:r>
              <a:rPr lang="en-US" sz="1800" dirty="0">
                <a:latin typeface="Palatino Linotype" pitchFamily="18" charset="0"/>
              </a:rPr>
              <a:t>, 5 АСА</a:t>
            </a:r>
          </a:p>
          <a:p>
            <a:pPr algn="just">
              <a:buFont typeface="Wingdings 2" pitchFamily="18" charset="2"/>
              <a:buNone/>
            </a:pP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Кортикостероиди</a:t>
            </a:r>
            <a:endParaRPr lang="en-US" sz="2400" b="1" dirty="0">
              <a:latin typeface="Palatino Linotype" pitchFamily="18" charset="0"/>
            </a:endParaRPr>
          </a:p>
          <a:p>
            <a:pPr algn="just"/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Имуном</a:t>
            </a:r>
            <a:r>
              <a:rPr lang="x-none" sz="2400" b="1" dirty="0">
                <a:latin typeface="Palatino Linotype" pitchFamily="18" charset="0"/>
              </a:rPr>
              <a:t>о</a:t>
            </a:r>
            <a:r>
              <a:rPr lang="en-US" sz="2400" b="1" dirty="0" err="1">
                <a:latin typeface="Palatino Linotype" pitchFamily="18" charset="0"/>
              </a:rPr>
              <a:t>дулаторна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терапија</a:t>
            </a:r>
            <a:endParaRPr lang="en-US" sz="2400" b="1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Азатиоприн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Метотрексат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Циклоспорин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Талидомид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Нутритивна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терапија</a:t>
            </a:r>
            <a:endParaRPr lang="en-US" sz="2400" b="1" dirty="0">
              <a:latin typeface="Palatino Linotype" pitchFamily="18" charset="0"/>
            </a:endParaRPr>
          </a:p>
          <a:p>
            <a:pPr>
              <a:buFont typeface="Wingdings 2" pitchFamily="18" charset="2"/>
              <a:buNone/>
            </a:pPr>
            <a:endParaRPr lang="en-US" sz="1800" dirty="0"/>
          </a:p>
        </p:txBody>
      </p:sp>
      <p:sp>
        <p:nvSpPr>
          <p:cNvPr id="7168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2150"/>
            <a:ext cx="4038600" cy="5976938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n-US" sz="2400" b="1" i="1" dirty="0"/>
              <a:t> </a:t>
            </a:r>
            <a:r>
              <a:rPr lang="en-US" sz="2400" b="1" dirty="0" err="1">
                <a:latin typeface="Palatino Linotype" pitchFamily="18" charset="0"/>
              </a:rPr>
              <a:t>Антибиотици</a:t>
            </a:r>
            <a:endParaRPr lang="en-US" sz="2400" b="1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Метронидазол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Ципрофлоксацин</a:t>
            </a:r>
            <a:endParaRPr lang="en-US" sz="1800" dirty="0">
              <a:latin typeface="Palatino Linotype" pitchFamily="18" charset="0"/>
            </a:endParaRPr>
          </a:p>
          <a:p>
            <a:pPr algn="just"/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Модулатори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активности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цитокина</a:t>
            </a:r>
            <a:endParaRPr lang="en-US" sz="2400" b="1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Анти</a:t>
            </a:r>
            <a:r>
              <a:rPr lang="en-US" sz="1800" dirty="0">
                <a:latin typeface="Palatino Linotype" pitchFamily="18" charset="0"/>
              </a:rPr>
              <a:t> ТНФ-infliximab, </a:t>
            </a:r>
            <a:r>
              <a:rPr lang="en-US" sz="1800" dirty="0" err="1">
                <a:latin typeface="Palatino Linotype" pitchFamily="18" charset="0"/>
              </a:rPr>
              <a:t>remicade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centrocor</a:t>
            </a:r>
            <a:endParaRPr lang="en-US" sz="1800" dirty="0">
              <a:latin typeface="Palatino Linotype" pitchFamily="18" charset="0"/>
            </a:endParaRPr>
          </a:p>
          <a:p>
            <a:pPr algn="just"/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Остало</a:t>
            </a:r>
            <a:endParaRPr lang="en-US" sz="2400" b="1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Никотин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Хепарин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Рибље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уље</a:t>
            </a:r>
            <a:endParaRPr lang="en-US" sz="1800" dirty="0">
              <a:latin typeface="Palatino Linotype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1800" dirty="0" err="1">
                <a:latin typeface="Palatino Linotype" pitchFamily="18" charset="0"/>
              </a:rPr>
              <a:t>Пробиотици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/>
          </a:p>
          <a:p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4204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95400"/>
            <a:ext cx="7772400" cy="1470025"/>
          </a:xfrm>
        </p:spPr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Други </a:t>
            </a:r>
            <a:r>
              <a:rPr lang="x-none" sz="3600" b="1" dirty="0" err="1">
                <a:latin typeface="Palatino Linotype" pitchFamily="18" charset="0"/>
              </a:rPr>
              <a:t>ентеритиси</a:t>
            </a:r>
            <a:r>
              <a:rPr lang="x-none" sz="3600" b="1" dirty="0">
                <a:latin typeface="Palatino Linotype" pitchFamily="18" charset="0"/>
              </a:rPr>
              <a:t> и колитиси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048000"/>
            <a:ext cx="6400800" cy="1752600"/>
          </a:xfrm>
        </p:spPr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96047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0"/>
            <a:ext cx="8915400" cy="487362"/>
          </a:xfrm>
        </p:spPr>
        <p:txBody>
          <a:bodyPr>
            <a:normAutofit/>
          </a:bodyPr>
          <a:lstStyle/>
          <a:p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Проливи повезани са употребом антибиотика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8100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Две групе пролива: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>
                <a:latin typeface="Palatino Linotype" pitchFamily="18" charset="0"/>
              </a:rPr>
              <a:t>проливи са неразјашњеним </a:t>
            </a:r>
            <a:r>
              <a:rPr lang="x-none" sz="1400" dirty="0" err="1">
                <a:latin typeface="Palatino Linotype" pitchFamily="18" charset="0"/>
              </a:rPr>
              <a:t>механизомом</a:t>
            </a:r>
            <a:r>
              <a:rPr lang="x-none" sz="1400" dirty="0">
                <a:latin typeface="Palatino Linotype" pitchFamily="18" charset="0"/>
              </a:rPr>
              <a:t> настанка, </a:t>
            </a:r>
            <a:r>
              <a:rPr lang="x-none" sz="1400" dirty="0" err="1">
                <a:latin typeface="Palatino Linotype" pitchFamily="18" charset="0"/>
              </a:rPr>
              <a:t>бенигним</a:t>
            </a:r>
            <a:r>
              <a:rPr lang="x-none" sz="1400" dirty="0">
                <a:latin typeface="Palatino Linotype" pitchFamily="18" charset="0"/>
              </a:rPr>
              <a:t> током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>
                <a:latin typeface="Palatino Linotype" pitchFamily="18" charset="0"/>
              </a:rPr>
              <a:t>проливи изазвани </a:t>
            </a:r>
            <a:r>
              <a:rPr lang="x-none" sz="1400" dirty="0" err="1">
                <a:latin typeface="Palatino Linotype" pitchFamily="18" charset="0"/>
              </a:rPr>
              <a:t>Clostridium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difficile</a:t>
            </a:r>
            <a:r>
              <a:rPr lang="x-none" sz="1400" dirty="0">
                <a:latin typeface="Palatino Linotype" pitchFamily="18" charset="0"/>
              </a:rPr>
              <a:t> (</a:t>
            </a:r>
            <a:r>
              <a:rPr lang="x-none" sz="1400" dirty="0" err="1">
                <a:latin typeface="Palatino Linotype" pitchFamily="18" charset="0"/>
              </a:rPr>
              <a:t>colitis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pseudomembranacea</a:t>
            </a:r>
            <a:r>
              <a:rPr lang="x-none" sz="1400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Дијагноза псеудомембранозног колитиса:  (</a:t>
            </a:r>
            <a:r>
              <a:rPr lang="x-none" sz="1400" dirty="0" err="1">
                <a:latin typeface="Palatino Linotype" pitchFamily="18" charset="0"/>
              </a:rPr>
              <a:t>Clostridium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difficile</a:t>
            </a:r>
            <a:r>
              <a:rPr lang="x-none" sz="1400" dirty="0">
                <a:latin typeface="Palatino Linotype" pitchFamily="18" charset="0"/>
              </a:rPr>
              <a:t>  колонизује гастроинтестинални тракт и продукује токсин, када се нормална флора </a:t>
            </a:r>
            <a:r>
              <a:rPr lang="x-none" sz="1400" dirty="0" err="1">
                <a:latin typeface="Palatino Linotype" pitchFamily="18" charset="0"/>
              </a:rPr>
              <a:t>супримира</a:t>
            </a:r>
            <a:r>
              <a:rPr lang="x-none" sz="1400" dirty="0">
                <a:latin typeface="Palatino Linotype" pitchFamily="18" charset="0"/>
              </a:rPr>
              <a:t> антибиотицима)</a:t>
            </a:r>
            <a:endParaRPr lang="x-none" sz="14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Анамнеза: настанак пролива у току или после примене антибиотика, врста антибиотика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Култура или одређивање токсина у столици која често садржи леукоците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Периферна </a:t>
            </a:r>
            <a:r>
              <a:rPr lang="x-none" sz="1400" dirty="0" err="1">
                <a:latin typeface="Palatino Linotype" pitchFamily="18" charset="0"/>
              </a:rPr>
              <a:t>леукоцитоза</a:t>
            </a:r>
            <a:endParaRPr lang="x-none" sz="14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Ректосигмоидоскопија (колоноскопија): еритем, …атхерентне жућкасто беличасте плоче на инфламираној слузници</a:t>
            </a: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Врсте антибиотика изазивачи: </a:t>
            </a:r>
            <a:r>
              <a:rPr lang="x-none" sz="1400" dirty="0" err="1">
                <a:latin typeface="Palatino Linotype" pitchFamily="18" charset="0"/>
              </a:rPr>
              <a:t>klindamicin</a:t>
            </a:r>
            <a:r>
              <a:rPr lang="x-none" sz="1400" dirty="0">
                <a:latin typeface="Palatino Linotype" pitchFamily="18" charset="0"/>
              </a:rPr>
              <a:t>, </a:t>
            </a:r>
            <a:r>
              <a:rPr lang="x-none" sz="1400" dirty="0" err="1">
                <a:latin typeface="Palatino Linotype" pitchFamily="18" charset="0"/>
              </a:rPr>
              <a:t>linkomicin</a:t>
            </a:r>
            <a:r>
              <a:rPr lang="x-none" sz="1400" dirty="0">
                <a:latin typeface="Palatino Linotype" pitchFamily="18" charset="0"/>
              </a:rPr>
              <a:t>, </a:t>
            </a:r>
            <a:r>
              <a:rPr lang="x-none" sz="1400" dirty="0" err="1">
                <a:latin typeface="Palatino Linotype" pitchFamily="18" charset="0"/>
              </a:rPr>
              <a:t>ampicillin</a:t>
            </a:r>
            <a:r>
              <a:rPr lang="x-none" sz="1400" dirty="0">
                <a:latin typeface="Palatino Linotype" pitchFamily="18" charset="0"/>
              </a:rPr>
              <a:t>, </a:t>
            </a:r>
            <a:r>
              <a:rPr lang="x-none" sz="1400" dirty="0" err="1">
                <a:latin typeface="Palatino Linotype" pitchFamily="18" charset="0"/>
              </a:rPr>
              <a:t>cefalosporini</a:t>
            </a:r>
            <a:r>
              <a:rPr lang="x-none" sz="1400" dirty="0">
                <a:latin typeface="Palatino Linotype" pitchFamily="18" charset="0"/>
              </a:rPr>
              <a:t>,… </a:t>
            </a:r>
          </a:p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Терапија: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Прекид употребе антибиотика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 err="1">
                <a:latin typeface="Palatino Linotype" pitchFamily="18" charset="0"/>
              </a:rPr>
              <a:t>Метронидазол</a:t>
            </a:r>
            <a:r>
              <a:rPr lang="x-none" sz="1400" dirty="0">
                <a:latin typeface="Palatino Linotype" pitchFamily="18" charset="0"/>
              </a:rPr>
              <a:t> (500mgx3/дан, 10-15 дана)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Резистентне и </a:t>
            </a:r>
            <a:r>
              <a:rPr lang="x-none" sz="1400" dirty="0" err="1">
                <a:latin typeface="Palatino Linotype" pitchFamily="18" charset="0"/>
              </a:rPr>
              <a:t>рецидивантне</a:t>
            </a:r>
            <a:r>
              <a:rPr lang="x-none" sz="1400" dirty="0">
                <a:latin typeface="Palatino Linotype" pitchFamily="18" charset="0"/>
              </a:rPr>
              <a:t> инфекције: </a:t>
            </a:r>
            <a:r>
              <a:rPr lang="x-none" sz="1400" dirty="0" err="1">
                <a:latin typeface="Palatino Linotype" pitchFamily="18" charset="0"/>
              </a:rPr>
              <a:t>Vankomicin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пер</a:t>
            </a:r>
            <a:r>
              <a:rPr lang="x-none" sz="1400" dirty="0">
                <a:latin typeface="Palatino Linotype" pitchFamily="18" charset="0"/>
              </a:rPr>
              <a:t> ос 125mgx4/дан, 7-15 дана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Надокнада течности, корекција електролита</a:t>
            </a:r>
          </a:p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Могуће компликације:</a:t>
            </a:r>
            <a:r>
              <a:rPr lang="x-none" sz="1400" dirty="0">
                <a:latin typeface="Palatino Linotype" pitchFamily="18" charset="0"/>
              </a:rPr>
              <a:t> дехидратација, поремећај електролита, </a:t>
            </a:r>
            <a:r>
              <a:rPr lang="x-none" sz="1400" dirty="0" err="1">
                <a:latin typeface="Palatino Linotype" pitchFamily="18" charset="0"/>
              </a:rPr>
              <a:t>хипоалбуминемија</a:t>
            </a:r>
            <a:r>
              <a:rPr lang="x-none" sz="1400" dirty="0">
                <a:latin typeface="Palatino Linotype" pitchFamily="18" charset="0"/>
              </a:rPr>
              <a:t>, токсични </a:t>
            </a:r>
            <a:r>
              <a:rPr lang="x-none" sz="1400" dirty="0" err="1">
                <a:latin typeface="Palatino Linotype" pitchFamily="18" charset="0"/>
              </a:rPr>
              <a:t>мегаколон</a:t>
            </a:r>
            <a:r>
              <a:rPr lang="x-none" sz="1400" dirty="0">
                <a:latin typeface="Palatino Linotype" pitchFamily="18" charset="0"/>
              </a:rPr>
              <a:t>, перфорација, </a:t>
            </a:r>
            <a:r>
              <a:rPr lang="x-none" sz="1400" dirty="0" err="1">
                <a:latin typeface="Palatino Linotype" pitchFamily="18" charset="0"/>
              </a:rPr>
              <a:t>полиартритис</a:t>
            </a:r>
            <a:r>
              <a:rPr lang="x-none" sz="1400" dirty="0">
                <a:latin typeface="Palatino Linotype" pitchFamily="18" charset="0"/>
              </a:rPr>
              <a:t>, акутна бубрежна </a:t>
            </a:r>
            <a:r>
              <a:rPr lang="x-none" sz="1400" dirty="0" err="1">
                <a:latin typeface="Palatino Linotype" pitchFamily="18" charset="0"/>
              </a:rPr>
              <a:t>инсуфицијенције</a:t>
            </a: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x-none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76566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144000" cy="868362"/>
          </a:xfrm>
        </p:spPr>
        <p:txBody>
          <a:bodyPr>
            <a:normAutofit/>
          </a:bodyPr>
          <a:lstStyle/>
          <a:p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Радијационо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 оштећење црева (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enteritis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, 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colitis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 et 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proctitis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propter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irradiationem</a:t>
            </a:r>
            <a:endParaRPr lang="x-none" sz="20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88392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Након примене </a:t>
            </a:r>
            <a:r>
              <a:rPr lang="x-none" sz="1400" dirty="0" err="1">
                <a:latin typeface="Palatino Linotype" pitchFamily="18" charset="0"/>
              </a:rPr>
              <a:t>радиотерапије</a:t>
            </a:r>
            <a:r>
              <a:rPr lang="x-none" sz="1400" dirty="0">
                <a:latin typeface="Palatino Linotype" pitchFamily="18" charset="0"/>
              </a:rPr>
              <a:t> у лечењу малигних болести у абдомену и карлици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Најчешћа </a:t>
            </a:r>
            <a:r>
              <a:rPr lang="x-none" sz="1400" dirty="0" err="1">
                <a:latin typeface="Palatino Linotype" pitchFamily="18" charset="0"/>
              </a:rPr>
              <a:t>локализација</a:t>
            </a:r>
            <a:r>
              <a:rPr lang="x-none" sz="1400" dirty="0">
                <a:latin typeface="Palatino Linotype" pitchFamily="18" charset="0"/>
              </a:rPr>
              <a:t>: ректум, </a:t>
            </a:r>
            <a:r>
              <a:rPr lang="x-none" sz="1400" dirty="0" err="1">
                <a:latin typeface="Palatino Linotype" pitchFamily="18" charset="0"/>
              </a:rPr>
              <a:t>сигма</a:t>
            </a:r>
            <a:r>
              <a:rPr lang="x-none" sz="1400" dirty="0">
                <a:latin typeface="Palatino Linotype" pitchFamily="18" charset="0"/>
              </a:rPr>
              <a:t>, </a:t>
            </a:r>
            <a:r>
              <a:rPr lang="x-none" sz="1400" dirty="0" err="1">
                <a:latin typeface="Palatino Linotype" pitchFamily="18" charset="0"/>
              </a:rPr>
              <a:t>илеум</a:t>
            </a:r>
            <a:endParaRPr lang="x-none" sz="14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Акутно </a:t>
            </a:r>
            <a:r>
              <a:rPr lang="x-none" sz="1400" dirty="0" err="1">
                <a:latin typeface="Palatino Linotype" pitchFamily="18" charset="0"/>
              </a:rPr>
              <a:t>радијационо</a:t>
            </a:r>
            <a:r>
              <a:rPr lang="x-none" sz="1400" dirty="0">
                <a:latin typeface="Palatino Linotype" pitchFamily="18" charset="0"/>
              </a:rPr>
              <a:t> оштећење: акутна </a:t>
            </a:r>
            <a:r>
              <a:rPr lang="x-none" sz="1400" dirty="0" err="1">
                <a:latin typeface="Palatino Linotype" pitchFamily="18" charset="0"/>
              </a:rPr>
              <a:t>инфламација</a:t>
            </a:r>
            <a:r>
              <a:rPr lang="x-none" sz="1400" dirty="0">
                <a:latin typeface="Palatino Linotype" pitchFamily="18" charset="0"/>
              </a:rPr>
              <a:t>, развој апсцеса у криптама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Хронично </a:t>
            </a:r>
            <a:r>
              <a:rPr lang="x-none" sz="1400" dirty="0" err="1">
                <a:latin typeface="Palatino Linotype" pitchFamily="18" charset="0"/>
              </a:rPr>
              <a:t>радијационо</a:t>
            </a:r>
            <a:r>
              <a:rPr lang="x-none" sz="1400" dirty="0">
                <a:latin typeface="Palatino Linotype" pitchFamily="18" charset="0"/>
              </a:rPr>
              <a:t> оштећење: </a:t>
            </a:r>
            <a:r>
              <a:rPr lang="x-none" sz="1400" dirty="0" err="1">
                <a:latin typeface="Palatino Linotype" pitchFamily="18" charset="0"/>
              </a:rPr>
              <a:t>фиброза</a:t>
            </a:r>
            <a:r>
              <a:rPr lang="x-none" sz="1400" dirty="0">
                <a:latin typeface="Palatino Linotype" pitchFamily="18" charset="0"/>
              </a:rPr>
              <a:t> (</a:t>
            </a:r>
            <a:r>
              <a:rPr lang="x-none" sz="1400" dirty="0" err="1">
                <a:latin typeface="Palatino Linotype" pitchFamily="18" charset="0"/>
              </a:rPr>
              <a:t>стеноза</a:t>
            </a:r>
            <a:r>
              <a:rPr lang="x-none" sz="1400" dirty="0">
                <a:latin typeface="Palatino Linotype" pitchFamily="18" charset="0"/>
              </a:rPr>
              <a:t>). Основна </a:t>
            </a:r>
            <a:r>
              <a:rPr lang="x-none" sz="1400" dirty="0" err="1">
                <a:latin typeface="Palatino Linotype" pitchFamily="18" charset="0"/>
              </a:rPr>
              <a:t>лезија</a:t>
            </a:r>
            <a:r>
              <a:rPr lang="x-none" sz="1400" dirty="0">
                <a:latin typeface="Palatino Linotype" pitchFamily="18" charset="0"/>
              </a:rPr>
              <a:t> је оштећење </a:t>
            </a:r>
            <a:r>
              <a:rPr lang="x-none" sz="1400" dirty="0" err="1">
                <a:latin typeface="Palatino Linotype" pitchFamily="18" charset="0"/>
              </a:rPr>
              <a:t>ендотелних</a:t>
            </a:r>
            <a:r>
              <a:rPr lang="x-none" sz="1400" dirty="0">
                <a:latin typeface="Palatino Linotype" pitchFamily="18" charset="0"/>
              </a:rPr>
              <a:t> ћелија артерија у </a:t>
            </a:r>
            <a:r>
              <a:rPr lang="x-none" sz="1400" dirty="0" err="1">
                <a:latin typeface="Palatino Linotype" pitchFamily="18" charset="0"/>
              </a:rPr>
              <a:t>субмукози</a:t>
            </a:r>
            <a:r>
              <a:rPr lang="x-none" sz="1400" dirty="0">
                <a:latin typeface="Palatino Linotype" pitchFamily="18" charset="0"/>
              </a:rPr>
              <a:t> (</a:t>
            </a:r>
            <a:r>
              <a:rPr lang="x-none" sz="1400" dirty="0" err="1">
                <a:latin typeface="Palatino Linotype" pitchFamily="18" charset="0"/>
              </a:rPr>
              <a:t>ендартеритис</a:t>
            </a:r>
            <a:r>
              <a:rPr lang="x-none" sz="1400" dirty="0">
                <a:latin typeface="Palatino Linotype" pitchFamily="18" charset="0"/>
              </a:rPr>
              <a:t>)…</a:t>
            </a:r>
            <a:r>
              <a:rPr lang="x-none" sz="1400" dirty="0" err="1">
                <a:latin typeface="Palatino Linotype" pitchFamily="18" charset="0"/>
              </a:rPr>
              <a:t>исхемија</a:t>
            </a:r>
            <a:r>
              <a:rPr lang="x-none" sz="1400" dirty="0">
                <a:latin typeface="Palatino Linotype" pitchFamily="18" charset="0"/>
              </a:rPr>
              <a:t>, атрофија </a:t>
            </a:r>
            <a:r>
              <a:rPr lang="x-none" sz="1400" dirty="0" err="1">
                <a:latin typeface="Palatino Linotype" pitchFamily="18" charset="0"/>
              </a:rPr>
              <a:t>слузнице</a:t>
            </a:r>
            <a:r>
              <a:rPr lang="x-none" sz="1400" dirty="0">
                <a:latin typeface="Palatino Linotype" pitchFamily="18" charset="0"/>
              </a:rPr>
              <a:t>, </a:t>
            </a:r>
            <a:r>
              <a:rPr lang="x-none" sz="1400" dirty="0" err="1">
                <a:latin typeface="Palatino Linotype" pitchFamily="18" charset="0"/>
              </a:rPr>
              <a:t>улцерације</a:t>
            </a:r>
            <a:r>
              <a:rPr lang="x-none" sz="1400" dirty="0">
                <a:latin typeface="Palatino Linotype" pitchFamily="18" charset="0"/>
              </a:rPr>
              <a:t> које се компликују фистулама и апсцесом</a:t>
            </a:r>
          </a:p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Клиничка слика: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b="1" dirty="0">
                <a:latin typeface="Palatino Linotype" pitchFamily="18" charset="0"/>
              </a:rPr>
              <a:t>Акутна фаза: </a:t>
            </a:r>
            <a:r>
              <a:rPr lang="x-none" sz="1400" dirty="0">
                <a:latin typeface="Palatino Linotype" pitchFamily="18" charset="0"/>
              </a:rPr>
              <a:t>бол у трбуху и проливи (првих дана по започињању РТ), столица са крвљу и мукусом (ректум и колон), мучнине, колика, воденасти проливи (танко црево)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b="1" dirty="0">
                <a:latin typeface="Palatino Linotype" pitchFamily="18" charset="0"/>
              </a:rPr>
              <a:t>Хронична фаза </a:t>
            </a:r>
            <a:r>
              <a:rPr lang="x-none" sz="1400" dirty="0">
                <a:latin typeface="Palatino Linotype" pitchFamily="18" charset="0"/>
              </a:rPr>
              <a:t>(6-12 месеци након РТ):</a:t>
            </a:r>
          </a:p>
          <a:p>
            <a:endParaRPr lang="x-non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320828"/>
              </p:ext>
            </p:extLst>
          </p:nvPr>
        </p:nvGraphicFramePr>
        <p:xfrm>
          <a:off x="228600" y="4515386"/>
          <a:ext cx="8001000" cy="183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5886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Хроничне последице радијационог оштећења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црева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886"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Проктитис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или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проктоколитис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886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Стриктуре танког црева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886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Фистуле (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ректовагиналне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коловезикалне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ентероколичне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Опструкција због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стриктура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886"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Малапсорпција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400" baseline="0" dirty="0" err="1">
                          <a:latin typeface="Palatino Linotype" pitchFamily="18" charset="0"/>
                        </a:rPr>
                        <a:t>бактеријска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колонизација танког црева или оштећење </a:t>
                      </a:r>
                      <a:r>
                        <a:rPr lang="x-none" sz="1400" baseline="0" dirty="0" err="1">
                          <a:latin typeface="Palatino Linotype" pitchFamily="18" charset="0"/>
                        </a:rPr>
                        <a:t>терминалног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400" baseline="0" dirty="0" err="1">
                          <a:latin typeface="Palatino Linotype" pitchFamily="18" charset="0"/>
                        </a:rPr>
                        <a:t>илеума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06625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1143000"/>
          </a:xfrm>
        </p:spPr>
        <p:txBody>
          <a:bodyPr>
            <a:normAutofit/>
          </a:bodyPr>
          <a:lstStyle/>
          <a:p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Радијационо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 оштећење црева (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enteritis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, 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colitis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 et 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proctitis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propter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irradiationem</a:t>
            </a:r>
            <a:endParaRPr lang="x-none" sz="2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838200"/>
            <a:ext cx="65309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Дијагноза:</a:t>
            </a: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Ректосигмоидоскопија (колоноскопија)-одређивање раширености промена</a:t>
            </a:r>
          </a:p>
          <a:p>
            <a:endParaRPr lang="x-non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787336"/>
              </p:ext>
            </p:extLst>
          </p:nvPr>
        </p:nvGraphicFramePr>
        <p:xfrm>
          <a:off x="255577" y="2286000"/>
          <a:ext cx="63246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0-нормалан налаз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1-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хиперемија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(губитак нормалне васкуларне шаре) и набрекла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слузница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2-гранулирана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слузница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без контактног крварења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3-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контакнто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крварење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4-спонтано крварење,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улцерације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1524000"/>
            <a:ext cx="88392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Рендгенски преглед танког црева: </a:t>
            </a:r>
            <a:r>
              <a:rPr lang="x-none" sz="1400" dirty="0" err="1">
                <a:latin typeface="Palatino Linotype" pitchFamily="18" charset="0"/>
              </a:rPr>
              <a:t>стриктуре</a:t>
            </a:r>
            <a:r>
              <a:rPr lang="x-none" sz="1400" dirty="0">
                <a:latin typeface="Palatino Linotype" pitchFamily="18" charset="0"/>
              </a:rPr>
              <a:t> и фистуле</a:t>
            </a: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Функционални тестови апсорпције</a:t>
            </a:r>
          </a:p>
          <a:p>
            <a:pPr>
              <a:lnSpc>
                <a:spcPct val="150000"/>
              </a:lnSpc>
            </a:pP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Терапија: </a:t>
            </a:r>
          </a:p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Акутна фаза: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опоидни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антидијароици</a:t>
            </a:r>
            <a:r>
              <a:rPr lang="x-none" sz="1400" dirty="0">
                <a:latin typeface="Palatino Linotype" pitchFamily="18" charset="0"/>
              </a:rPr>
              <a:t> (</a:t>
            </a:r>
            <a:r>
              <a:rPr lang="x-none" sz="1400" dirty="0" err="1">
                <a:latin typeface="Palatino Linotype" pitchFamily="18" charset="0"/>
              </a:rPr>
              <a:t>Loperamid</a:t>
            </a:r>
            <a:r>
              <a:rPr lang="x-none" sz="1400" dirty="0">
                <a:latin typeface="Palatino Linotype" pitchFamily="18" charset="0"/>
              </a:rPr>
              <a:t> 2mg, 3-4/дан)</a:t>
            </a:r>
          </a:p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Хронична фаза: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Идентична терапија терапији у </a:t>
            </a:r>
            <a:r>
              <a:rPr lang="x-none" sz="1400" dirty="0" err="1">
                <a:latin typeface="Palatino Linotype" pitchFamily="18" charset="0"/>
              </a:rPr>
              <a:t>улцерозном</a:t>
            </a:r>
            <a:r>
              <a:rPr lang="x-none" sz="1400" dirty="0">
                <a:latin typeface="Palatino Linotype" pitchFamily="18" charset="0"/>
              </a:rPr>
              <a:t> колитису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 err="1">
                <a:latin typeface="Palatino Linotype" pitchFamily="18" charset="0"/>
              </a:rPr>
              <a:t>Антибиотици</a:t>
            </a:r>
            <a:r>
              <a:rPr lang="x-none" sz="1400" dirty="0">
                <a:latin typeface="Palatino Linotype" pitchFamily="18" charset="0"/>
              </a:rPr>
              <a:t>-</a:t>
            </a:r>
            <a:r>
              <a:rPr lang="x-none" sz="1400" dirty="0" err="1">
                <a:latin typeface="Palatino Linotype" pitchFamily="18" charset="0"/>
              </a:rPr>
              <a:t>бактеријска</a:t>
            </a:r>
            <a:r>
              <a:rPr lang="x-none" sz="1400" dirty="0">
                <a:latin typeface="Palatino Linotype" pitchFamily="18" charset="0"/>
              </a:rPr>
              <a:t> колонизација танког црева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400" dirty="0">
                <a:latin typeface="Palatino Linotype" pitchFamily="18" charset="0"/>
              </a:rPr>
              <a:t>Анјонски измењивачи смоле-пролив последица оштећења терминалног илеума или пролив у акутној фази који је обилан и воденаст</a:t>
            </a:r>
          </a:p>
        </p:txBody>
      </p:sp>
    </p:spTree>
    <p:extLst>
      <p:ext uri="{BB962C8B-B14F-4D97-AF65-F5344CB8AC3E}">
        <p14:creationId xmlns:p14="http://schemas.microsoft.com/office/powerpoint/2010/main" val="17730628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042"/>
            <a:ext cx="8991600" cy="397042"/>
          </a:xfrm>
        </p:spPr>
        <p:txBody>
          <a:bodyPr>
            <a:normAutofit fontScale="90000"/>
          </a:bodyPr>
          <a:lstStyle/>
          <a:p>
            <a:r>
              <a:rPr lang="x-none" sz="2400" b="1" dirty="0">
                <a:solidFill>
                  <a:srgbClr val="FF0000"/>
                </a:solidFill>
                <a:latin typeface="Palatino Linotype" pitchFamily="18" charset="0"/>
              </a:rPr>
              <a:t>Туберкулоза црева (</a:t>
            </a:r>
            <a:r>
              <a:rPr lang="x-none" sz="2400" b="1" dirty="0" err="1">
                <a:solidFill>
                  <a:srgbClr val="FF0000"/>
                </a:solidFill>
                <a:latin typeface="Palatino Linotype" pitchFamily="18" charset="0"/>
              </a:rPr>
              <a:t>Tuberculosis</a:t>
            </a:r>
            <a:r>
              <a:rPr lang="x-none" sz="24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2400" b="1" dirty="0" err="1">
                <a:solidFill>
                  <a:srgbClr val="FF0000"/>
                </a:solidFill>
                <a:latin typeface="Palatino Linotype" pitchFamily="18" charset="0"/>
              </a:rPr>
              <a:t>intestini</a:t>
            </a:r>
            <a:r>
              <a:rPr lang="x-none" sz="2400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021" y="381000"/>
            <a:ext cx="9135979" cy="6199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Етиологија и </a:t>
            </a:r>
            <a:r>
              <a:rPr lang="x-none" sz="1400" b="1" dirty="0" err="1">
                <a:latin typeface="Palatino Linotype" pitchFamily="18" charset="0"/>
              </a:rPr>
              <a:t>патогенеза</a:t>
            </a:r>
            <a:r>
              <a:rPr lang="x-none" sz="1400" b="1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dirty="0">
                <a:latin typeface="Palatino Linotype" pitchFamily="18" charset="0"/>
              </a:rPr>
              <a:t>Узрочник: </a:t>
            </a:r>
            <a:r>
              <a:rPr lang="x-none" sz="1400" dirty="0" err="1">
                <a:latin typeface="Palatino Linotype" pitchFamily="18" charset="0"/>
              </a:rPr>
              <a:t>mycobacterium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tuberculosis</a:t>
            </a:r>
            <a:r>
              <a:rPr lang="x-none" sz="1400" dirty="0">
                <a:latin typeface="Palatino Linotype" pitchFamily="18" charset="0"/>
              </a:rPr>
              <a:t>, M. </a:t>
            </a:r>
            <a:r>
              <a:rPr lang="x-none" sz="1400" dirty="0" err="1">
                <a:latin typeface="Palatino Linotype" pitchFamily="18" charset="0"/>
              </a:rPr>
              <a:t>bovis</a:t>
            </a:r>
            <a:endParaRPr lang="x-none" sz="14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dirty="0">
                <a:latin typeface="Palatino Linotype" pitchFamily="18" charset="0"/>
              </a:rPr>
              <a:t>Код болесника са активном туберкулозом плућа и код болесника са AIDS-ом</a:t>
            </a:r>
          </a:p>
          <a:p>
            <a:pPr>
              <a:lnSpc>
                <a:spcPct val="150000"/>
              </a:lnSpc>
            </a:pPr>
            <a:r>
              <a:rPr lang="x-none" sz="1400" b="1" dirty="0">
                <a:latin typeface="Palatino Linotype" pitchFamily="18" charset="0"/>
              </a:rPr>
              <a:t>Патологија: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dirty="0">
                <a:latin typeface="Palatino Linotype" pitchFamily="18" charset="0"/>
              </a:rPr>
              <a:t>Илеоцекално подручје (обе стране валвуле, инкомпетентна)</a:t>
            </a: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>
                <a:latin typeface="Palatino Linotype" pitchFamily="18" charset="0"/>
              </a:rPr>
              <a:t>Бол, фебрилност, стенозе-затвор, пролив (бактеријска колонизација изнад стенозе и секреција у инфламираном региону)</a:t>
            </a: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Физикални налаз: </a:t>
            </a:r>
            <a:r>
              <a:rPr lang="x-none" sz="1400">
                <a:latin typeface="Palatino Linotype" pitchFamily="18" charset="0"/>
              </a:rPr>
              <a:t>палпаторни налаз дубоке масе у доњем десном квадранту</a:t>
            </a: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Лабораторијске анализе: </a:t>
            </a:r>
            <a:r>
              <a:rPr lang="x-none" sz="1400">
                <a:latin typeface="Palatino Linotype" pitchFamily="18" charset="0"/>
              </a:rPr>
              <a:t>леукоцитоза, опструкција лимфатика-цревни губитак протеина</a:t>
            </a: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Компликације: </a:t>
            </a:r>
            <a:r>
              <a:rPr lang="x-none" sz="1400">
                <a:latin typeface="Palatino Linotype" pitchFamily="18" charset="0"/>
              </a:rPr>
              <a:t>крварење, опструкција, фистуле</a:t>
            </a: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Дијагноза: </a:t>
            </a:r>
            <a:r>
              <a:rPr lang="x-none" sz="1400">
                <a:latin typeface="Palatino Linotype" pitchFamily="18" charset="0"/>
              </a:rPr>
              <a:t>дефинитивна: налазом организма у ткиву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>
                <a:latin typeface="Palatino Linotype" pitchFamily="18" charset="0"/>
              </a:rPr>
              <a:t>Вероватна: особе са активном плућном туберкулозом са клиничким и радиографским налазом који сугерише на захватање црева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>
                <a:latin typeface="Palatino Linotype" pitchFamily="18" charset="0"/>
              </a:rPr>
              <a:t>Позитивни туберкулозни бацили у столици (неспецифичан налаз, могу бити и прогутани бацили)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>
                <a:latin typeface="Palatino Linotype" pitchFamily="18" charset="0"/>
              </a:rPr>
              <a:t>Радиографски преглед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>
                <a:latin typeface="Palatino Linotype" pitchFamily="18" charset="0"/>
              </a:rPr>
              <a:t>Колоноскопија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>
                <a:latin typeface="Palatino Linotype" pitchFamily="18" charset="0"/>
              </a:rPr>
              <a:t>Лапароскопија </a:t>
            </a: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Терапија: </a:t>
            </a:r>
            <a:r>
              <a:rPr lang="x-none" sz="1400">
                <a:latin typeface="Palatino Linotype" pitchFamily="18" charset="0"/>
              </a:rPr>
              <a:t>изонијазид, етамбутол, рифампицин-18 месеци</a:t>
            </a:r>
            <a:endParaRPr lang="x-none" sz="1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19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Дефиниција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229600" cy="5638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Хронична болест проксималних делова танког црева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Главне карактеристике</a:t>
            </a:r>
            <a:r>
              <a:rPr lang="en-US" sz="1600" dirty="0">
                <a:latin typeface="Palatino Linotype" pitchFamily="18" charset="0"/>
              </a:rPr>
              <a:t>:</a:t>
            </a:r>
            <a:endParaRPr lang="x-none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Трајна</a:t>
            </a:r>
            <a:r>
              <a:rPr lang="en-US" sz="1600" dirty="0">
                <a:latin typeface="Palatino Linotype" pitchFamily="18" charset="0"/>
              </a:rPr>
              <a:t>,</a:t>
            </a:r>
            <a:r>
              <a:rPr lang="x-none" sz="1600" dirty="0">
                <a:latin typeface="Palatino Linotype" pitchFamily="18" charset="0"/>
              </a:rPr>
              <a:t> односно доживотна неподношљивост састојака појединих житарица познатих под називом </a:t>
            </a:r>
            <a:r>
              <a:rPr lang="x-none" sz="1600" dirty="0" err="1">
                <a:latin typeface="Palatino Linotype" pitchFamily="18" charset="0"/>
              </a:rPr>
              <a:t>глутен</a:t>
            </a:r>
            <a:endParaRPr lang="x-none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Карактеристична хистолошка лезија слузнице танког црева с атрофијом цревних ресица, хиперплазијом </a:t>
            </a:r>
            <a:r>
              <a:rPr lang="en-US" sz="1600" dirty="0" err="1">
                <a:latin typeface="Palatino Linotype" pitchFamily="18" charset="0"/>
              </a:rPr>
              <a:t>Liberkufnovih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крипти и повећаним бројем </a:t>
            </a:r>
            <a:r>
              <a:rPr lang="x-none" sz="1600" dirty="0" err="1">
                <a:latin typeface="Palatino Linotype" pitchFamily="18" charset="0"/>
              </a:rPr>
              <a:t>интраепителних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лимфоцита</a:t>
            </a:r>
            <a:endParaRPr lang="x-none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Клинички се карактерише </a:t>
            </a:r>
            <a:r>
              <a:rPr lang="x-none" sz="1600" dirty="0" err="1">
                <a:latin typeface="Palatino Linotype" pitchFamily="18" charset="0"/>
              </a:rPr>
              <a:t>малапсорпцијом</a:t>
            </a:r>
            <a:endParaRPr lang="x-none" sz="16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Искључивањем глутена из исхране долази до потпуне хистолошке и клиничке ремисије, а поновно увођење глутена доводи до рецидива болести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Најчешће се јавља у првој години живота, неколико месеци након увођења </a:t>
            </a:r>
            <a:r>
              <a:rPr lang="x-none" sz="1600" dirty="0" err="1">
                <a:latin typeface="Palatino Linotype" pitchFamily="18" charset="0"/>
              </a:rPr>
              <a:t>глутена</a:t>
            </a:r>
            <a:r>
              <a:rPr lang="x-none" sz="1600" dirty="0">
                <a:latin typeface="Palatino Linotype" pitchFamily="18" charset="0"/>
              </a:rPr>
              <a:t> у исхрану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Може се развити и касније, током живота</a:t>
            </a: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74763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7531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Еозинофилни гастроентеритис (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Gatroenterits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eosinophilica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Атопичне</a:t>
            </a:r>
            <a:r>
              <a:rPr lang="x-none" dirty="0">
                <a:latin typeface="Palatino Linotype" pitchFamily="18" charset="0"/>
              </a:rPr>
              <a:t> особе са алергијским манифестацијама, </a:t>
            </a:r>
            <a:r>
              <a:rPr lang="x-none" dirty="0" err="1">
                <a:latin typeface="Palatino Linotype" pitchFamily="18" charset="0"/>
              </a:rPr>
              <a:t>еозинофилија</a:t>
            </a:r>
            <a:r>
              <a:rPr lang="x-none" dirty="0">
                <a:latin typeface="Palatino Linotype" pitchFamily="18" charset="0"/>
              </a:rPr>
              <a:t> и инфилтрација </a:t>
            </a:r>
            <a:r>
              <a:rPr lang="x-none" dirty="0" err="1">
                <a:latin typeface="Palatino Linotype" pitchFamily="18" charset="0"/>
              </a:rPr>
              <a:t>дигестивног</a:t>
            </a:r>
            <a:r>
              <a:rPr lang="x-none" dirty="0">
                <a:latin typeface="Palatino Linotype" pitchFamily="18" charset="0"/>
              </a:rPr>
              <a:t> тракта </a:t>
            </a:r>
            <a:r>
              <a:rPr lang="x-none" dirty="0" err="1">
                <a:latin typeface="Palatino Linotype" pitchFamily="18" charset="0"/>
              </a:rPr>
              <a:t>еозинофилима</a:t>
            </a:r>
            <a:r>
              <a:rPr lang="x-none" dirty="0">
                <a:latin typeface="Palatino Linotype" pitchFamily="18" charset="0"/>
              </a:rPr>
              <a:t> (желудац и танко црево)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Захватање </a:t>
            </a:r>
            <a:r>
              <a:rPr lang="x-none" b="1" dirty="0" err="1">
                <a:latin typeface="Palatino Linotype" pitchFamily="18" charset="0"/>
              </a:rPr>
              <a:t>слузнице</a:t>
            </a:r>
            <a:r>
              <a:rPr lang="x-none" b="1" dirty="0">
                <a:latin typeface="Palatino Linotype" pitchFamily="18" charset="0"/>
              </a:rPr>
              <a:t>: </a:t>
            </a:r>
            <a:r>
              <a:rPr lang="x-none" dirty="0">
                <a:latin typeface="Palatino Linotype" pitchFamily="18" charset="0"/>
              </a:rPr>
              <a:t>цревни губитак протеина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Захватање мишићног слоја: </a:t>
            </a:r>
            <a:r>
              <a:rPr lang="x-none" dirty="0" err="1">
                <a:latin typeface="Palatino Linotype" pitchFamily="18" charset="0"/>
              </a:rPr>
              <a:t>опструктивне</a:t>
            </a:r>
            <a:r>
              <a:rPr lang="x-none" dirty="0">
                <a:latin typeface="Palatino Linotype" pitchFamily="18" charset="0"/>
              </a:rPr>
              <a:t> сметње</a:t>
            </a: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Захваћеност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субсерозе</a:t>
            </a:r>
            <a:r>
              <a:rPr lang="x-none" b="1" dirty="0">
                <a:latin typeface="Palatino Linotype" pitchFamily="18" charset="0"/>
              </a:rPr>
              <a:t>: </a:t>
            </a:r>
            <a:r>
              <a:rPr lang="x-none" dirty="0" err="1">
                <a:latin typeface="Palatino Linotype" pitchFamily="18" charset="0"/>
              </a:rPr>
              <a:t>асцитес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</a:t>
            </a:r>
            <a:r>
              <a:rPr lang="x-none" dirty="0">
                <a:latin typeface="Palatino Linotype" pitchFamily="18" charset="0"/>
              </a:rPr>
              <a:t> елиминација </a:t>
            </a:r>
            <a:r>
              <a:rPr lang="x-none" dirty="0" err="1">
                <a:latin typeface="Palatino Linotype" pitchFamily="18" charset="0"/>
              </a:rPr>
              <a:t>антигена</a:t>
            </a:r>
            <a:r>
              <a:rPr lang="x-none" dirty="0">
                <a:latin typeface="Palatino Linotype" pitchFamily="18" charset="0"/>
              </a:rPr>
              <a:t> из хране, </a:t>
            </a:r>
            <a:r>
              <a:rPr lang="x-none" dirty="0" err="1">
                <a:latin typeface="Palatino Linotype" pitchFamily="18" charset="0"/>
              </a:rPr>
              <a:t>кортикостероиди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Микроскопски колитис (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Colitis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microscopicae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Оштећење површног епитела, са повећаним бројем интраепителних лимфоцита-лимфоцитни облик  (код оба пола подједнако)и задебљала субепителна колагена влакна-колагени облик (чешћи код жена)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 </a:t>
            </a:r>
            <a:r>
              <a:rPr lang="x-none" dirty="0">
                <a:latin typeface="Palatino Linotype" pitchFamily="18" charset="0"/>
              </a:rPr>
              <a:t>хронични </a:t>
            </a:r>
            <a:r>
              <a:rPr lang="x-none" dirty="0" err="1">
                <a:latin typeface="Palatino Linotype" pitchFamily="18" charset="0"/>
              </a:rPr>
              <a:t>секреторни</a:t>
            </a:r>
            <a:r>
              <a:rPr lang="x-none" dirty="0">
                <a:latin typeface="Palatino Linotype" pitchFamily="18" charset="0"/>
              </a:rPr>
              <a:t> проливи, </a:t>
            </a:r>
            <a:r>
              <a:rPr lang="x-none" dirty="0" err="1">
                <a:latin typeface="Palatino Linotype" pitchFamily="18" charset="0"/>
              </a:rPr>
              <a:t>интермитентни</a:t>
            </a:r>
            <a:r>
              <a:rPr lang="x-none" dirty="0">
                <a:latin typeface="Palatino Linotype" pitchFamily="18" charset="0"/>
              </a:rPr>
              <a:t> грчеви, умерен губитак у телесној тежини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Дијагноза: </a:t>
            </a:r>
            <a:r>
              <a:rPr lang="x-none" dirty="0" err="1">
                <a:latin typeface="Palatino Linotype" pitchFamily="18" charset="0"/>
              </a:rPr>
              <a:t>колоноскопија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радиолошки</a:t>
            </a:r>
            <a:r>
              <a:rPr lang="x-none" dirty="0">
                <a:latin typeface="Palatino Linotype" pitchFamily="18" charset="0"/>
              </a:rPr>
              <a:t> прегледи уредни, биопсија колона при </a:t>
            </a:r>
            <a:r>
              <a:rPr lang="x-none" dirty="0" err="1">
                <a:latin typeface="Palatino Linotype" pitchFamily="18" charset="0"/>
              </a:rPr>
              <a:t>колоноскопији</a:t>
            </a:r>
            <a:r>
              <a:rPr lang="x-none" dirty="0">
                <a:latin typeface="Palatino Linotype" pitchFamily="18" charset="0"/>
              </a:rPr>
              <a:t> обавезна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аминосалицилати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кортикостероиди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метронидазол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05405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2130425"/>
            <a:ext cx="88392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x-none" sz="3600" b="1" dirty="0" err="1">
                <a:latin typeface="Palatino Linotype" pitchFamily="18" charset="0"/>
              </a:rPr>
              <a:t>Дивертикули</a:t>
            </a:r>
            <a:r>
              <a:rPr lang="x-none" sz="3600" b="1" dirty="0">
                <a:latin typeface="Palatino Linotype" pitchFamily="18" charset="0"/>
              </a:rPr>
              <a:t> желуца, танког и дебелог црева</a:t>
            </a:r>
            <a:br>
              <a:rPr lang="x-none" sz="3600" b="1" dirty="0">
                <a:latin typeface="Palatino Linotype" pitchFamily="18" charset="0"/>
              </a:rPr>
            </a:br>
            <a:r>
              <a:rPr lang="x-none" sz="3600" b="1" dirty="0" err="1">
                <a:latin typeface="Palatino Linotype" pitchFamily="18" charset="0"/>
              </a:rPr>
              <a:t>Dicerticuli</a:t>
            </a:r>
            <a:r>
              <a:rPr lang="x-none" sz="3600" b="1" dirty="0">
                <a:latin typeface="Palatino Linotype" pitchFamily="18" charset="0"/>
              </a:rPr>
              <a:t> </a:t>
            </a:r>
            <a:r>
              <a:rPr lang="x-none" sz="3600" b="1" dirty="0" err="1">
                <a:latin typeface="Palatino Linotype" pitchFamily="18" charset="0"/>
              </a:rPr>
              <a:t>intestini</a:t>
            </a:r>
            <a:r>
              <a:rPr lang="x-none" sz="3600" b="1" dirty="0">
                <a:latin typeface="Palatino Linotype" pitchFamily="18" charset="0"/>
              </a:rPr>
              <a:t> </a:t>
            </a:r>
            <a:r>
              <a:rPr lang="x-none" sz="3600" b="1" dirty="0" err="1">
                <a:latin typeface="Palatino Linotype" pitchFamily="18" charset="0"/>
              </a:rPr>
              <a:t>tenius</a:t>
            </a:r>
            <a:r>
              <a:rPr lang="x-none" sz="3600" b="1" dirty="0">
                <a:latin typeface="Palatino Linotype" pitchFamily="18" charset="0"/>
              </a:rPr>
              <a:t> et </a:t>
            </a:r>
            <a:r>
              <a:rPr lang="x-none" sz="3600" b="1" dirty="0" err="1">
                <a:latin typeface="Palatino Linotype" pitchFamily="18" charset="0"/>
              </a:rPr>
              <a:t>crassi</a:t>
            </a:r>
            <a:br>
              <a:rPr lang="x-none" dirty="0"/>
            </a:b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80322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011"/>
            <a:ext cx="8229600" cy="461211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Дивертикулуми желуца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991600" cy="5791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Веома су ретки, углавном су солитарни, величине 2 до 4</a:t>
            </a:r>
            <a:r>
              <a:rPr lang="en-US" sz="1600" dirty="0">
                <a:latin typeface="Palatino Linotype" pitchFamily="18" charset="0"/>
              </a:rPr>
              <a:t>cm</a:t>
            </a:r>
            <a:r>
              <a:rPr lang="x-none" sz="1600" dirty="0">
                <a:latin typeface="Palatino Linotype" pitchFamily="18" charset="0"/>
              </a:rPr>
              <a:t>, локализовани на два </a:t>
            </a:r>
            <a:r>
              <a:rPr lang="x-none" sz="1600" dirty="0" err="1">
                <a:latin typeface="Palatino Linotype" pitchFamily="18" charset="0"/>
              </a:rPr>
              <a:t>предилекциона</a:t>
            </a:r>
            <a:r>
              <a:rPr lang="x-none" sz="1600" dirty="0">
                <a:latin typeface="Palatino Linotype" pitchFamily="18" charset="0"/>
              </a:rPr>
              <a:t> места: у 75% случајева на задњем зиду желуца испод </a:t>
            </a:r>
            <a:r>
              <a:rPr lang="x-none" sz="1600" dirty="0" err="1">
                <a:latin typeface="Palatino Linotype" pitchFamily="18" charset="0"/>
              </a:rPr>
              <a:t>езофагогастричнпог</a:t>
            </a:r>
            <a:r>
              <a:rPr lang="x-none" sz="1600" dirty="0">
                <a:latin typeface="Palatino Linotype" pitchFamily="18" charset="0"/>
              </a:rPr>
              <a:t> споја (урођена слабост мишића на овом месту) и </a:t>
            </a:r>
            <a:r>
              <a:rPr lang="x-none" sz="1600" dirty="0" err="1">
                <a:latin typeface="Palatino Linotype" pitchFamily="18" charset="0"/>
              </a:rPr>
              <a:t>пилорична</a:t>
            </a:r>
            <a:r>
              <a:rPr lang="x-none" sz="1600" dirty="0">
                <a:latin typeface="Palatino Linotype" pitchFamily="18" charset="0"/>
              </a:rPr>
              <a:t> регија (</a:t>
            </a:r>
            <a:r>
              <a:rPr lang="x-none" sz="1600" dirty="0" err="1">
                <a:latin typeface="Palatino Linotype" pitchFamily="18" charset="0"/>
              </a:rPr>
              <a:t>улкус</a:t>
            </a:r>
            <a:r>
              <a:rPr lang="x-none" sz="1600" dirty="0">
                <a:latin typeface="Palatino Linotype" pitchFamily="18" charset="0"/>
              </a:rPr>
              <a:t>, карцином , </a:t>
            </a:r>
            <a:r>
              <a:rPr lang="x-none" sz="1600" dirty="0" err="1">
                <a:latin typeface="Palatino Linotype" pitchFamily="18" charset="0"/>
              </a:rPr>
              <a:t>грануломатозно</a:t>
            </a:r>
            <a:r>
              <a:rPr lang="x-none" sz="1600" dirty="0">
                <a:latin typeface="Palatino Linotype" pitchFamily="18" charset="0"/>
              </a:rPr>
              <a:t> запаљење или као последица хируршког захвата)  </a:t>
            </a:r>
          </a:p>
          <a:p>
            <a:pPr>
              <a:lnSpc>
                <a:spcPct val="150000"/>
              </a:lnSpc>
            </a:pPr>
            <a:r>
              <a:rPr lang="x-none" sz="1600" b="1" u="sng" dirty="0">
                <a:latin typeface="Palatino Linotype" pitchFamily="18" charset="0"/>
              </a:rPr>
              <a:t>Клиничка слика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Већина болесника је без  тегоба јер су </a:t>
            </a:r>
            <a:r>
              <a:rPr lang="x-none" sz="1600" dirty="0" err="1">
                <a:latin typeface="Palatino Linotype" pitchFamily="18" charset="0"/>
              </a:rPr>
              <a:t>дивертикулуми</a:t>
            </a:r>
            <a:r>
              <a:rPr lang="x-none" sz="1600" dirty="0">
                <a:latin typeface="Palatino Linotype" pitchFamily="18" charset="0"/>
              </a:rPr>
              <a:t> мали са широким отворима који омогућавају спонтано  перманентно пражњење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Велики дивертикулуми с уским отвором могу изазвати постпрандијални осећај пуноће у горњем абдомену, мучнину, повраћање, горушицу, дисфагију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>
                <a:latin typeface="Palatino Linotype" pitchFamily="18" charset="0"/>
              </a:rPr>
              <a:t>Тегобе могу нестати при заузимању одређеног положаја тела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Компликације:</a:t>
            </a:r>
            <a:r>
              <a:rPr lang="x-none" sz="1600" dirty="0">
                <a:latin typeface="Palatino Linotype" pitchFamily="18" charset="0"/>
              </a:rPr>
              <a:t> крварења из </a:t>
            </a:r>
            <a:r>
              <a:rPr lang="x-none" sz="1600" dirty="0" err="1">
                <a:latin typeface="Palatino Linotype" pitchFamily="18" charset="0"/>
              </a:rPr>
              <a:t>улкуса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Дијагноза: </a:t>
            </a:r>
            <a:r>
              <a:rPr lang="x-none" sz="1600" dirty="0" err="1">
                <a:latin typeface="Palatino Linotype" pitchFamily="18" charset="0"/>
              </a:rPr>
              <a:t>ендоскопски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радиолошки</a:t>
            </a:r>
            <a:r>
              <a:rPr lang="x-none" sz="1600" dirty="0">
                <a:latin typeface="Palatino Linotype" pitchFamily="18" charset="0"/>
              </a:rPr>
              <a:t> прегледи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Лечење:</a:t>
            </a:r>
            <a:r>
              <a:rPr lang="x-none" sz="1600" dirty="0">
                <a:latin typeface="Palatino Linotype" pitchFamily="18" charset="0"/>
              </a:rPr>
              <a:t> дијета, мањи оброци, лекови који </a:t>
            </a:r>
            <a:r>
              <a:rPr lang="x-none" sz="1600" dirty="0" err="1">
                <a:latin typeface="Palatino Linotype" pitchFamily="18" charset="0"/>
              </a:rPr>
              <a:t>поспешују</a:t>
            </a:r>
            <a:r>
              <a:rPr lang="x-none" sz="1600" dirty="0">
                <a:latin typeface="Palatino Linotype" pitchFamily="18" charset="0"/>
              </a:rPr>
              <a:t> пражњење–</a:t>
            </a:r>
            <a:r>
              <a:rPr lang="x-none" sz="1600" dirty="0" err="1">
                <a:latin typeface="Palatino Linotype" pitchFamily="18" charset="0"/>
              </a:rPr>
              <a:t>метоклопрамид</a:t>
            </a:r>
            <a:r>
              <a:rPr lang="x-none" sz="1600" dirty="0">
                <a:latin typeface="Palatino Linotype" pitchFamily="18" charset="0"/>
              </a:rPr>
              <a:t>, хируршко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x-none" sz="1600" dirty="0">
              <a:latin typeface="Palatino Linotype" pitchFamily="18" charset="0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9801130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5" y="-22761"/>
            <a:ext cx="9144000" cy="487362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Дивертикулуми дванаестопалачног црева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43" y="457200"/>
            <a:ext cx="8915400" cy="6248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Деле се на: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700" dirty="0" err="1">
                <a:latin typeface="Palatino Linotype" pitchFamily="18" charset="0"/>
              </a:rPr>
              <a:t>Екстралуминалне</a:t>
            </a:r>
            <a:endParaRPr lang="x-none" sz="17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700">
                <a:latin typeface="Palatino Linotype" pitchFamily="18" charset="0"/>
              </a:rPr>
              <a:t>Интралуминалне</a:t>
            </a:r>
            <a:r>
              <a:rPr lang="x-none" sz="1700" dirty="0">
                <a:latin typeface="Palatino Linotype" pitchFamily="18" charset="0"/>
              </a:rPr>
              <a:t>-ретки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700" b="1" u="sng" dirty="0" err="1">
                <a:solidFill>
                  <a:srgbClr val="FF0000"/>
                </a:solidFill>
                <a:latin typeface="Palatino Linotype" pitchFamily="18" charset="0"/>
              </a:rPr>
              <a:t>Екстралуминални</a:t>
            </a:r>
            <a:r>
              <a:rPr lang="x-none" sz="1700" b="1" u="sng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1700" b="1" u="sng" dirty="0" err="1">
                <a:solidFill>
                  <a:srgbClr val="FF0000"/>
                </a:solidFill>
                <a:latin typeface="Palatino Linotype" pitchFamily="18" charset="0"/>
              </a:rPr>
              <a:t>дивертикулуми</a:t>
            </a:r>
            <a:r>
              <a:rPr lang="x-none" sz="1700" b="1" u="sng" dirty="0">
                <a:solidFill>
                  <a:srgbClr val="FF0000"/>
                </a:solidFill>
                <a:latin typeface="Palatino Linotype" pitchFamily="18" charset="0"/>
              </a:rPr>
              <a:t> дванаестопалачног црева</a:t>
            </a: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Могу бити </a:t>
            </a:r>
            <a:r>
              <a:rPr lang="x-none" sz="1700" dirty="0" err="1">
                <a:latin typeface="Palatino Linotype" pitchFamily="18" charset="0"/>
              </a:rPr>
              <a:t>солитарни</a:t>
            </a:r>
            <a:r>
              <a:rPr lang="x-none" sz="1700" dirty="0">
                <a:latin typeface="Palatino Linotype" pitchFamily="18" charset="0"/>
              </a:rPr>
              <a:t> и </a:t>
            </a:r>
            <a:r>
              <a:rPr lang="x-none" sz="1700" dirty="0" err="1">
                <a:latin typeface="Palatino Linotype" pitchFamily="18" charset="0"/>
              </a:rPr>
              <a:t>мултипли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Величина им варира од неколико милиметара до 5 </a:t>
            </a:r>
            <a:r>
              <a:rPr lang="en-US" sz="1700" dirty="0">
                <a:latin typeface="Palatino Linotype" pitchFamily="18" charset="0"/>
              </a:rPr>
              <a:t>cm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Типична </a:t>
            </a:r>
            <a:r>
              <a:rPr lang="x-none" sz="1700" dirty="0" err="1">
                <a:latin typeface="Palatino Linotype" pitchFamily="18" charset="0"/>
              </a:rPr>
              <a:t>локализација</a:t>
            </a:r>
            <a:r>
              <a:rPr lang="x-none" sz="1700" dirty="0">
                <a:latin typeface="Palatino Linotype" pitchFamily="18" charset="0"/>
              </a:rPr>
              <a:t> је у </a:t>
            </a:r>
            <a:r>
              <a:rPr lang="x-none" sz="1700" dirty="0" err="1">
                <a:latin typeface="Palatino Linotype" pitchFamily="18" charset="0"/>
              </a:rPr>
              <a:t>конкавитету</a:t>
            </a:r>
            <a:r>
              <a:rPr lang="x-none" sz="1700" dirty="0">
                <a:latin typeface="Palatino Linotype" pitchFamily="18" charset="0"/>
              </a:rPr>
              <a:t> другог дела </a:t>
            </a:r>
            <a:r>
              <a:rPr lang="x-none" sz="1700" dirty="0" err="1">
                <a:latin typeface="Palatino Linotype" pitchFamily="18" charset="0"/>
              </a:rPr>
              <a:t>дуоденума</a:t>
            </a:r>
            <a:r>
              <a:rPr lang="x-none" sz="1700" dirty="0">
                <a:latin typeface="Palatino Linotype" pitchFamily="18" charset="0"/>
              </a:rPr>
              <a:t> уз </a:t>
            </a:r>
            <a:r>
              <a:rPr lang="x-none" sz="1700" dirty="0" err="1">
                <a:latin typeface="Palatino Linotype" pitchFamily="18" charset="0"/>
              </a:rPr>
              <a:t>Ватерову</a:t>
            </a:r>
            <a:r>
              <a:rPr lang="x-none" sz="1700" dirty="0">
                <a:latin typeface="Palatino Linotype" pitchFamily="18" charset="0"/>
              </a:rPr>
              <a:t> папилу</a:t>
            </a: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Протичу </a:t>
            </a:r>
            <a:r>
              <a:rPr lang="x-none" sz="1700" dirty="0" err="1">
                <a:latin typeface="Palatino Linotype" pitchFamily="18" charset="0"/>
              </a:rPr>
              <a:t>асимптоматски</a:t>
            </a:r>
            <a:r>
              <a:rPr lang="x-none" sz="1700" dirty="0">
                <a:latin typeface="Palatino Linotype" pitchFamily="18" charset="0"/>
              </a:rPr>
              <a:t>, најчешћа компликација је </a:t>
            </a:r>
            <a:r>
              <a:rPr lang="x-none" sz="1700" dirty="0" err="1">
                <a:latin typeface="Palatino Linotype" pitchFamily="18" charset="0"/>
              </a:rPr>
              <a:t>дивертикулитис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700" dirty="0" err="1">
                <a:latin typeface="Palatino Linotype" pitchFamily="18" charset="0"/>
              </a:rPr>
              <a:t>Дивертикулитис</a:t>
            </a:r>
            <a:r>
              <a:rPr lang="x-none" sz="1700" dirty="0">
                <a:latin typeface="Palatino Linotype" pitchFamily="18" charset="0"/>
              </a:rPr>
              <a:t> се карактерише </a:t>
            </a:r>
            <a:r>
              <a:rPr lang="x-none" sz="1700" dirty="0" err="1">
                <a:latin typeface="Palatino Linotype" pitchFamily="18" charset="0"/>
              </a:rPr>
              <a:t>епигастричним</a:t>
            </a:r>
            <a:r>
              <a:rPr lang="x-none" sz="1700" dirty="0">
                <a:latin typeface="Palatino Linotype" pitchFamily="18" charset="0"/>
              </a:rPr>
              <a:t> и </a:t>
            </a:r>
            <a:r>
              <a:rPr lang="x-none" sz="1700" dirty="0" err="1">
                <a:latin typeface="Palatino Linotype" pitchFamily="18" charset="0"/>
              </a:rPr>
              <a:t>периумбиликалним</a:t>
            </a:r>
            <a:r>
              <a:rPr lang="x-none" sz="1700" dirty="0">
                <a:latin typeface="Palatino Linotype" pitchFamily="18" charset="0"/>
              </a:rPr>
              <a:t> боловима, који се шире у десни горњи квадрант или леђа</a:t>
            </a: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Болови су праћени мучнином, повишеном температуром, болом на </a:t>
            </a:r>
            <a:r>
              <a:rPr lang="x-none" sz="1700" dirty="0" err="1">
                <a:latin typeface="Palatino Linotype" pitchFamily="18" charset="0"/>
              </a:rPr>
              <a:t>палпацију</a:t>
            </a:r>
            <a:r>
              <a:rPr lang="x-none" sz="1700" dirty="0">
                <a:latin typeface="Palatino Linotype" pitchFamily="18" charset="0"/>
              </a:rPr>
              <a:t> и </a:t>
            </a:r>
            <a:r>
              <a:rPr lang="x-none" sz="1700" dirty="0" err="1">
                <a:latin typeface="Palatino Linotype" pitchFamily="18" charset="0"/>
              </a:rPr>
              <a:t>леукоцитозом</a:t>
            </a:r>
            <a:r>
              <a:rPr lang="x-none" sz="1700" dirty="0">
                <a:latin typeface="Palatino Linotype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Дијагноза се поставља контрастном </a:t>
            </a:r>
            <a:r>
              <a:rPr lang="x-none" sz="1700" dirty="0" err="1">
                <a:latin typeface="Palatino Linotype" pitchFamily="18" charset="0"/>
              </a:rPr>
              <a:t>радиографијом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Терапија </a:t>
            </a:r>
            <a:r>
              <a:rPr lang="x-none" sz="1700" dirty="0" err="1">
                <a:latin typeface="Palatino Linotype" pitchFamily="18" charset="0"/>
              </a:rPr>
              <a:t>асимптоматских</a:t>
            </a:r>
            <a:r>
              <a:rPr lang="x-none" sz="1700" dirty="0">
                <a:latin typeface="Palatino Linotype" pitchFamily="18" charset="0"/>
              </a:rPr>
              <a:t> </a:t>
            </a:r>
            <a:r>
              <a:rPr lang="x-none" sz="1700" dirty="0" err="1">
                <a:latin typeface="Palatino Linotype" pitchFamily="18" charset="0"/>
              </a:rPr>
              <a:t>дивертикулума</a:t>
            </a:r>
            <a:r>
              <a:rPr lang="x-none" sz="1700" dirty="0">
                <a:latin typeface="Palatino Linotype" pitchFamily="18" charset="0"/>
              </a:rPr>
              <a:t> није потребна</a:t>
            </a: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У случају крварења или перфорације ради се </a:t>
            </a:r>
            <a:r>
              <a:rPr lang="x-none" sz="1700" dirty="0" err="1">
                <a:latin typeface="Palatino Linotype" pitchFamily="18" charset="0"/>
              </a:rPr>
              <a:t>дивертикулектомија</a:t>
            </a:r>
            <a:endParaRPr lang="en-US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9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9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900" dirty="0">
              <a:latin typeface="Palatino Linotype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7168770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solidFill>
                  <a:srgbClr val="FF0000"/>
                </a:solidFill>
                <a:latin typeface="Palatino Linotype" pitchFamily="18" charset="0"/>
              </a:rPr>
              <a:t>Дивертикулуми танког црева</a:t>
            </a:r>
            <a:endParaRPr lang="en-US" sz="32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915400" cy="5181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Могу бити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800" b="1" dirty="0">
                <a:latin typeface="Palatino Linotype" pitchFamily="18" charset="0"/>
              </a:rPr>
              <a:t>Урођени,</a:t>
            </a:r>
            <a:r>
              <a:rPr lang="x-none" sz="1800" dirty="0">
                <a:latin typeface="Palatino Linotype" pitchFamily="18" charset="0"/>
              </a:rPr>
              <a:t> настали због парцијалне редупликације црева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800" b="1" dirty="0">
                <a:latin typeface="Palatino Linotype" pitchFamily="18" charset="0"/>
              </a:rPr>
              <a:t>Стечени,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пулзацијски</a:t>
            </a:r>
            <a:r>
              <a:rPr lang="x-none" sz="1800" dirty="0">
                <a:latin typeface="Palatino Linotype" pitchFamily="18" charset="0"/>
              </a:rPr>
              <a:t> настали због хернијације слузнице на мезентеричној страни црева на месту васкуларног канала, најчешће атеросклеротски измењеног крвног суда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Најчешће су лоцирани у </a:t>
            </a:r>
            <a:r>
              <a:rPr lang="x-none" sz="1800" dirty="0" err="1">
                <a:latin typeface="Palatino Linotype" pitchFamily="18" charset="0"/>
              </a:rPr>
              <a:t>проксималном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јејунуму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Обично су мултипли, а величина им варира од врло малих до 10</a:t>
            </a:r>
            <a:r>
              <a:rPr lang="en-US" sz="1800" dirty="0">
                <a:latin typeface="Palatino Linotype" pitchFamily="18" charset="0"/>
              </a:rPr>
              <a:t>cm.</a:t>
            </a:r>
            <a:endParaRPr lang="x-none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800" b="1" u="sng" dirty="0">
                <a:latin typeface="Palatino Linotype" pitchFamily="18" charset="0"/>
              </a:rPr>
              <a:t>Етиопатогенеза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Главни поремећај је повећање интралуминалног притиска, због поремећеног мотилитета у ком доминирају спастичне контракције, које могу бити антероградне, симултане у ретроградне    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x-none" sz="1800" dirty="0">
                <a:latin typeface="Palatino Linotype" pitchFamily="18" charset="0"/>
              </a:rPr>
              <a:t> 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15579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x-none" sz="3200" b="1" dirty="0">
                <a:solidFill>
                  <a:srgbClr val="FF0000"/>
                </a:solidFill>
                <a:latin typeface="Palatino Linotype" pitchFamily="18" charset="0"/>
              </a:rPr>
              <a:t>Дивертикулуми танког црева</a:t>
            </a:r>
            <a:endParaRPr lang="en-US" sz="32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x-none" sz="1800" b="1" u="sng" dirty="0">
                <a:latin typeface="Palatino Linotype" pitchFamily="18" charset="0"/>
              </a:rPr>
              <a:t>Клиничка слика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Обично протичу </a:t>
            </a:r>
            <a:r>
              <a:rPr lang="x-none" sz="1800" dirty="0" err="1">
                <a:latin typeface="Palatino Linotype" pitchFamily="18" charset="0"/>
              </a:rPr>
              <a:t>асимптоматски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Од  симптома доминира абдоминални бол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Рани осећај надутости и ситости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Епизоде хроничне интестиналне </a:t>
            </a:r>
            <a:r>
              <a:rPr lang="x-none" sz="1800" dirty="0" err="1">
                <a:latin typeface="Palatino Linotype" pitchFamily="18" charset="0"/>
              </a:rPr>
              <a:t>псеудоопструкције</a:t>
            </a:r>
            <a:endParaRPr lang="x-none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800" b="1" u="sng" dirty="0">
                <a:latin typeface="Palatino Linotype" pitchFamily="18" charset="0"/>
              </a:rPr>
              <a:t>Компликације 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Крварење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Дивертикулитис с перфорацијом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Механичка интестинална опструкција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800" b="1" u="sng" dirty="0">
                <a:latin typeface="Palatino Linotype" pitchFamily="18" charset="0"/>
              </a:rPr>
              <a:t>Лечење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Асимптоматски не захтевају лечење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У случају компликација спроводи се ресекција сегмента црева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52076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609600"/>
          </a:xfrm>
        </p:spPr>
        <p:txBody>
          <a:bodyPr>
            <a:normAutofit/>
          </a:bodyPr>
          <a:lstStyle/>
          <a:p>
            <a:r>
              <a:rPr lang="x-none" sz="3200" b="1" dirty="0" err="1">
                <a:solidFill>
                  <a:srgbClr val="FF0000"/>
                </a:solidFill>
                <a:latin typeface="Palatino Linotype" pitchFamily="18" charset="0"/>
              </a:rPr>
              <a:t>Мекелов</a:t>
            </a:r>
            <a:r>
              <a:rPr lang="x-none" sz="32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3200" b="1" dirty="0" err="1">
                <a:solidFill>
                  <a:srgbClr val="FF0000"/>
                </a:solidFill>
                <a:latin typeface="Palatino Linotype" pitchFamily="18" charset="0"/>
              </a:rPr>
              <a:t>дивертикулум</a:t>
            </a:r>
            <a:endParaRPr lang="en-US" sz="32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324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То је прави дивертикулум </a:t>
            </a:r>
            <a:r>
              <a:rPr lang="x-none" sz="1600" dirty="0" err="1">
                <a:latin typeface="Palatino Linotype" pitchFamily="18" charset="0"/>
              </a:rPr>
              <a:t>дисталног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илеума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Најчешћа је урођена аномалија у гастроинтестиналном тракту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600" b="1" u="sng" dirty="0">
                <a:latin typeface="Palatino Linotype" pitchFamily="18" charset="0"/>
              </a:rPr>
              <a:t>Патогенеза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Састоји </a:t>
            </a:r>
            <a:r>
              <a:rPr lang="x-none" sz="1600" dirty="0">
                <a:latin typeface="Palatino Linotype" pitchFamily="18" charset="0"/>
              </a:rPr>
              <a:t>од свих слојева црева и смештен је на </a:t>
            </a:r>
            <a:r>
              <a:rPr lang="x-none" sz="1600" dirty="0" err="1">
                <a:latin typeface="Palatino Linotype" pitchFamily="18" charset="0"/>
              </a:rPr>
              <a:t>антимезентеричној</a:t>
            </a:r>
            <a:r>
              <a:rPr lang="x-none" sz="1600" dirty="0">
                <a:latin typeface="Palatino Linotype" pitchFamily="18" charset="0"/>
              </a:rPr>
              <a:t> страни уздуж </a:t>
            </a:r>
            <a:r>
              <a:rPr lang="x-none" sz="1600" dirty="0" err="1">
                <a:latin typeface="Palatino Linotype" pitchFamily="18" charset="0"/>
              </a:rPr>
              <a:t>аборалног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илеума</a:t>
            </a:r>
            <a:r>
              <a:rPr lang="x-none" sz="1600" dirty="0">
                <a:latin typeface="Palatino Linotype" pitchFamily="18" charset="0"/>
              </a:rPr>
              <a:t>, величине је од 1 до 10 </a:t>
            </a:r>
            <a:r>
              <a:rPr lang="en-US" sz="1600" dirty="0">
                <a:latin typeface="Palatino Linotype" pitchFamily="18" charset="0"/>
              </a:rPr>
              <a:t>cm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У 50% случајева садржи </a:t>
            </a:r>
            <a:r>
              <a:rPr lang="x-none" sz="1600" dirty="0" err="1">
                <a:latin typeface="Palatino Linotype" pitchFamily="18" charset="0"/>
              </a:rPr>
              <a:t>хетеротопно</a:t>
            </a:r>
            <a:r>
              <a:rPr lang="x-none" sz="1600" dirty="0">
                <a:latin typeface="Palatino Linotype" pitchFamily="18" charset="0"/>
              </a:rPr>
              <a:t> ткиво, најчешће желудачну </a:t>
            </a:r>
            <a:r>
              <a:rPr lang="x-none" sz="1600" dirty="0" err="1">
                <a:latin typeface="Palatino Linotype" pitchFamily="18" charset="0"/>
              </a:rPr>
              <a:t>слузницу</a:t>
            </a:r>
            <a:r>
              <a:rPr lang="x-none" sz="1600" dirty="0">
                <a:latin typeface="Palatino Linotype" pitchFamily="18" charset="0"/>
              </a:rPr>
              <a:t>, ткиво панкреаса или њихову </a:t>
            </a:r>
            <a:r>
              <a:rPr lang="x-none" sz="1600">
                <a:latin typeface="Palatino Linotype" pitchFamily="18" charset="0"/>
              </a:rPr>
              <a:t>комбинацију </a:t>
            </a:r>
            <a:endParaRPr lang="x-none" sz="16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600" b="1" u="sng">
                <a:latin typeface="Palatino Linotype" pitchFamily="18" charset="0"/>
              </a:rPr>
              <a:t>Клиничка слика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Мекелов дивертикулум протиче асимптоматски док се не развију компликације</a:t>
            </a:r>
          </a:p>
          <a:p>
            <a:pPr>
              <a:lnSpc>
                <a:spcPct val="150000"/>
              </a:lnSpc>
            </a:pPr>
            <a:r>
              <a:rPr lang="x-none" sz="1600">
                <a:latin typeface="Palatino Linotype" pitchFamily="18" charset="0"/>
              </a:rPr>
              <a:t>Компликације су чешће код деце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600" b="1" u="sng">
                <a:latin typeface="Palatino Linotype" pitchFamily="18" charset="0"/>
              </a:rPr>
              <a:t>Најчешће компликације су</a:t>
            </a:r>
            <a:r>
              <a:rPr lang="en-US" sz="1600" b="1" u="sng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>
                <a:latin typeface="Palatino Linotype" pitchFamily="18" charset="0"/>
              </a:rPr>
              <a:t>Крварења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>
                <a:latin typeface="Palatino Linotype" pitchFamily="18" charset="0"/>
              </a:rPr>
              <a:t>Интестинална опструкција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>
                <a:latin typeface="Palatino Linotype" pitchFamily="18" charset="0"/>
              </a:rPr>
              <a:t>Перфорација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>
                <a:latin typeface="Palatino Linotype" pitchFamily="18" charset="0"/>
              </a:rPr>
              <a:t>Тумор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26275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>
            <a:normAutofit/>
          </a:bodyPr>
          <a:lstStyle/>
          <a:p>
            <a:r>
              <a:rPr lang="x-none" sz="3600" b="1" dirty="0" err="1">
                <a:solidFill>
                  <a:srgbClr val="FF0000"/>
                </a:solidFill>
                <a:latin typeface="Palatino Linotype" pitchFamily="18" charset="0"/>
              </a:rPr>
              <a:t>Мекелов</a:t>
            </a:r>
            <a:r>
              <a:rPr lang="x-none" sz="36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3600" b="1" dirty="0" err="1">
                <a:solidFill>
                  <a:srgbClr val="FF0000"/>
                </a:solidFill>
                <a:latin typeface="Palatino Linotype" pitchFamily="18" charset="0"/>
              </a:rPr>
              <a:t>дивертикулум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1722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x-none" sz="1600" b="1" u="sng" dirty="0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Код </a:t>
            </a:r>
            <a:r>
              <a:rPr lang="x-none" sz="1600" dirty="0" err="1">
                <a:latin typeface="Palatino Linotype" pitchFamily="18" charset="0"/>
              </a:rPr>
              <a:t>крварећег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Мекеловог</a:t>
            </a:r>
            <a:r>
              <a:rPr lang="x-none" sz="1600" dirty="0">
                <a:latin typeface="Palatino Linotype" pitchFamily="18" charset="0"/>
              </a:rPr>
              <a:t> дивертикулума се увек налази ектопична желудачна слузница која се доказује сцинтиграфијом, давањем 99 </a:t>
            </a:r>
            <a:r>
              <a:rPr lang="x-none" sz="1600" dirty="0" err="1">
                <a:latin typeface="Palatino Linotype" pitchFamily="18" charset="0"/>
              </a:rPr>
              <a:t>технецијум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пертехнетата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Код одраслих сцинтиграфија није метода избора због давања лажно негативних или лажно позитивних резултата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Код одраслих се за дијагнозу крварећег Мекеловог дивертикулума примењује ангиографија </a:t>
            </a:r>
            <a:r>
              <a:rPr lang="x-none" sz="1600" dirty="0" err="1">
                <a:latin typeface="Palatino Linotype" pitchFamily="18" charset="0"/>
              </a:rPr>
              <a:t>вителине</a:t>
            </a:r>
            <a:r>
              <a:rPr lang="x-none" sz="1600" dirty="0">
                <a:latin typeface="Palatino Linotype" pitchFamily="18" charset="0"/>
              </a:rPr>
              <a:t> артерије или у случају њене инволуције,ангиографија огранака горње </a:t>
            </a:r>
            <a:r>
              <a:rPr lang="x-none" sz="1600" dirty="0" err="1">
                <a:latin typeface="Palatino Linotype" pitchFamily="18" charset="0"/>
              </a:rPr>
              <a:t>мезентеричне</a:t>
            </a:r>
            <a:r>
              <a:rPr lang="x-none" sz="1600" dirty="0">
                <a:latin typeface="Palatino Linotype" pitchFamily="18" charset="0"/>
              </a:rPr>
              <a:t> артерије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Од контрастних метода прихватљива је </a:t>
            </a:r>
            <a:r>
              <a:rPr lang="x-none" sz="1600" dirty="0" err="1">
                <a:latin typeface="Palatino Linotype" pitchFamily="18" charset="0"/>
              </a:rPr>
              <a:t>ентероклиза</a:t>
            </a:r>
            <a:endParaRPr lang="x-none" sz="16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600" b="1" u="sng" dirty="0">
                <a:latin typeface="Palatino Linotype" pitchFamily="18" charset="0"/>
              </a:rPr>
              <a:t>Лечење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Мекелов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дивертикулум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с ком</a:t>
            </a:r>
            <a:r>
              <a:rPr lang="x-none" sz="1600" dirty="0">
                <a:latin typeface="Palatino Linotype" pitchFamily="18" charset="0"/>
              </a:rPr>
              <a:t>п</a:t>
            </a:r>
            <a:r>
              <a:rPr lang="x-none" sz="1600">
                <a:latin typeface="Palatino Linotype" pitchFamily="18" charset="0"/>
              </a:rPr>
              <a:t>ликацијама </a:t>
            </a:r>
            <a:r>
              <a:rPr lang="x-none" sz="1600" dirty="0">
                <a:latin typeface="Palatino Linotype" pitchFamily="18" charset="0"/>
              </a:rPr>
              <a:t>лечи се хируршки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Асимптоматски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дивертикулум</a:t>
            </a:r>
            <a:r>
              <a:rPr lang="x-none" sz="1600" dirty="0">
                <a:latin typeface="Palatino Linotype" pitchFamily="18" charset="0"/>
              </a:rPr>
              <a:t> не захтева лечење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Изузетак су </a:t>
            </a:r>
            <a:r>
              <a:rPr lang="x-none" sz="1600" dirty="0" err="1">
                <a:latin typeface="Palatino Linotype" pitchFamily="18" charset="0"/>
              </a:rPr>
              <a:t>дивертикулуми</a:t>
            </a:r>
            <a:r>
              <a:rPr lang="x-none" sz="1600" dirty="0">
                <a:latin typeface="Palatino Linotype" pitchFamily="18" charset="0"/>
              </a:rPr>
              <a:t> који су већи од 2с</a:t>
            </a:r>
            <a:r>
              <a:rPr lang="en-US" sz="1600" dirty="0">
                <a:latin typeface="Palatino Linotype" pitchFamily="18" charset="0"/>
              </a:rPr>
              <a:t>m</a:t>
            </a:r>
            <a:r>
              <a:rPr lang="x-none" sz="1600" dirty="0">
                <a:latin typeface="Palatino Linotype" pitchFamily="18" charset="0"/>
              </a:rPr>
              <a:t> и имају  ризик од волвулуса или опструкције или у случају палпабилне масе сумњиве на развој тумора. Тада се спроводи превентивна </a:t>
            </a:r>
            <a:r>
              <a:rPr lang="x-none" sz="1600" dirty="0" err="1">
                <a:latin typeface="Palatino Linotype" pitchFamily="18" charset="0"/>
              </a:rPr>
              <a:t>ресекција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19573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solidFill>
                  <a:srgbClr val="FF0000"/>
                </a:solidFill>
                <a:latin typeface="Palatino Linotype" pitchFamily="18" charset="0"/>
              </a:rPr>
              <a:t>Дивертикулуми дебелог црева</a:t>
            </a:r>
            <a:endParaRPr lang="en-US" sz="36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067800" cy="5715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Колон је најчешће место дивертикулума, нарочито сигма и </a:t>
            </a:r>
            <a:r>
              <a:rPr lang="x-none" sz="1800" dirty="0" err="1">
                <a:latin typeface="Palatino Linotype" pitchFamily="18" charset="0"/>
              </a:rPr>
              <a:t>десцедентни</a:t>
            </a:r>
            <a:r>
              <a:rPr lang="x-none" sz="1800" dirty="0">
                <a:latin typeface="Palatino Linotype" pitchFamily="18" charset="0"/>
              </a:rPr>
              <a:t> део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800" b="1" u="sng" dirty="0">
                <a:latin typeface="Palatino Linotype" pitchFamily="18" charset="0"/>
              </a:rPr>
              <a:t>Патолошка анатомија</a:t>
            </a:r>
            <a:endParaRPr lang="x-none" sz="18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Прави дивертикулуми дебелог црева су урођене аномалије и врло су ретки</a:t>
            </a:r>
          </a:p>
          <a:p>
            <a:pPr>
              <a:lnSpc>
                <a:spcPct val="150000"/>
              </a:lnSpc>
            </a:pPr>
            <a:r>
              <a:rPr lang="x-none" sz="1800">
                <a:latin typeface="Palatino Linotype" pitchFamily="18" charset="0"/>
              </a:rPr>
              <a:t>Углавном </a:t>
            </a:r>
            <a:r>
              <a:rPr lang="x-none" sz="1800" dirty="0">
                <a:latin typeface="Palatino Linotype" pitchFamily="18" charset="0"/>
              </a:rPr>
              <a:t>су мултипли, ретко </a:t>
            </a:r>
            <a:r>
              <a:rPr lang="x-none" sz="1800" dirty="0" err="1">
                <a:latin typeface="Palatino Linotype" pitchFamily="18" charset="0"/>
              </a:rPr>
              <a:t>солитарни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Обично су округли или вретенасти, величине од 0,5 до </a:t>
            </a:r>
            <a:r>
              <a:rPr lang="x-none" sz="1800">
                <a:latin typeface="Palatino Linotype" pitchFamily="18" charset="0"/>
              </a:rPr>
              <a:t>1с</a:t>
            </a:r>
            <a:r>
              <a:rPr lang="en-US" sz="1800" dirty="0">
                <a:latin typeface="Palatino Linotype" pitchFamily="18" charset="0"/>
              </a:rPr>
              <a:t>m</a:t>
            </a:r>
            <a:endParaRPr lang="x-none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800" b="1" u="sng">
                <a:latin typeface="Palatino Linotype" pitchFamily="18" charset="0"/>
              </a:rPr>
              <a:t>Етиопатогенеза</a:t>
            </a:r>
          </a:p>
          <a:p>
            <a:pPr>
              <a:lnSpc>
                <a:spcPct val="150000"/>
              </a:lnSpc>
            </a:pPr>
            <a:r>
              <a:rPr lang="x-none" sz="1800">
                <a:latin typeface="Palatino Linotype" pitchFamily="18" charset="0"/>
              </a:rPr>
              <a:t>Важну улогу у настанку дивертикуларне протрузије имају структурне промене мишићног зида црева, повишен интралуминални притисак, поремећај цревне моторике и начин исхране</a:t>
            </a:r>
          </a:p>
          <a:p>
            <a:pPr>
              <a:lnSpc>
                <a:spcPct val="150000"/>
              </a:lnSpc>
            </a:pPr>
            <a:r>
              <a:rPr lang="x-none" sz="1800">
                <a:latin typeface="Palatino Linotype" pitchFamily="18" charset="0"/>
              </a:rPr>
              <a:t>Спастични поремећај мотилитета доводи до сегментације колона и онемогућује пропулзивну перисталтику, а истовремено ствара повећан притисак на слузницу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6178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5" y="-17813"/>
            <a:ext cx="9144000" cy="1143000"/>
          </a:xfrm>
        </p:spPr>
        <p:txBody>
          <a:bodyPr>
            <a:normAutofit/>
          </a:bodyPr>
          <a:lstStyle/>
          <a:p>
            <a:r>
              <a:rPr lang="x-none" sz="3200" b="1" dirty="0">
                <a:solidFill>
                  <a:srgbClr val="FF0000"/>
                </a:solidFill>
                <a:latin typeface="Palatino Linotype" pitchFamily="18" charset="0"/>
              </a:rPr>
              <a:t>Некомпликована симптоматска дивертикулоза</a:t>
            </a:r>
            <a:endParaRPr lang="en-US" sz="32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15400" cy="5135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Клиничком сликом доминира бол у доњем делу абдомена, чешће лево, израженији је након оброка, а смањује се након дефекације или </a:t>
            </a:r>
            <a:r>
              <a:rPr lang="x-none" sz="1800" dirty="0" err="1">
                <a:latin typeface="Palatino Linotype" pitchFamily="18" charset="0"/>
              </a:rPr>
              <a:t>флатулирања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Чест симптом је и </a:t>
            </a:r>
            <a:r>
              <a:rPr lang="x-none" sz="1800" dirty="0" err="1">
                <a:latin typeface="Palatino Linotype" pitchFamily="18" charset="0"/>
              </a:rPr>
              <a:t>надутост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Поремећено цревно пражњење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Лабораторијски налази су уредни, али позитиван тест на окултно крварење захтева додатну обраду, јер дивертикулуми не крваре окултно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Дијагноза се поставља ендоскопијом и </a:t>
            </a:r>
            <a:r>
              <a:rPr lang="x-none" sz="1800" dirty="0" err="1">
                <a:latin typeface="Palatino Linotype" pitchFamily="18" charset="0"/>
              </a:rPr>
              <a:t>иригографијом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Лечење је дијетом и исхраном са доста воћа </a:t>
            </a:r>
            <a:r>
              <a:rPr lang="x-none" sz="1800">
                <a:latin typeface="Palatino Linotype" pitchFamily="18" charset="0"/>
              </a:rPr>
              <a:t>и поврћа</a:t>
            </a:r>
            <a:endParaRPr lang="x-none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516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84"/>
            <a:ext cx="8229600" cy="182562"/>
          </a:xfrm>
        </p:spPr>
        <p:txBody>
          <a:bodyPr>
            <a:noAutofit/>
          </a:bodyPr>
          <a:lstStyle/>
          <a:p>
            <a:r>
              <a:rPr lang="x-none" sz="2000" b="1" dirty="0">
                <a:latin typeface="Palatino Linotype" pitchFamily="18" charset="0"/>
              </a:rPr>
              <a:t>Патологија</a:t>
            </a:r>
            <a:endParaRPr lang="en-US" sz="20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3295"/>
            <a:ext cx="9143999" cy="64008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x-none" sz="2200" dirty="0">
                <a:latin typeface="Palatino Linotype" pitchFamily="18" charset="0"/>
              </a:rPr>
              <a:t>Патолошке промене захватају </a:t>
            </a:r>
            <a:r>
              <a:rPr lang="x-none" sz="2200" b="1" dirty="0">
                <a:latin typeface="Palatino Linotype" pitchFamily="18" charset="0"/>
              </a:rPr>
              <a:t>искључиво </a:t>
            </a:r>
            <a:r>
              <a:rPr lang="x-none" sz="2200" b="1" dirty="0" err="1">
                <a:latin typeface="Palatino Linotype" pitchFamily="18" charset="0"/>
              </a:rPr>
              <a:t>слузницу</a:t>
            </a:r>
            <a:endParaRPr lang="x-none" sz="22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200" dirty="0">
                <a:latin typeface="Palatino Linotype" pitchFamily="18" charset="0"/>
              </a:rPr>
              <a:t>Промене су локализоване углавном у дуоденуму и горњим деловима танког црева, а то је складно сазнању о штетном деловању </a:t>
            </a:r>
            <a:r>
              <a:rPr lang="x-none" sz="2200" dirty="0" err="1">
                <a:latin typeface="Palatino Linotype" pitchFamily="18" charset="0"/>
              </a:rPr>
              <a:t>неразграђеног</a:t>
            </a:r>
            <a:r>
              <a:rPr lang="x-none" sz="2200" dirty="0">
                <a:latin typeface="Palatino Linotype" pitchFamily="18" charset="0"/>
              </a:rPr>
              <a:t> </a:t>
            </a:r>
            <a:r>
              <a:rPr lang="x-none" sz="2200" dirty="0" err="1">
                <a:latin typeface="Palatino Linotype" pitchFamily="18" charset="0"/>
              </a:rPr>
              <a:t>глутена</a:t>
            </a:r>
            <a:endParaRPr lang="x-none" sz="22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200" dirty="0">
                <a:latin typeface="Palatino Linotype" pitchFamily="18" charset="0"/>
              </a:rPr>
              <a:t>Глутен је беланчевина и у цреву је изложен дејству протеолитичких ензима, тако да хидролизован не изазива промене</a:t>
            </a:r>
          </a:p>
          <a:p>
            <a:pPr>
              <a:lnSpc>
                <a:spcPct val="150000"/>
              </a:lnSpc>
            </a:pPr>
            <a:r>
              <a:rPr lang="x-none" sz="2200" dirty="0">
                <a:latin typeface="Palatino Linotype" pitchFamily="18" charset="0"/>
              </a:rPr>
              <a:t>Ако глутен избегне хидролизу и непромењен доспе и илеум или дебело црево, промене ће се јавити и на </a:t>
            </a:r>
            <a:r>
              <a:rPr lang="x-none" sz="2200">
                <a:latin typeface="Palatino Linotype" pitchFamily="18" charset="0"/>
              </a:rPr>
              <a:t>тим местима</a:t>
            </a:r>
            <a:endParaRPr lang="en-US" sz="22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200">
                <a:latin typeface="Palatino Linotype" pitchFamily="18" charset="0"/>
              </a:rPr>
              <a:t>За хистолошку анализу узима се слузница илеума или дубоког дуоденума</a:t>
            </a:r>
          </a:p>
          <a:p>
            <a:pPr>
              <a:lnSpc>
                <a:spcPct val="150000"/>
              </a:lnSpc>
            </a:pPr>
            <a:r>
              <a:rPr lang="x-none" sz="2200">
                <a:latin typeface="Palatino Linotype" pitchFamily="18" charset="0"/>
              </a:rPr>
              <a:t>Почетни дуоденум се не узима за анализу, јер хистолошку интерпретацију омета присуство </a:t>
            </a:r>
            <a:r>
              <a:rPr lang="en-US" sz="2200" dirty="0" err="1">
                <a:latin typeface="Palatino Linotype" pitchFamily="18" charset="0"/>
              </a:rPr>
              <a:t>Brunerovih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x-none" sz="2200">
                <a:latin typeface="Palatino Linotype" pitchFamily="18" charset="0"/>
              </a:rPr>
              <a:t>жлезда</a:t>
            </a:r>
          </a:p>
          <a:p>
            <a:pPr>
              <a:lnSpc>
                <a:spcPct val="150000"/>
              </a:lnSpc>
            </a:pPr>
            <a:r>
              <a:rPr lang="x-none" sz="2200">
                <a:latin typeface="Palatino Linotype" pitchFamily="18" charset="0"/>
              </a:rPr>
              <a:t>У препарату се посматра висина ресица, дубина крипти, број интраепителних лимфоцита и врста ћелијског инфилтрата у ламини проприји</a:t>
            </a:r>
          </a:p>
          <a:p>
            <a:pPr>
              <a:lnSpc>
                <a:spcPct val="150000"/>
              </a:lnSpc>
            </a:pPr>
            <a:r>
              <a:rPr lang="x-none" sz="2200">
                <a:latin typeface="Palatino Linotype" pitchFamily="18" charset="0"/>
              </a:rPr>
              <a:t>Цревне ресице су скраћене и деформисане или потпуно изравнане, што битно смањује апсортивну површину црева</a:t>
            </a:r>
          </a:p>
          <a:p>
            <a:pPr>
              <a:lnSpc>
                <a:spcPct val="150000"/>
              </a:lnSpc>
            </a:pPr>
            <a:r>
              <a:rPr lang="x-none" sz="2200">
                <a:latin typeface="Palatino Linotype" pitchFamily="18" charset="0"/>
              </a:rPr>
              <a:t>Истовремено </a:t>
            </a:r>
            <a:r>
              <a:rPr lang="en-US" sz="2200" dirty="0">
                <a:latin typeface="Palatino Linotype" pitchFamily="18" charset="0"/>
              </a:rPr>
              <a:t>je </a:t>
            </a:r>
            <a:r>
              <a:rPr lang="en-US" sz="2200" dirty="0" err="1">
                <a:latin typeface="Palatino Linotype" pitchFamily="18" charset="0"/>
              </a:rPr>
              <a:t>Liberkuhnova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x-none" sz="2200">
                <a:latin typeface="Palatino Linotype" pitchFamily="18" charset="0"/>
              </a:rPr>
              <a:t>крипта издужена, тако да слузница није стањена, односно укупна дебљина остаје иста или чак повећана  </a:t>
            </a:r>
            <a:endParaRPr lang="en-US" sz="22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200">
                <a:latin typeface="Palatino Linotype" pitchFamily="18" charset="0"/>
              </a:rPr>
              <a:t>Долази до тоталне или субтоталне хиперпластичне вилозне атрофије</a:t>
            </a:r>
          </a:p>
          <a:p>
            <a:pPr>
              <a:lnSpc>
                <a:spcPct val="150000"/>
              </a:lnSpc>
            </a:pPr>
            <a:r>
              <a:rPr lang="x-none" sz="2200">
                <a:latin typeface="Palatino Linotype" pitchFamily="18" charset="0"/>
              </a:rPr>
              <a:t>Епителне ћелије нису више цилиндричне већ постају кубичасте или плочасте, цитоплазма постаје базофилна због повећања броја рибозома</a:t>
            </a:r>
          </a:p>
          <a:p>
            <a:pPr>
              <a:lnSpc>
                <a:spcPct val="150000"/>
              </a:lnSpc>
            </a:pPr>
            <a:r>
              <a:rPr lang="x-none" sz="2200">
                <a:latin typeface="Palatino Linotype" pitchFamily="18" charset="0"/>
              </a:rPr>
              <a:t>Број зрелих ентероцита је јако смањен, а број незрелих ћелија у криптама је изразито повећан, исто као и њихов митотски индекс</a:t>
            </a:r>
          </a:p>
          <a:p>
            <a:pPr>
              <a:lnSpc>
                <a:spcPct val="150000"/>
              </a:lnSpc>
            </a:pPr>
            <a:r>
              <a:rPr lang="x-none" sz="2200">
                <a:latin typeface="Palatino Linotype" pitchFamily="18" charset="0"/>
              </a:rPr>
              <a:t>У слузници се између ентероцита налазе интраепителни лимфоцити, чији је број код здравих особа до 30 на 100 ентероцита</a:t>
            </a:r>
          </a:p>
          <a:p>
            <a:pPr>
              <a:lnSpc>
                <a:spcPct val="150000"/>
              </a:lnSpc>
            </a:pPr>
            <a:r>
              <a:rPr lang="x-none" sz="2200">
                <a:latin typeface="Palatino Linotype" pitchFamily="18" charset="0"/>
              </a:rPr>
              <a:t>Код болесника с целијакијом се налазе у повећаном броју, обично изнад 40 лимфоцита на 100 ентероцита</a:t>
            </a:r>
          </a:p>
          <a:p>
            <a:pPr>
              <a:lnSpc>
                <a:spcPct val="150000"/>
              </a:lnSpc>
            </a:pP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11910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x-none" sz="3200" b="1" dirty="0">
                <a:solidFill>
                  <a:srgbClr val="FF0000"/>
                </a:solidFill>
                <a:latin typeface="Palatino Linotype" pitchFamily="18" charset="0"/>
              </a:rPr>
              <a:t>Компликована дивертикулозна болест</a:t>
            </a:r>
            <a:endParaRPr lang="en-US" sz="32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59436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x-none" sz="1600" b="1" u="sng" dirty="0">
                <a:latin typeface="Palatino Linotype" pitchFamily="18" charset="0"/>
              </a:rPr>
              <a:t>Дивертикулитис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Настаје због запаљења и перфорације </a:t>
            </a:r>
            <a:r>
              <a:rPr lang="x-none" sz="1600" dirty="0" err="1">
                <a:latin typeface="Palatino Linotype" pitchFamily="18" charset="0"/>
              </a:rPr>
              <a:t>дивертикулума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Предуслов запаљења је опструкција врата кесице стврднутим </a:t>
            </a:r>
            <a:r>
              <a:rPr lang="x-none" sz="1600" dirty="0" err="1">
                <a:latin typeface="Palatino Linotype" pitchFamily="18" charset="0"/>
              </a:rPr>
              <a:t>фекалним</a:t>
            </a:r>
            <a:r>
              <a:rPr lang="x-none" sz="1600" dirty="0">
                <a:latin typeface="Palatino Linotype" pitchFamily="18" charset="0"/>
              </a:rPr>
              <a:t> садржајем, </a:t>
            </a:r>
            <a:r>
              <a:rPr lang="x-none" sz="1600" dirty="0" err="1">
                <a:latin typeface="Palatino Linotype" pitchFamily="18" charset="0"/>
              </a:rPr>
              <a:t>фекалит</a:t>
            </a:r>
            <a:r>
              <a:rPr lang="x-none" sz="1600" dirty="0">
                <a:latin typeface="Palatino Linotype" pitchFamily="18" charset="0"/>
              </a:rPr>
              <a:t> механички оштети слузницу, изазове лимфоидну хиперплазију и благу упалу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Едем</a:t>
            </a:r>
            <a:r>
              <a:rPr lang="x-none" sz="1600" dirty="0">
                <a:latin typeface="Palatino Linotype" pitchFamily="18" charset="0"/>
              </a:rPr>
              <a:t> додатно отежава пражњење дивертикулума, умножава се нормална цревна бактеријска флора, а због венске стазе пренесе се и на артеријску циркулацију и долази до </a:t>
            </a:r>
            <a:r>
              <a:rPr lang="x-none" sz="1600" dirty="0" err="1">
                <a:latin typeface="Palatino Linotype" pitchFamily="18" charset="0"/>
              </a:rPr>
              <a:t>исхемије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Бактерије продру у слузницу, а касније запаљенски процес захвати цео зид дивертикулума, који перфорира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Микроперфорација</a:t>
            </a:r>
            <a:r>
              <a:rPr lang="x-none" sz="1600" dirty="0">
                <a:latin typeface="Palatino Linotype" pitchFamily="18" charset="0"/>
              </a:rPr>
              <a:t> може остати добро локализована у </a:t>
            </a:r>
            <a:r>
              <a:rPr lang="x-none" sz="1600" dirty="0" err="1">
                <a:latin typeface="Palatino Linotype" pitchFamily="18" charset="0"/>
              </a:rPr>
              <a:t>периколичном</a:t>
            </a:r>
            <a:r>
              <a:rPr lang="x-none" sz="1600" dirty="0">
                <a:latin typeface="Palatino Linotype" pitchFamily="18" charset="0"/>
              </a:rPr>
              <a:t> масном ткиву и </a:t>
            </a:r>
            <a:r>
              <a:rPr lang="x-none" sz="1600" dirty="0" err="1">
                <a:latin typeface="Palatino Linotype" pitchFamily="18" charset="0"/>
              </a:rPr>
              <a:t>мезентеријуму</a:t>
            </a:r>
            <a:r>
              <a:rPr lang="x-none" sz="1600" dirty="0">
                <a:latin typeface="Palatino Linotype" pitchFamily="18" charset="0"/>
              </a:rPr>
              <a:t> с последичним стварањем малог </a:t>
            </a:r>
            <a:r>
              <a:rPr lang="x-none" sz="1600" dirty="0" err="1">
                <a:latin typeface="Palatino Linotype" pitchFamily="18" charset="0"/>
              </a:rPr>
              <a:t>периколичног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апцеса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Већа перфорација може довести до већег </a:t>
            </a:r>
            <a:r>
              <a:rPr lang="x-none" sz="1600" dirty="0" err="1">
                <a:latin typeface="Palatino Linotype" pitchFamily="18" charset="0"/>
              </a:rPr>
              <a:t>апцеса</a:t>
            </a:r>
            <a:r>
              <a:rPr lang="x-none" sz="1600" dirty="0">
                <a:latin typeface="Palatino Linotype" pitchFamily="18" charset="0"/>
              </a:rPr>
              <a:t>, формира се велика </a:t>
            </a:r>
            <a:r>
              <a:rPr lang="x-none" sz="1600" dirty="0" err="1">
                <a:latin typeface="Palatino Linotype" pitchFamily="18" charset="0"/>
              </a:rPr>
              <a:t>инфламирана</a:t>
            </a:r>
            <a:r>
              <a:rPr lang="x-none" sz="1600" dirty="0">
                <a:latin typeface="Palatino Linotype" pitchFamily="18" charset="0"/>
              </a:rPr>
              <a:t> маса која може захватити и друге органе и узроковати настанак фистуле</a:t>
            </a:r>
          </a:p>
          <a:p>
            <a:pPr>
              <a:lnSpc>
                <a:spcPct val="150000"/>
              </a:lnSpc>
            </a:pP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50183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x-none" sz="3200" b="1" dirty="0">
                <a:solidFill>
                  <a:srgbClr val="FF0000"/>
                </a:solidFill>
                <a:latin typeface="Palatino Linotype" pitchFamily="18" charset="0"/>
              </a:rPr>
              <a:t>Компликована </a:t>
            </a:r>
            <a:r>
              <a:rPr lang="x-none" sz="3200" b="1" dirty="0" err="1">
                <a:solidFill>
                  <a:srgbClr val="FF0000"/>
                </a:solidFill>
                <a:latin typeface="Palatino Linotype" pitchFamily="18" charset="0"/>
              </a:rPr>
              <a:t>дивертикулозна</a:t>
            </a:r>
            <a:r>
              <a:rPr lang="x-none" sz="3200" b="1" dirty="0">
                <a:solidFill>
                  <a:srgbClr val="FF0000"/>
                </a:solidFill>
                <a:latin typeface="Palatino Linotype" pitchFamily="18" charset="0"/>
              </a:rPr>
              <a:t> болест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4063" y="838200"/>
            <a:ext cx="8915400" cy="60198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x-none" sz="1800" b="1" u="sng" dirty="0">
                <a:latin typeface="Palatino Linotype" pitchFamily="18" charset="0"/>
              </a:rPr>
              <a:t>Клиничка слика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Бол у доњем делу абдомена, чешће лево, праћен затвором или проливом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Анорексија, повраћање, мучнина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У физикалном налазу доминирају знаци локализованог </a:t>
            </a:r>
            <a:r>
              <a:rPr lang="x-none" sz="1800" dirty="0" err="1">
                <a:latin typeface="Palatino Linotype" pitchFamily="18" charset="0"/>
              </a:rPr>
              <a:t>перитонеалног</a:t>
            </a:r>
            <a:r>
              <a:rPr lang="x-none" sz="1800" dirty="0">
                <a:latin typeface="Palatino Linotype" pitchFamily="18" charset="0"/>
              </a:rPr>
              <a:t> запаљења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Клинички ток може ићи у правцу резолуције </a:t>
            </a:r>
            <a:r>
              <a:rPr lang="en-US" sz="1800" dirty="0">
                <a:latin typeface="Palatino Linotype" pitchFamily="18" charset="0"/>
              </a:rPr>
              <a:t>(</a:t>
            </a:r>
            <a:r>
              <a:rPr lang="x-none" sz="1800" dirty="0">
                <a:latin typeface="Palatino Linotype" pitchFamily="18" charset="0"/>
              </a:rPr>
              <a:t>спонтани опоравак) или прогресије с развојем компликација-апсцес, перитонитис, опструкција и </a:t>
            </a:r>
            <a:r>
              <a:rPr lang="x-none" sz="1800">
                <a:latin typeface="Palatino Linotype" pitchFamily="18" charset="0"/>
              </a:rPr>
              <a:t>дифузни перитонитис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b="1">
                <a:latin typeface="Palatino Linotype" pitchFamily="18" charset="0"/>
              </a:rPr>
              <a:t>Диференцијално дијагностички проблем може бити акутни апендицитис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800" b="1" u="sng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50000"/>
              </a:lnSpc>
            </a:pPr>
            <a:r>
              <a:rPr lang="x-none" sz="1800">
                <a:latin typeface="Palatino Linotype" pitchFamily="18" charset="0"/>
              </a:rPr>
              <a:t>Леукоцитоза</a:t>
            </a:r>
          </a:p>
          <a:p>
            <a:pPr>
              <a:lnSpc>
                <a:spcPct val="150000"/>
              </a:lnSpc>
            </a:pPr>
            <a:r>
              <a:rPr lang="x-none" sz="1800">
                <a:latin typeface="Palatino Linotype" pitchFamily="18" charset="0"/>
              </a:rPr>
              <a:t>Бактериурија може указати на фистуле</a:t>
            </a:r>
          </a:p>
          <a:p>
            <a:pPr>
              <a:lnSpc>
                <a:spcPct val="150000"/>
              </a:lnSpc>
            </a:pPr>
            <a:r>
              <a:rPr lang="x-none" sz="1800">
                <a:latin typeface="Palatino Linotype" pitchFamily="18" charset="0"/>
              </a:rPr>
              <a:t>Радиографија  трбуха показује пнеумоперитонеум, дилатацију танког и дебелог црева, илеус, опструкцију</a:t>
            </a:r>
          </a:p>
          <a:p>
            <a:pPr>
              <a:lnSpc>
                <a:spcPct val="150000"/>
              </a:lnSpc>
            </a:pPr>
            <a:r>
              <a:rPr lang="x-none" sz="1800" b="1">
                <a:latin typeface="Palatino Linotype" pitchFamily="18" charset="0"/>
              </a:rPr>
              <a:t>СТ с контрастом метода избора</a:t>
            </a:r>
          </a:p>
          <a:p>
            <a:pPr>
              <a:lnSpc>
                <a:spcPct val="150000"/>
              </a:lnSpc>
            </a:pPr>
            <a:r>
              <a:rPr lang="x-none" sz="1800">
                <a:latin typeface="Palatino Linotype" pitchFamily="18" charset="0"/>
              </a:rPr>
              <a:t>Ендоскопија се избегава у акутном дивертикулитису због опасности од перфорације</a:t>
            </a:r>
          </a:p>
          <a:p>
            <a:pPr>
              <a:lnSpc>
                <a:spcPct val="150000"/>
              </a:lnSpc>
            </a:pPr>
            <a:r>
              <a:rPr lang="x-none" sz="1800">
                <a:latin typeface="Palatino Linotype" pitchFamily="18" charset="0"/>
              </a:rPr>
              <a:t>Колоноскопија се може урадити 6 до 8 недеља након резолуције дивертикулитиса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09874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solidFill>
                  <a:srgbClr val="FF0000"/>
                </a:solidFill>
                <a:latin typeface="Palatino Linotype" pitchFamily="18" charset="0"/>
              </a:rPr>
              <a:t>Компликована </a:t>
            </a:r>
            <a:r>
              <a:rPr lang="x-none" sz="3200" b="1" dirty="0" err="1">
                <a:solidFill>
                  <a:srgbClr val="FF0000"/>
                </a:solidFill>
                <a:latin typeface="Palatino Linotype" pitchFamily="18" charset="0"/>
              </a:rPr>
              <a:t>дивертикулозна</a:t>
            </a:r>
            <a:r>
              <a:rPr lang="x-none" sz="3200" b="1" dirty="0">
                <a:solidFill>
                  <a:srgbClr val="FF0000"/>
                </a:solidFill>
                <a:latin typeface="Palatino Linotype" pitchFamily="18" charset="0"/>
              </a:rPr>
              <a:t> болест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x-none" sz="1400" b="1" u="sng" dirty="0">
                <a:latin typeface="Palatino Linotype" pitchFamily="18" charset="0"/>
              </a:rPr>
              <a:t>Лечење</a:t>
            </a:r>
            <a:endParaRPr lang="x-none" sz="14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Амбулантно и болничко</a:t>
            </a: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Амбулантно се могу лечити болесници с блажом клиничком сликом без перитонеалног надражаја.Тим болесницима се препоручује дијета с лаганом храном, течност, антибиотици широког спектра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400" b="1" dirty="0">
                <a:latin typeface="Palatino Linotype" pitchFamily="18" charset="0"/>
              </a:rPr>
              <a:t>Стандардна терапија:</a:t>
            </a:r>
            <a:endParaRPr lang="en-US" sz="1400" b="1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err="1">
                <a:latin typeface="Palatino Linotype" pitchFamily="18" charset="0"/>
              </a:rPr>
              <a:t>амоксицилин</a:t>
            </a:r>
            <a:r>
              <a:rPr lang="x-none" sz="1400" dirty="0">
                <a:latin typeface="Palatino Linotype" pitchFamily="18" charset="0"/>
              </a:rPr>
              <a:t> са </a:t>
            </a:r>
            <a:r>
              <a:rPr lang="x-none" sz="1400" dirty="0" err="1">
                <a:latin typeface="Palatino Linotype" pitchFamily="18" charset="0"/>
              </a:rPr>
              <a:t>клавулонском</a:t>
            </a:r>
            <a:r>
              <a:rPr lang="x-none" sz="1400" dirty="0">
                <a:latin typeface="Palatino Linotype" pitchFamily="18" charset="0"/>
              </a:rPr>
              <a:t> киселином</a:t>
            </a:r>
            <a:endParaRPr lang="en-US" sz="14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1400" dirty="0" err="1">
                <a:latin typeface="Palatino Linotype" pitchFamily="18" charset="0"/>
              </a:rPr>
              <a:t>Sulfometoksa</a:t>
            </a:r>
            <a:r>
              <a:rPr lang="x-none" sz="1400" dirty="0">
                <a:latin typeface="Palatino Linotype" pitchFamily="18" charset="0"/>
              </a:rPr>
              <a:t>z</a:t>
            </a:r>
            <a:r>
              <a:rPr lang="en-US" sz="1400" dirty="0" err="1">
                <a:latin typeface="Palatino Linotype" pitchFamily="18" charset="0"/>
              </a:rPr>
              <a:t>ol</a:t>
            </a:r>
            <a:r>
              <a:rPr lang="en-US" sz="1400" dirty="0">
                <a:latin typeface="Palatino Linotype" pitchFamily="18" charset="0"/>
              </a:rPr>
              <a:t>–</a:t>
            </a:r>
            <a:r>
              <a:rPr lang="en-US" sz="1400" dirty="0" err="1">
                <a:latin typeface="Palatino Linotype" pitchFamily="18" charset="0"/>
              </a:rPr>
              <a:t>trimetoprim</a:t>
            </a:r>
            <a:endParaRPr lang="en-US" sz="14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err="1">
                <a:latin typeface="Palatino Linotype" pitchFamily="18" charset="0"/>
              </a:rPr>
              <a:t>метронидазол</a:t>
            </a:r>
            <a:endParaRPr lang="x-none" sz="14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400" b="1" dirty="0">
                <a:latin typeface="Palatino Linotype" pitchFamily="18" charset="0"/>
              </a:rPr>
              <a:t>             или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400" dirty="0">
                <a:latin typeface="Palatino Linotype" pitchFamily="18" charset="0"/>
              </a:rPr>
              <a:t>         </a:t>
            </a:r>
            <a:r>
              <a:rPr lang="x-none" sz="1400" dirty="0" err="1">
                <a:latin typeface="Palatino Linotype" pitchFamily="18" charset="0"/>
              </a:rPr>
              <a:t>хинолони</a:t>
            </a:r>
            <a:r>
              <a:rPr lang="x-none" sz="1400" dirty="0">
                <a:latin typeface="Palatino Linotype" pitchFamily="18" charset="0"/>
              </a:rPr>
              <a:t> и </a:t>
            </a:r>
            <a:r>
              <a:rPr lang="x-none" sz="1400" dirty="0" err="1">
                <a:latin typeface="Palatino Linotype" pitchFamily="18" charset="0"/>
              </a:rPr>
              <a:t>метронидазол</a:t>
            </a: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Ефекти се очекују након три дана, а терапија се узима 7 до 10 дана</a:t>
            </a: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Дијета постепено </a:t>
            </a:r>
            <a:r>
              <a:rPr lang="x-none" sz="1400">
                <a:latin typeface="Palatino Linotype" pitchFamily="18" charset="0"/>
              </a:rPr>
              <a:t>постаје либералнија</a:t>
            </a: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400" b="1">
                <a:latin typeface="Palatino Linotype" pitchFamily="18" charset="0"/>
              </a:rPr>
              <a:t>Хоспитализују</a:t>
            </a:r>
            <a:r>
              <a:rPr lang="x-none" sz="1400">
                <a:latin typeface="Palatino Linotype" pitchFamily="18" charset="0"/>
              </a:rPr>
              <a:t> се стари болесници и они са придруженим болестима, а код којих постоје показатељи тежег запаљења</a:t>
            </a:r>
          </a:p>
          <a:p>
            <a:pPr>
              <a:lnSpc>
                <a:spcPct val="150000"/>
              </a:lnSpc>
            </a:pPr>
            <a:r>
              <a:rPr lang="x-none" sz="1400">
                <a:latin typeface="Palatino Linotype" pitchFamily="18" charset="0"/>
              </a:rPr>
              <a:t>Лечење се састоји у парентералној исхрани уз антибиотике широког спектра</a:t>
            </a:r>
            <a:r>
              <a:rPr lang="en-US" sz="1400" dirty="0">
                <a:latin typeface="Palatino Linotype" pitchFamily="18" charset="0"/>
              </a:rPr>
              <a:t>: </a:t>
            </a:r>
            <a:r>
              <a:rPr lang="x-none" sz="1400">
                <a:latin typeface="Palatino Linotype" pitchFamily="18" charset="0"/>
              </a:rPr>
              <a:t>тројна терапија (ампицилин, гентамицин и метронидазол)</a:t>
            </a:r>
            <a:r>
              <a:rPr lang="en-US" sz="1400" dirty="0">
                <a:latin typeface="Palatino Linotype" pitchFamily="18" charset="0"/>
              </a:rPr>
              <a:t>, </a:t>
            </a:r>
            <a:endParaRPr lang="x-none" sz="14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>
                <a:latin typeface="Palatino Linotype" pitchFamily="18" charset="0"/>
              </a:rPr>
              <a:t>У случају алергије на пеницилин препоручује се ванкомицин</a:t>
            </a:r>
            <a:r>
              <a:rPr lang="en-US" sz="1400" dirty="0">
                <a:latin typeface="Palatino Linotype" pitchFamily="18" charset="0"/>
              </a:rPr>
              <a:t>, a </a:t>
            </a:r>
            <a:r>
              <a:rPr lang="x-none" sz="1400">
                <a:latin typeface="Palatino Linotype" pitchFamily="18" charset="0"/>
              </a:rPr>
              <a:t>за метронидазол–клиндамицин</a:t>
            </a:r>
            <a:endParaRPr lang="en-US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4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</a:pPr>
            <a:endParaRPr lang="en-US" sz="1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05323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915400" cy="1470025"/>
          </a:xfrm>
        </p:spPr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СИНДРОМ ИРИТАБИЛНОГ КОЛОНА</a:t>
            </a:r>
            <a:br>
              <a:rPr lang="x-none" sz="3600" b="1" dirty="0">
                <a:latin typeface="Palatino Linotype" pitchFamily="18" charset="0"/>
              </a:rPr>
            </a:br>
            <a:r>
              <a:rPr lang="x-none" sz="3600" b="1" dirty="0" err="1">
                <a:latin typeface="Palatino Linotype" pitchFamily="18" charset="0"/>
              </a:rPr>
              <a:t>Syndroma</a:t>
            </a:r>
            <a:r>
              <a:rPr lang="x-none" sz="3600" b="1" dirty="0">
                <a:latin typeface="Palatino Linotype" pitchFamily="18" charset="0"/>
              </a:rPr>
              <a:t> coli </a:t>
            </a:r>
            <a:r>
              <a:rPr lang="x-none" sz="3600" b="1" dirty="0" err="1">
                <a:latin typeface="Palatino Linotype" pitchFamily="18" charset="0"/>
              </a:rPr>
              <a:t>irritabilis</a:t>
            </a:r>
            <a:endParaRPr lang="x-none" sz="36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848947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32" y="-28074"/>
            <a:ext cx="9144000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Синдром </a:t>
            </a:r>
            <a:r>
              <a:rPr lang="x-none" b="1" dirty="0" err="1">
                <a:latin typeface="Palatino Linotype" pitchFamily="18" charset="0"/>
              </a:rPr>
              <a:t>иритабилног</a:t>
            </a:r>
            <a:r>
              <a:rPr lang="x-none" b="1" dirty="0">
                <a:latin typeface="Palatino Linotype" pitchFamily="18" charset="0"/>
              </a:rPr>
              <a:t> црева (СИЦ)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функционални поремећај </a:t>
            </a:r>
            <a:r>
              <a:rPr lang="x-none" dirty="0" err="1">
                <a:latin typeface="Palatino Linotype" pitchFamily="18" charset="0"/>
              </a:rPr>
              <a:t>дигестивног</a:t>
            </a:r>
            <a:r>
              <a:rPr lang="x-none" dirty="0">
                <a:latin typeface="Palatino Linotype" pitchFamily="18" charset="0"/>
              </a:rPr>
              <a:t> тракта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болови у абдомену повезани са </a:t>
            </a:r>
            <a:r>
              <a:rPr lang="x-none" dirty="0" err="1">
                <a:latin typeface="Palatino Linotype" pitchFamily="18" charset="0"/>
              </a:rPr>
              <a:t>дефекацијом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поремећај </a:t>
            </a:r>
            <a:r>
              <a:rPr lang="x-none" dirty="0" err="1">
                <a:latin typeface="Palatino Linotype" pitchFamily="18" charset="0"/>
              </a:rPr>
              <a:t>дефекације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err="1">
                <a:latin typeface="Palatino Linotype" pitchFamily="18" charset="0"/>
              </a:rPr>
              <a:t>дистензија</a:t>
            </a:r>
            <a:r>
              <a:rPr lang="x-none">
                <a:latin typeface="Palatino Linotype" pitchFamily="18" charset="0"/>
              </a:rPr>
              <a:t> абдомена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000" b="1">
                <a:latin typeface="Palatino Linotype" pitchFamily="18" charset="0"/>
              </a:rPr>
              <a:t>Епидемиологија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3-22% одрасле популације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20-50% разлог упућивања гастроентерологу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само 10-20% дијагностикованих болесника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½ болесника испољава симптоме СИК-а пре 35 године живота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40% болесника испољава симптоме између 35  и 50 године живота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70% болесника су жене, 48-79% болесница има хронични бол у карлици, диспареуниу, дисменореју или операције у абдомену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жене које су хистеректомисане, два пута чешће обољевају од СИК-а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јавља се и у дечијем добу, 26% деце са рекурентним боловима у стомаку, имају дијагнозу СИК-а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80988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04800"/>
            <a:ext cx="845820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x-none" sz="2400" b="1" dirty="0">
                <a:latin typeface="Palatino Linotype" pitchFamily="18" charset="0"/>
              </a:rPr>
              <a:t>Знаци и симптоми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solidFill>
                  <a:srgbClr val="FF0000"/>
                </a:solidFill>
                <a:latin typeface="Palatino Linotype" pitchFamily="18" charset="0"/>
              </a:rPr>
              <a:t>Болови у абдомену повезани са </a:t>
            </a:r>
            <a:r>
              <a:rPr lang="x-none" dirty="0" err="1">
                <a:solidFill>
                  <a:srgbClr val="FF0000"/>
                </a:solidFill>
                <a:latin typeface="Palatino Linotype" pitchFamily="18" charset="0"/>
              </a:rPr>
              <a:t>дефекацијом</a:t>
            </a:r>
            <a:r>
              <a:rPr lang="x-none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solidFill>
                  <a:srgbClr val="FF0000"/>
                </a:solidFill>
                <a:latin typeface="Palatino Linotype" pitchFamily="18" charset="0"/>
              </a:rPr>
              <a:t>Поремећај </a:t>
            </a:r>
            <a:r>
              <a:rPr lang="x-none" dirty="0" err="1">
                <a:solidFill>
                  <a:srgbClr val="FF0000"/>
                </a:solidFill>
                <a:latin typeface="Palatino Linotype" pitchFamily="18" charset="0"/>
              </a:rPr>
              <a:t>дефекације</a:t>
            </a:r>
            <a:r>
              <a:rPr lang="x-none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solidFill>
                  <a:srgbClr val="FF0000"/>
                </a:solidFill>
                <a:latin typeface="Palatino Linotype" pitchFamily="18" charset="0"/>
              </a:rPr>
              <a:t>Дистензија</a:t>
            </a:r>
            <a:r>
              <a:rPr lang="x-none" dirty="0">
                <a:solidFill>
                  <a:srgbClr val="FF0000"/>
                </a:solidFill>
                <a:latin typeface="Palatino Linotype" pitchFamily="18" charset="0"/>
              </a:rPr>
              <a:t> абдомена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Ургентност</a:t>
            </a:r>
            <a:r>
              <a:rPr lang="x-none" dirty="0">
                <a:latin typeface="Palatino Linotype" pitchFamily="18" charset="0"/>
              </a:rPr>
              <a:t> пражњења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Осећај непотпуне евакуације столице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ГЕРБ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Симптоми од стране </a:t>
            </a:r>
            <a:r>
              <a:rPr lang="x-none" dirty="0" err="1">
                <a:latin typeface="Palatino Linotype" pitchFamily="18" charset="0"/>
              </a:rPr>
              <a:t>урогениталног</a:t>
            </a:r>
            <a:r>
              <a:rPr lang="x-none" dirty="0">
                <a:latin typeface="Palatino Linotype" pitchFamily="18" charset="0"/>
              </a:rPr>
              <a:t> система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Синдром хроничног умора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Фибромиалгије</a:t>
            </a:r>
            <a:r>
              <a:rPr lang="x-none" dirty="0">
                <a:latin typeface="Palatino Linotype" pitchFamily="18" charset="0"/>
              </a:rPr>
              <a:t> и главобоља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Депресија и </a:t>
            </a:r>
            <a:r>
              <a:rPr lang="x-none" dirty="0" err="1">
                <a:latin typeface="Palatino Linotype" pitchFamily="18" charset="0"/>
              </a:rPr>
              <a:t>анксиозност</a:t>
            </a:r>
            <a:r>
              <a:rPr lang="x-none" dirty="0">
                <a:latin typeface="Palatino Linotype" pitchFamily="18" charset="0"/>
              </a:rPr>
              <a:t>-60%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1/3 сексуална </a:t>
            </a:r>
            <a:r>
              <a:rPr lang="x-none" dirty="0" err="1">
                <a:latin typeface="Palatino Linotype" pitchFamily="18" charset="0"/>
              </a:rPr>
              <a:t>дисфункција</a:t>
            </a:r>
            <a:r>
              <a:rPr lang="x-none" dirty="0">
                <a:latin typeface="Palatino Linotype" pitchFamily="18" charset="0"/>
              </a:rPr>
              <a:t>-смањење либида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  <p:pic>
        <p:nvPicPr>
          <p:cNvPr id="4" name="Picture 3" descr="http://abcremedioscaseros.com/wp-content/uploads/2014/02/S%C3%ADndrome-del-colon-irritabl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082" y="3033391"/>
            <a:ext cx="3505200" cy="3275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292020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609600"/>
            <a:ext cx="8763001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x-none" sz="2800" b="1" dirty="0">
                <a:latin typeface="Palatino Linotype" pitchFamily="18" charset="0"/>
              </a:rPr>
              <a:t>Класификација СИК-а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Доминира дијареја </a:t>
            </a:r>
            <a:r>
              <a:rPr lang="x-none" dirty="0">
                <a:latin typeface="Palatino Linotype" pitchFamily="18" charset="0"/>
              </a:rPr>
              <a:t>СИК</a:t>
            </a:r>
            <a:r>
              <a:rPr lang="ru-RU" dirty="0">
                <a:latin typeface="Palatino Linotype" pitchFamily="18" charset="0"/>
              </a:rPr>
              <a:t>-Д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Доминира опстипација </a:t>
            </a:r>
            <a:r>
              <a:rPr lang="x-none" dirty="0">
                <a:latin typeface="Palatino Linotype" pitchFamily="18" charset="0"/>
              </a:rPr>
              <a:t>СИК </a:t>
            </a:r>
            <a:r>
              <a:rPr lang="ru-RU" dirty="0">
                <a:latin typeface="Palatino Linotype" pitchFamily="18" charset="0"/>
              </a:rPr>
              <a:t>-Ц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Наизменично затвор и пролив </a:t>
            </a:r>
            <a:r>
              <a:rPr lang="x-none" dirty="0">
                <a:latin typeface="Palatino Linotype" pitchFamily="18" charset="0"/>
              </a:rPr>
              <a:t>СИК</a:t>
            </a:r>
            <a:r>
              <a:rPr lang="ru-RU" dirty="0">
                <a:latin typeface="Palatino Linotype" pitchFamily="18" charset="0"/>
              </a:rPr>
              <a:t>-А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Предоминантно бол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Постинфективни </a:t>
            </a:r>
            <a:r>
              <a:rPr lang="x-none" dirty="0">
                <a:latin typeface="Palatino Linotype" pitchFamily="18" charset="0"/>
              </a:rPr>
              <a:t>СИК</a:t>
            </a:r>
            <a:r>
              <a:rPr lang="ru-RU" dirty="0">
                <a:latin typeface="Palatino Linotype" pitchFamily="18" charset="0"/>
              </a:rPr>
              <a:t>-ПИ (након инфективне болести-грозница, повраћање, пролив, позитивна култура столице)</a:t>
            </a:r>
          </a:p>
          <a:p>
            <a:endParaRPr lang="x-none" dirty="0"/>
          </a:p>
        </p:txBody>
      </p:sp>
      <p:pic>
        <p:nvPicPr>
          <p:cNvPr id="5" name="Picture 4" descr="https://gi.jhsps.org/Upload/200710261239_25302_0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191000"/>
            <a:ext cx="4495800" cy="182573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Oval 6"/>
          <p:cNvSpPr/>
          <p:nvPr/>
        </p:nvSpPr>
        <p:spPr>
          <a:xfrm>
            <a:off x="2514600" y="4626084"/>
            <a:ext cx="1143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>
                <a:latin typeface="Palatino Linotype" pitchFamily="18" charset="0"/>
              </a:rPr>
              <a:t>IBS-D</a:t>
            </a:r>
          </a:p>
        </p:txBody>
      </p:sp>
      <p:sp>
        <p:nvSpPr>
          <p:cNvPr id="8" name="Oval 7"/>
          <p:cNvSpPr/>
          <p:nvPr/>
        </p:nvSpPr>
        <p:spPr>
          <a:xfrm>
            <a:off x="3886200" y="4626084"/>
            <a:ext cx="1143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>
                <a:latin typeface="Palatino Linotype" pitchFamily="18" charset="0"/>
              </a:rPr>
              <a:t>IBS-A</a:t>
            </a:r>
          </a:p>
        </p:txBody>
      </p:sp>
      <p:sp>
        <p:nvSpPr>
          <p:cNvPr id="9" name="Oval 8"/>
          <p:cNvSpPr/>
          <p:nvPr/>
        </p:nvSpPr>
        <p:spPr>
          <a:xfrm>
            <a:off x="5257800" y="4606419"/>
            <a:ext cx="1143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>
                <a:latin typeface="Palatino Linotype" pitchFamily="18" charset="0"/>
              </a:rPr>
              <a:t>IBS-C</a:t>
            </a:r>
          </a:p>
        </p:txBody>
      </p:sp>
    </p:spTree>
    <p:extLst>
      <p:ext uri="{BB962C8B-B14F-4D97-AF65-F5344CB8AC3E}">
        <p14:creationId xmlns:p14="http://schemas.microsoft.com/office/powerpoint/2010/main" val="141953662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09600" y="-228600"/>
            <a:ext cx="7772400" cy="762000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x-none" sz="2700" b="1" dirty="0" err="1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Патофизологија</a:t>
            </a:r>
            <a:r>
              <a:rPr lang="x-none" sz="2700" b="1" dirty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 СИК-а</a:t>
            </a:r>
            <a:endParaRPr lang="en-US" sz="2700" b="1" dirty="0">
              <a:solidFill>
                <a:schemeClr val="tx1"/>
              </a:solidFill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609600"/>
            <a:ext cx="8077200" cy="6248400"/>
          </a:xfrm>
        </p:spPr>
        <p:txBody>
          <a:bodyPr>
            <a:normAutofit fontScale="70000" lnSpcReduction="20000"/>
          </a:bodyPr>
          <a:lstStyle/>
          <a:p>
            <a:pPr>
              <a:buFont typeface="Wingdings 2" pitchFamily="18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ClrTx/>
              <a:buNone/>
              <a:defRPr/>
            </a:pPr>
            <a:r>
              <a:rPr lang="ru-RU" sz="2300" b="1" dirty="0">
                <a:latin typeface="Palatino Linotype" pitchFamily="18" charset="0"/>
                <a:cs typeface="Arial" pitchFamily="34" charset="0"/>
              </a:rPr>
              <a:t>Пост-инфективни СИК</a:t>
            </a: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  <a:defRPr/>
            </a:pPr>
            <a:r>
              <a:rPr lang="ru-RU" sz="2300" dirty="0">
                <a:latin typeface="Palatino Linotype" pitchFamily="18" charset="0"/>
                <a:cs typeface="Arial" pitchFamily="34" charset="0"/>
              </a:rPr>
              <a:t>Око 15% болесника који пате од гастроентеритиса ће развити хронични СИК</a:t>
            </a:r>
          </a:p>
          <a:p>
            <a:pPr marL="0" indent="0">
              <a:lnSpc>
                <a:spcPct val="150000"/>
              </a:lnSpc>
              <a:buClrTx/>
              <a:buNone/>
              <a:defRPr/>
            </a:pPr>
            <a:r>
              <a:rPr lang="ru-RU" sz="2300" b="1" dirty="0">
                <a:latin typeface="Palatino Linotype" pitchFamily="18" charset="0"/>
                <a:cs typeface="Arial" pitchFamily="34" charset="0"/>
              </a:rPr>
              <a:t>СИК услед превелике количине бактерија у танком цреву</a:t>
            </a: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  <a:defRPr/>
            </a:pPr>
            <a:r>
              <a:rPr lang="ru-RU" sz="2300" dirty="0">
                <a:latin typeface="Palatino Linotype" pitchFamily="18" charset="0"/>
                <a:cs typeface="Arial" pitchFamily="34" charset="0"/>
              </a:rPr>
              <a:t>Није главни проблем код СИК-а, али код 50% болесника који имају СИК постоји превелика количина “лоших” бактерија у танком цреву</a:t>
            </a:r>
          </a:p>
          <a:p>
            <a:pPr marL="0" indent="0">
              <a:lnSpc>
                <a:spcPct val="150000"/>
              </a:lnSpc>
              <a:buClrTx/>
              <a:buNone/>
              <a:defRPr/>
            </a:pPr>
            <a:r>
              <a:rPr lang="ru-RU" sz="2300" b="1" dirty="0">
                <a:latin typeface="Palatino Linotype" pitchFamily="18" charset="0"/>
                <a:cs typeface="Arial" pitchFamily="34" charset="0"/>
              </a:rPr>
              <a:t>СИК услед психичких фактора и стреса</a:t>
            </a: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  <a:defRPr/>
            </a:pPr>
            <a:r>
              <a:rPr lang="ru-RU" sz="2300" dirty="0">
                <a:latin typeface="Palatino Linotype" pitchFamily="18" charset="0"/>
                <a:cs typeface="Arial" pitchFamily="34" charset="0"/>
              </a:rPr>
              <a:t>Вероватно најважнији узрочник СИК-а нарочито код особа које су под стресом је висцерална хиперсензитивност и поремећај функције интестиналне баријере</a:t>
            </a:r>
          </a:p>
          <a:p>
            <a:pPr>
              <a:lnSpc>
                <a:spcPct val="150000"/>
              </a:lnSpc>
              <a:buClrTx/>
              <a:buFont typeface="Wingdings" pitchFamily="2" charset="2"/>
              <a:buChar char="Ø"/>
              <a:defRPr/>
            </a:pPr>
            <a:r>
              <a:rPr lang="ru-RU" sz="2300" dirty="0">
                <a:latin typeface="Palatino Linotype" pitchFamily="18" charset="0"/>
                <a:cs typeface="Arial" pitchFamily="34" charset="0"/>
              </a:rPr>
              <a:t>Нервоза, узнемиреност и неизвесност врло често доводе до појаве грчева, надутости, гасова и нередовног пражњења црева</a:t>
            </a:r>
            <a:br>
              <a:rPr lang="ru-RU" sz="2300" dirty="0">
                <a:latin typeface="Palatino Linotype" pitchFamily="18" charset="0"/>
                <a:cs typeface="Arial" pitchFamily="34" charset="0"/>
              </a:rPr>
            </a:br>
            <a:r>
              <a:rPr lang="ru-RU" sz="2300" dirty="0">
                <a:latin typeface="Palatino Linotype" pitchFamily="18" charset="0"/>
                <a:cs typeface="Arial" pitchFamily="34" charset="0"/>
              </a:rPr>
              <a:t>Цревни систем је читавом дужином прожет са више од 100 милиона нервних ћелија структуре сличне ћелијама мозга. Исти нервни трансмитери који постоје у мозгу (серотонин, допамин) присутни су и у органима за варење</a:t>
            </a:r>
            <a:br>
              <a:rPr lang="ru-RU" sz="2300" dirty="0">
                <a:latin typeface="Palatino Linotype" pitchFamily="18" charset="0"/>
                <a:cs typeface="Arial" pitchFamily="34" charset="0"/>
              </a:rPr>
            </a:b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3815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6477" y="0"/>
            <a:ext cx="8763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Отворено питање-моторни или сензорни поремећај ГИТ-а?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Моторни поремећај-процес дефекације моторни поремећај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Сензорни поремећај-ургенција за дефекацијом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Две врсте моторних поремећаја: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Моторне промене су присутне и код здравих испитаника, али је учесталост тих промена статистички значајно виша код болесника са СИК-ом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Специфичне моторне промене које су присутне само код болесника са СИК-ом (екцесивне хаустрације или констрикције током иригографије, брзе контракције и релаксације ректума током проктосигмоидоскопије-</a:t>
            </a:r>
            <a:r>
              <a:rPr lang="x-none" i="1" dirty="0" err="1">
                <a:latin typeface="Palatino Linotype" pitchFamily="18" charset="0"/>
              </a:rPr>
              <a:t>winking</a:t>
            </a:r>
            <a:r>
              <a:rPr lang="x-none" i="1" dirty="0">
                <a:latin typeface="Palatino Linotype" pitchFamily="18" charset="0"/>
              </a:rPr>
              <a:t> </a:t>
            </a:r>
            <a:r>
              <a:rPr lang="x-none" i="1" dirty="0" err="1">
                <a:latin typeface="Palatino Linotype" pitchFamily="18" charset="0"/>
              </a:rPr>
              <a:t>rectum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buFont typeface="Wingdings" pitchFamily="2" charset="2"/>
              <a:buChar char="ü"/>
            </a:pPr>
            <a:endParaRPr lang="x-none" dirty="0"/>
          </a:p>
        </p:txBody>
      </p:sp>
      <p:pic>
        <p:nvPicPr>
          <p:cNvPr id="4" name="Picture 3" descr="D:\Desktop\webmd_rm_photo_of_colon_block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751007"/>
            <a:ext cx="2362200" cy="2954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D:\Desktop\webmd_rm_photo_of_colon_block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773130"/>
            <a:ext cx="2409825" cy="2932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0440772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856063"/>
              </p:ext>
            </p:extLst>
          </p:nvPr>
        </p:nvGraphicFramePr>
        <p:xfrm>
          <a:off x="76200" y="1447800"/>
          <a:ext cx="8915400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a-DK" dirty="0">
                          <a:latin typeface="Palatino Linotype" pitchFamily="18" charset="0"/>
                        </a:rPr>
                        <a:t>Scoring systems</a:t>
                      </a:r>
                      <a:r>
                        <a:rPr lang="x-none" dirty="0">
                          <a:latin typeface="Palatino Linotype" pitchFamily="18" charset="0"/>
                        </a:rPr>
                        <a:t>: </a:t>
                      </a:r>
                      <a:r>
                        <a:rPr lang="da-DK" dirty="0">
                          <a:latin typeface="Palatino Linotype" pitchFamily="18" charset="0"/>
                        </a:rPr>
                        <a:t>Manning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da-DK" dirty="0">
                          <a:latin typeface="Palatino Linotype" pitchFamily="18" charset="0"/>
                        </a:rPr>
                        <a:t>Kruis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da-DK" dirty="0">
                          <a:latin typeface="Palatino Linotype" pitchFamily="18" charset="0"/>
                        </a:rPr>
                        <a:t>Rome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err="1">
                          <a:latin typeface="Palatino Linotype" pitchFamily="18" charset="0"/>
                        </a:rPr>
                        <a:t>Subgroup</a:t>
                      </a:r>
                      <a:r>
                        <a:rPr lang="fr-FR" b="1" dirty="0">
                          <a:latin typeface="Palatino Linotype" pitchFamily="18" charset="0"/>
                        </a:rPr>
                        <a:t> classification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: </a:t>
                      </a:r>
                      <a:r>
                        <a:rPr lang="x-none" dirty="0">
                          <a:latin typeface="Palatino Linotype" pitchFamily="18" charset="0"/>
                        </a:rPr>
                        <a:t>c</a:t>
                      </a:r>
                      <a:r>
                        <a:rPr lang="fr-FR" dirty="0" err="1">
                          <a:latin typeface="Palatino Linotype" pitchFamily="18" charset="0"/>
                        </a:rPr>
                        <a:t>onstipation-predominant</a:t>
                      </a:r>
                      <a:r>
                        <a:rPr lang="x-none" dirty="0">
                          <a:latin typeface="Palatino Linotype" pitchFamily="18" charset="0"/>
                        </a:rPr>
                        <a:t>, d</a:t>
                      </a:r>
                      <a:r>
                        <a:rPr lang="fr-FR" dirty="0" err="1">
                          <a:latin typeface="Palatino Linotype" pitchFamily="18" charset="0"/>
                        </a:rPr>
                        <a:t>iarrhea-predominant</a:t>
                      </a:r>
                      <a:r>
                        <a:rPr lang="x-none" dirty="0">
                          <a:latin typeface="Palatino Linotype" pitchFamily="18" charset="0"/>
                        </a:rPr>
                        <a:t>, a</a:t>
                      </a:r>
                      <a:r>
                        <a:rPr lang="fr-FR" dirty="0" err="1">
                          <a:latin typeface="Palatino Linotype" pitchFamily="18" charset="0"/>
                        </a:rPr>
                        <a:t>lternating</a:t>
                      </a:r>
                      <a:r>
                        <a:rPr lang="fr-FR" dirty="0">
                          <a:latin typeface="Palatino Linotype" pitchFamily="18" charset="0"/>
                        </a:rPr>
                        <a:t> </a:t>
                      </a:r>
                      <a:r>
                        <a:rPr lang="fr-FR" dirty="0" err="1">
                          <a:latin typeface="Palatino Linotype" pitchFamily="18" charset="0"/>
                        </a:rPr>
                        <a:t>bowel</a:t>
                      </a:r>
                      <a:r>
                        <a:rPr lang="fr-FR" dirty="0">
                          <a:latin typeface="Palatino Linotype" pitchFamily="18" charset="0"/>
                        </a:rPr>
                        <a:t> habits (pain-</a:t>
                      </a:r>
                      <a:r>
                        <a:rPr lang="fr-FR" dirty="0" err="1">
                          <a:latin typeface="Palatino Linotype" pitchFamily="18" charset="0"/>
                        </a:rPr>
                        <a:t>predominant</a:t>
                      </a:r>
                      <a:r>
                        <a:rPr lang="fr-FR" dirty="0">
                          <a:latin typeface="Palatino Linotype" pitchFamily="18" charset="0"/>
                        </a:rPr>
                        <a:t>)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Palatino Linotype" pitchFamily="18" charset="0"/>
                        </a:rPr>
                        <a:t>Laboratory testing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:</a:t>
                      </a:r>
                      <a:r>
                        <a:rPr lang="x-none" dirty="0">
                          <a:latin typeface="Palatino Linotype" pitchFamily="18" charset="0"/>
                        </a:rPr>
                        <a:t> c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omplete</a:t>
                      </a:r>
                      <a:r>
                        <a:rPr lang="en-US" dirty="0">
                          <a:latin typeface="Palatino Linotype" pitchFamily="18" charset="0"/>
                        </a:rPr>
                        <a:t> blood count</a:t>
                      </a:r>
                      <a:r>
                        <a:rPr lang="x-none" dirty="0">
                          <a:latin typeface="Palatino Linotype" pitchFamily="18" charset="0"/>
                        </a:rPr>
                        <a:t>, e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rythrocyte</a:t>
                      </a:r>
                      <a:r>
                        <a:rPr lang="en-US" dirty="0">
                          <a:latin typeface="Palatino Linotype" pitchFamily="18" charset="0"/>
                        </a:rPr>
                        <a:t> sedimentation rate</a:t>
                      </a:r>
                      <a:r>
                        <a:rPr lang="x-none" dirty="0">
                          <a:latin typeface="Palatino Linotype" pitchFamily="18" charset="0"/>
                        </a:rPr>
                        <a:t>, e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lectrolyte</a:t>
                      </a:r>
                      <a:r>
                        <a:rPr lang="en-US" dirty="0">
                          <a:latin typeface="Palatino Linotype" pitchFamily="18" charset="0"/>
                        </a:rPr>
                        <a:t> levels</a:t>
                      </a:r>
                      <a:r>
                        <a:rPr lang="x-none" dirty="0">
                          <a:latin typeface="Palatino Linotype" pitchFamily="18" charset="0"/>
                        </a:rPr>
                        <a:t>, t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hyroid</a:t>
                      </a:r>
                      <a:r>
                        <a:rPr lang="en-US" dirty="0">
                          <a:latin typeface="Palatino Linotype" pitchFamily="18" charset="0"/>
                        </a:rPr>
                        <a:t> studies</a:t>
                      </a:r>
                      <a:r>
                        <a:rPr lang="x-none" dirty="0">
                          <a:latin typeface="Palatino Linotype" pitchFamily="18" charset="0"/>
                        </a:rPr>
                        <a:t>, f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ecal</a:t>
                      </a:r>
                      <a:r>
                        <a:rPr lang="en-US" dirty="0">
                          <a:latin typeface="Palatino Linotype" pitchFamily="18" charset="0"/>
                        </a:rPr>
                        <a:t>-occult blood</a:t>
                      </a:r>
                      <a:r>
                        <a:rPr lang="x-none" dirty="0">
                          <a:latin typeface="Palatino Linotype" pitchFamily="18" charset="0"/>
                        </a:rPr>
                        <a:t>, s</a:t>
                      </a:r>
                      <a:r>
                        <a:rPr lang="en-US" dirty="0">
                          <a:latin typeface="Palatino Linotype" pitchFamily="18" charset="0"/>
                        </a:rPr>
                        <a:t>tool for ova and parasites</a:t>
                      </a:r>
                      <a:r>
                        <a:rPr lang="x-none" dirty="0">
                          <a:latin typeface="Palatino Linotype" pitchFamily="18" charset="0"/>
                        </a:rPr>
                        <a:t>, l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actose-malabsorption</a:t>
                      </a:r>
                      <a:r>
                        <a:rPr lang="en-US" dirty="0">
                          <a:latin typeface="Palatino Linotype" pitchFamily="18" charset="0"/>
                        </a:rPr>
                        <a:t> studies (in patients with diarrhea-predominant symptoms)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Palatino Linotype" pitchFamily="18" charset="0"/>
                        </a:rPr>
                        <a:t>Endoscopy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: </a:t>
                      </a:r>
                      <a:r>
                        <a:rPr lang="x-none" dirty="0">
                          <a:latin typeface="Palatino Linotype" pitchFamily="18" charset="0"/>
                        </a:rPr>
                        <a:t>s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igmoidoscopy</a:t>
                      </a:r>
                      <a:r>
                        <a:rPr lang="x-none" dirty="0">
                          <a:latin typeface="Palatino Linotype" pitchFamily="18" charset="0"/>
                        </a:rPr>
                        <a:t>, c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olonoscopy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Palatino Linotype" pitchFamily="18" charset="0"/>
                        </a:rPr>
                        <a:t>Abdominal ultrasound</a:t>
                      </a:r>
                      <a:r>
                        <a:rPr lang="en-US" dirty="0">
                          <a:latin typeface="Palatino Linotype" pitchFamily="18" charset="0"/>
                        </a:rPr>
                        <a:t>—no value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Palatino Linotype" pitchFamily="18" charset="0"/>
                        </a:rPr>
                        <a:t>Psychiatric/psychological evaluation</a:t>
                      </a:r>
                      <a:r>
                        <a:rPr lang="en-US" dirty="0">
                          <a:latin typeface="Palatino Linotype" pitchFamily="18" charset="0"/>
                        </a:rPr>
                        <a:t> (psychosocial assessment may be helpful in some cases)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57400" y="431800"/>
            <a:ext cx="5684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Дијагностички аспекти СИК-а</a:t>
            </a:r>
          </a:p>
        </p:txBody>
      </p:sp>
    </p:spTree>
    <p:extLst>
      <p:ext uri="{BB962C8B-B14F-4D97-AF65-F5344CB8AC3E}">
        <p14:creationId xmlns:p14="http://schemas.microsoft.com/office/powerpoint/2010/main" val="2765297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295" y="354129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а) Нормалан изглед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слузнице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јејунума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: високе и витке ресице,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крипте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нормалне дубине, цилиндрични и јасно поларизовани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ентероцити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, ламина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проприа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са нормалном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заступљеношћу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мононуклеарних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ћелија</a:t>
            </a:r>
          </a:p>
          <a:p>
            <a:endParaRPr lang="x-none" sz="1200" dirty="0">
              <a:latin typeface="Palatino Linotype" pitchFamily="18" charset="0"/>
            </a:endParaRPr>
          </a:p>
          <a:p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б)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Субтотална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атрофија ресица код болесника са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целијачном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болешћу: ресице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атрофичне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крипте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дубоке,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ентероцити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кубичасти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базофилни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са губитком поларизације једара, у ламини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проприи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изражена </a:t>
            </a:r>
            <a:r>
              <a:rPr lang="x-none" sz="1200" dirty="0" err="1">
                <a:solidFill>
                  <a:schemeClr val="tx1"/>
                </a:solidFill>
                <a:latin typeface="Palatino Linotype" pitchFamily="18" charset="0"/>
              </a:rPr>
              <a:t>мононуклеарна</a:t>
            </a:r>
            <a:r>
              <a:rPr lang="x-none" sz="1200" dirty="0">
                <a:solidFill>
                  <a:schemeClr val="tx1"/>
                </a:solidFill>
                <a:latin typeface="Palatino Linotype" pitchFamily="18" charset="0"/>
              </a:rPr>
              <a:t> инфилтрација</a:t>
            </a:r>
          </a:p>
        </p:txBody>
      </p:sp>
      <p:pic>
        <p:nvPicPr>
          <p:cNvPr id="5" name="Picture 4" descr="http://www.perpetuum-lab.com.hr/uploads/monthly_05_2014/ccs-1-0-99058300-140005638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04800"/>
            <a:ext cx="50292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www.herba-centar.com/images/032012/resic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267200"/>
            <a:ext cx="3810000" cy="22238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76201" y="304800"/>
            <a:ext cx="5029200" cy="381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dirty="0">
                <a:latin typeface="Palatino Linotype" pitchFamily="18" charset="0"/>
              </a:rPr>
              <a:t>Нормална </a:t>
            </a:r>
            <a:r>
              <a:rPr lang="x-none" sz="1200" dirty="0" err="1">
                <a:latin typeface="Palatino Linotype" pitchFamily="18" charset="0"/>
              </a:rPr>
              <a:t>слузница</a:t>
            </a:r>
            <a:r>
              <a:rPr lang="x-none" sz="1200" dirty="0">
                <a:latin typeface="Palatino Linotype" pitchFamily="18" charset="0"/>
              </a:rPr>
              <a:t>                      </a:t>
            </a:r>
            <a:r>
              <a:rPr lang="x-none" sz="1200" dirty="0" err="1">
                <a:latin typeface="Palatino Linotype" pitchFamily="18" charset="0"/>
              </a:rPr>
              <a:t>Слузница</a:t>
            </a:r>
            <a:r>
              <a:rPr lang="x-none" sz="1200" dirty="0">
                <a:latin typeface="Palatino Linotype" pitchFamily="18" charset="0"/>
              </a:rPr>
              <a:t> код ЦБ</a:t>
            </a:r>
          </a:p>
        </p:txBody>
      </p:sp>
      <p:sp>
        <p:nvSpPr>
          <p:cNvPr id="8" name="Rectangle 7"/>
          <p:cNvSpPr/>
          <p:nvPr/>
        </p:nvSpPr>
        <p:spPr>
          <a:xfrm>
            <a:off x="5105401" y="6184174"/>
            <a:ext cx="3809999" cy="4572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200" dirty="0">
                <a:latin typeface="Palatino Linotype" pitchFamily="18" charset="0"/>
              </a:rPr>
              <a:t>Здрава ресица                                </a:t>
            </a:r>
            <a:r>
              <a:rPr lang="x-none" sz="1200" dirty="0" err="1">
                <a:latin typeface="Palatino Linotype" pitchFamily="18" charset="0"/>
              </a:rPr>
              <a:t>Атрофична</a:t>
            </a:r>
            <a:r>
              <a:rPr lang="x-none" sz="1200" dirty="0">
                <a:latin typeface="Palatino Linotype" pitchFamily="18" charset="0"/>
              </a:rPr>
              <a:t> ресица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76400" y="72973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а)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5800" y="72973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б)</a:t>
            </a:r>
          </a:p>
        </p:txBody>
      </p:sp>
    </p:spTree>
    <p:extLst>
      <p:ext uri="{BB962C8B-B14F-4D97-AF65-F5344CB8AC3E}">
        <p14:creationId xmlns:p14="http://schemas.microsoft.com/office/powerpoint/2010/main" val="253452435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70090"/>
              </p:ext>
            </p:extLst>
          </p:nvPr>
        </p:nvGraphicFramePr>
        <p:xfrm>
          <a:off x="19664" y="228600"/>
          <a:ext cx="8971935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1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Palatino Linotype" pitchFamily="18" charset="0"/>
                        </a:rPr>
                        <a:t>Дијагностички критеријуми за синдром иритабилног црева (Римски критеријуми </a:t>
                      </a:r>
                      <a:r>
                        <a:rPr lang="x-none" dirty="0">
                          <a:latin typeface="Palatino Linotype" pitchFamily="18" charset="0"/>
                        </a:rPr>
                        <a:t> III)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Palatino Linotype" pitchFamily="18" charset="0"/>
                        </a:rPr>
                        <a:t>Најмање 3 месеца континуираних или рекурентних симптома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latin typeface="Palatino Linotype" pitchFamily="18" charset="0"/>
                        </a:rPr>
                        <a:t>Абдоминална бол или нелагодност која</a:t>
                      </a:r>
                    </a:p>
                    <a:p>
                      <a:r>
                        <a:rPr lang="ru-RU" dirty="0">
                          <a:latin typeface="Palatino Linotype" pitchFamily="18" charset="0"/>
                        </a:rPr>
                        <a:t>а. попушта са дефекацијом; и/или</a:t>
                      </a:r>
                    </a:p>
                    <a:p>
                      <a:r>
                        <a:rPr lang="ru-RU" dirty="0">
                          <a:latin typeface="Palatino Linotype" pitchFamily="18" charset="0"/>
                        </a:rPr>
                        <a:t>б. повезана са променама учесталости столице; и/или</a:t>
                      </a:r>
                    </a:p>
                    <a:p>
                      <a:r>
                        <a:rPr lang="ru-RU" dirty="0">
                          <a:latin typeface="Palatino Linotype" pitchFamily="18" charset="0"/>
                        </a:rPr>
                        <a:t>в. повезана са променама конзистенције столице; и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2520">
                <a:tc>
                  <a:txBody>
                    <a:bodyPr/>
                    <a:lstStyle/>
                    <a:p>
                      <a:r>
                        <a:rPr lang="ru-RU" dirty="0">
                          <a:latin typeface="Palatino Linotype" pitchFamily="18" charset="0"/>
                        </a:rPr>
                        <a:t>Два или више од следећег, најмање ¼ епизода или дана:</a:t>
                      </a:r>
                    </a:p>
                    <a:p>
                      <a:r>
                        <a:rPr lang="ru-RU" dirty="0">
                          <a:latin typeface="Palatino Linotype" pitchFamily="18" charset="0"/>
                        </a:rPr>
                        <a:t>а. промена фреквенце столице (више од три столице/дан или мање од 3 столице/недељно);</a:t>
                      </a:r>
                    </a:p>
                    <a:p>
                      <a:r>
                        <a:rPr lang="ru-RU" dirty="0">
                          <a:latin typeface="Palatino Linotype" pitchFamily="18" charset="0"/>
                        </a:rPr>
                        <a:t>б. промена конзистенције столице (чвстра, кликераşта или воденаста столица);</a:t>
                      </a:r>
                    </a:p>
                    <a:p>
                      <a:r>
                        <a:rPr lang="ru-RU" dirty="0">
                          <a:latin typeface="Palatino Linotype" pitchFamily="18" charset="0"/>
                        </a:rPr>
                        <a:t>в. промењена пасажа столице (напрезање, ургенција, осећај инкомплетне евакуације);</a:t>
                      </a:r>
                    </a:p>
                    <a:p>
                      <a:r>
                        <a:rPr lang="ru-RU" dirty="0">
                          <a:latin typeface="Palatino Linotype" pitchFamily="18" charset="0"/>
                        </a:rPr>
                        <a:t>г. слуз у столици, и/или</a:t>
                      </a:r>
                    </a:p>
                    <a:p>
                      <a:r>
                        <a:rPr lang="ru-RU" dirty="0">
                          <a:latin typeface="Palatino Linotype" pitchFamily="18" charset="0"/>
                        </a:rPr>
                        <a:t>д. осећај абдоминалне дистензије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02655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8994" y="0"/>
            <a:ext cx="5517368" cy="7155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Palatino Linotype" pitchFamily="18" charset="0"/>
              </a:rPr>
              <a:t>low FODMAP diet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Суплементи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растворљивх</a:t>
            </a:r>
            <a:r>
              <a:rPr lang="x-none" dirty="0">
                <a:latin typeface="Palatino Linotype" pitchFamily="18" charset="0"/>
              </a:rPr>
              <a:t> влакана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Лаксативи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Антидијароици</a:t>
            </a:r>
            <a:r>
              <a:rPr lang="x-none" dirty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Palatino Linotype" pitchFamily="18" charset="0"/>
              </a:rPr>
              <a:t>SSRI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en-US" dirty="0">
                <a:latin typeface="Palatino Linotype" pitchFamily="18" charset="0"/>
              </a:rPr>
              <a:t>5HT3 i 5HT4 </a:t>
            </a:r>
            <a:r>
              <a:rPr lang="x-none" dirty="0">
                <a:latin typeface="Palatino Linotype" pitchFamily="18" charset="0"/>
              </a:rPr>
              <a:t>антагонисти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Спазмолитици</a:t>
            </a:r>
            <a:r>
              <a:rPr lang="x-none" dirty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Обустава примене ИПП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Трициклични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антидепресиви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err="1">
                <a:latin typeface="Palatino Linotype" pitchFamily="18" charset="0"/>
              </a:rPr>
              <a:t>Rifaximin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Домперидин</a:t>
            </a:r>
            <a:r>
              <a:rPr lang="x-none" dirty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Опијати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>
                <a:latin typeface="Palatino Linotype" pitchFamily="18" charset="0"/>
              </a:rPr>
              <a:t>SIBO</a:t>
            </a:r>
            <a:r>
              <a:rPr lang="x-none" dirty="0">
                <a:latin typeface="Palatino Linotype" pitchFamily="18" charset="0"/>
              </a:rPr>
              <a:t> терапија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 (</a:t>
            </a:r>
            <a:r>
              <a:rPr lang="en-US" dirty="0">
                <a:latin typeface="Palatino Linotype" pitchFamily="18" charset="0"/>
              </a:rPr>
              <a:t>Small Intestinal Bacterial Overgrowth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Психолошка терапија, биљни лекови, 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     јога, акупунктура</a:t>
            </a:r>
            <a:endParaRPr lang="en-U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/>
          </a:p>
        </p:txBody>
      </p:sp>
      <p:pic>
        <p:nvPicPr>
          <p:cNvPr id="3" name="Picture 2" descr="https://gi.jhsps.org/Upload/200710261308_12380_000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28598"/>
            <a:ext cx="4391025" cy="66294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883357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3200" b="1" dirty="0">
                <a:latin typeface="Palatino Linotype" pitchFamily="18" charset="0"/>
              </a:rPr>
              <a:t>АНОРЕКТАЛНА ОБОЉЕЊА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566878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307" y="36616"/>
            <a:ext cx="879763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АНАЛНА ИНКОНТИНЕНЦИЈА (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Incontinentia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analis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Континенција</a:t>
            </a:r>
            <a:r>
              <a:rPr lang="x-none" dirty="0">
                <a:latin typeface="Palatino Linotype" pitchFamily="18" charset="0"/>
              </a:rPr>
              <a:t> зависи од: унутрашњег </a:t>
            </a:r>
            <a:r>
              <a:rPr lang="x-none" dirty="0" err="1">
                <a:latin typeface="Palatino Linotype" pitchFamily="18" charset="0"/>
              </a:rPr>
              <a:t>сфинктера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спољшњег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сфинктера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m.puborectalis</a:t>
            </a:r>
            <a:r>
              <a:rPr lang="x-none" dirty="0">
                <a:latin typeface="Palatino Linotype" pitchFamily="18" charset="0"/>
              </a:rPr>
              <a:t>-a, од увежбавања и осетљивости ректума (препознавање потребе за дефекацијом)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553433"/>
              </p:ext>
            </p:extLst>
          </p:nvPr>
        </p:nvGraphicFramePr>
        <p:xfrm>
          <a:off x="162306" y="1828800"/>
          <a:ext cx="8797631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7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УЗРОЦИ ИНКОНТИНЕНЦИЈЕ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>
                          <a:latin typeface="Palatino Linotype" pitchFamily="18" charset="0"/>
                        </a:rPr>
                        <a:t>Оштећење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инервације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мишића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пелвичног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дна (порођај)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Аноректална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обољења: хемороиди, ректални 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пролапс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, ИБД, 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карцином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ректума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>
                          <a:latin typeface="Palatino Linotype" pitchFamily="18" charset="0"/>
                        </a:rPr>
                        <a:t>Неуролошка и психијатријска обољења (спина 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бифида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,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спинална траума, сенилна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деменција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)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>
                          <a:latin typeface="Palatino Linotype" pitchFamily="18" charset="0"/>
                        </a:rPr>
                        <a:t>Проливи (нарочито дијабетесни проливи-аутономна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неуропатија)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Импакција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фецеса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Конгениталне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анбормалноти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аноректалне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регије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2307" y="4724400"/>
            <a:ext cx="87976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 </a:t>
            </a:r>
            <a:r>
              <a:rPr lang="x-none" dirty="0" err="1">
                <a:latin typeface="Palatino Linotype" pitchFamily="18" charset="0"/>
              </a:rPr>
              <a:t>минор</a:t>
            </a:r>
            <a:r>
              <a:rPr lang="x-none" dirty="0">
                <a:latin typeface="Palatino Linotype" pitchFamily="18" charset="0"/>
              </a:rPr>
              <a:t> инконтиненција-мало испуштање воденасте столице, мајор инконтиненција-немогућност контролисања столице нормалне </a:t>
            </a:r>
            <a:r>
              <a:rPr lang="x-none" dirty="0" err="1">
                <a:latin typeface="Palatino Linotype" pitchFamily="18" charset="0"/>
              </a:rPr>
              <a:t>конзистенције</a:t>
            </a:r>
            <a:r>
              <a:rPr lang="x-none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</a:t>
            </a:r>
            <a:r>
              <a:rPr lang="x-none" dirty="0">
                <a:latin typeface="Palatino Linotype" pitchFamily="18" charset="0"/>
              </a:rPr>
              <a:t> смањивање запремине столице-примена лоперамида (6-8mg/дан)</a:t>
            </a:r>
          </a:p>
        </p:txBody>
      </p:sp>
    </p:spTree>
    <p:extLst>
      <p:ext uri="{BB962C8B-B14F-4D97-AF65-F5344CB8AC3E}">
        <p14:creationId xmlns:p14="http://schemas.microsoft.com/office/powerpoint/2010/main" val="42861883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ХЕМОРОИДИ-ШУЉЕВИ (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Nodulli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haemorrhoidales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Унутрашњи хемороиди потичу од унутрашњег венског </a:t>
            </a:r>
            <a:r>
              <a:rPr lang="x-none" dirty="0" err="1">
                <a:latin typeface="Palatino Linotype" pitchFamily="18" charset="0"/>
              </a:rPr>
              <a:t>хемороидалног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плексуса</a:t>
            </a:r>
            <a:r>
              <a:rPr lang="x-none" dirty="0">
                <a:latin typeface="Palatino Linotype" pitchFamily="18" charset="0"/>
              </a:rPr>
              <a:t> у горњем делу аналног канала и ректума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Током времена се увећавају, захватају кожом прекривени горњи део аналног канала, постају видљиви при инспекцији (спољашњи </a:t>
            </a:r>
            <a:r>
              <a:rPr lang="x-none" dirty="0" err="1">
                <a:latin typeface="Palatino Linotype" pitchFamily="18" charset="0"/>
              </a:rPr>
              <a:t>хемороидални</a:t>
            </a:r>
            <a:r>
              <a:rPr lang="x-none" dirty="0">
                <a:latin typeface="Palatino Linotype" pitchFamily="18" charset="0"/>
              </a:rPr>
              <a:t> венски плексус)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Безболно крварење (на почетку и на крају </a:t>
            </a:r>
            <a:r>
              <a:rPr lang="x-none" dirty="0" err="1">
                <a:latin typeface="Palatino Linotype" pitchFamily="18" charset="0"/>
              </a:rPr>
              <a:t>дефекације</a:t>
            </a:r>
            <a:r>
              <a:rPr lang="x-none" dirty="0">
                <a:latin typeface="Palatino Linotype" pitchFamily="18" charset="0"/>
              </a:rPr>
              <a:t>-светло црвена крв, у виду штрцања), бол се јавља код тромбозе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Крв је на столици (није помешана са њом)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Чест је </a:t>
            </a:r>
            <a:r>
              <a:rPr lang="x-none" dirty="0" err="1">
                <a:latin typeface="Palatino Linotype" pitchFamily="18" charset="0"/>
              </a:rPr>
              <a:t>пролапс</a:t>
            </a:r>
            <a:r>
              <a:rPr lang="x-none" dirty="0">
                <a:latin typeface="Palatino Linotype" pitchFamily="18" charset="0"/>
              </a:rPr>
              <a:t> шуљева при </a:t>
            </a:r>
            <a:r>
              <a:rPr lang="x-none" dirty="0" err="1">
                <a:latin typeface="Palatino Linotype" pitchFamily="18" charset="0"/>
              </a:rPr>
              <a:t>дефекацији</a:t>
            </a:r>
            <a:r>
              <a:rPr lang="x-none" dirty="0">
                <a:latin typeface="Palatino Linotype" pitchFamily="18" charset="0"/>
              </a:rPr>
              <a:t> (повремен и сталан)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Непријатност у пределу чмара и бол, слузаво влажење, делимична инконтиненција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Дијагноза: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проктоскопија</a:t>
            </a:r>
            <a:r>
              <a:rPr lang="x-none" dirty="0">
                <a:latin typeface="Palatino Linotype" pitchFamily="18" charset="0"/>
              </a:rPr>
              <a:t>, флексибилна </a:t>
            </a:r>
            <a:r>
              <a:rPr lang="x-none" dirty="0" err="1">
                <a:latin typeface="Palatino Linotype" pitchFamily="18" charset="0"/>
              </a:rPr>
              <a:t>сигмоидоскопија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колоноскопија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 </a:t>
            </a:r>
            <a:r>
              <a:rPr lang="x-none" dirty="0">
                <a:latin typeface="Palatino Linotype" pitchFamily="18" charset="0"/>
              </a:rPr>
              <a:t>дијететско-медикаментозна, ињекциона метода склерозантним   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                     </a:t>
            </a:r>
            <a:r>
              <a:rPr lang="x-none" dirty="0" err="1">
                <a:latin typeface="Palatino Linotype" pitchFamily="18" charset="0"/>
              </a:rPr>
              <a:t>средстивима</a:t>
            </a:r>
            <a:r>
              <a:rPr lang="x-none" dirty="0">
                <a:latin typeface="Palatino Linotype" pitchFamily="18" charset="0"/>
              </a:rPr>
              <a:t>, оперативно</a:t>
            </a:r>
          </a:p>
        </p:txBody>
      </p:sp>
    </p:spTree>
    <p:extLst>
      <p:ext uri="{BB962C8B-B14F-4D97-AF65-F5344CB8AC3E}">
        <p14:creationId xmlns:p14="http://schemas.microsoft.com/office/powerpoint/2010/main" val="63135202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73" y="0"/>
            <a:ext cx="89154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ПРОЛАПС РЕКТУМА (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Prolapsus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recti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Протрузија</a:t>
            </a:r>
            <a:r>
              <a:rPr lang="x-none" dirty="0">
                <a:latin typeface="Palatino Linotype" pitchFamily="18" charset="0"/>
              </a:rPr>
              <a:t> неких делова или целог зида ректума кроз </a:t>
            </a:r>
            <a:r>
              <a:rPr lang="x-none" dirty="0" err="1">
                <a:latin typeface="Palatino Linotype" pitchFamily="18" charset="0"/>
              </a:rPr>
              <a:t>анус</a:t>
            </a:r>
            <a:r>
              <a:rPr lang="x-none" dirty="0">
                <a:latin typeface="Palatino Linotype" pitchFamily="18" charset="0"/>
              </a:rPr>
              <a:t>, чешћи код жена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За време дефекације приликом напињања и опстипације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Долази до крварења </a:t>
            </a:r>
            <a:r>
              <a:rPr lang="x-none" dirty="0" err="1">
                <a:latin typeface="Palatino Linotype" pitchFamily="18" charset="0"/>
              </a:rPr>
              <a:t>слузнице</a:t>
            </a:r>
            <a:r>
              <a:rPr lang="x-none" dirty="0">
                <a:latin typeface="Palatino Linotype" pitchFamily="18" charset="0"/>
              </a:rPr>
              <a:t> и секреције </a:t>
            </a:r>
            <a:r>
              <a:rPr lang="x-none" dirty="0" err="1">
                <a:latin typeface="Palatino Linotype" pitchFamily="18" charset="0"/>
              </a:rPr>
              <a:t>мукуса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Терапија: регулација столице, хируршка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СИНДРОМ СОЛИТАРНОГ РЕКТАЛНОГ УЛКУСА (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Syndoma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ulceris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solitarii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Хронична болест, чешћа код млађих жена, најчешће </a:t>
            </a:r>
            <a:r>
              <a:rPr lang="x-none" dirty="0" err="1">
                <a:latin typeface="Palatino Linotype" pitchFamily="18" charset="0"/>
              </a:rPr>
              <a:t>слузница</a:t>
            </a:r>
            <a:r>
              <a:rPr lang="x-none" dirty="0">
                <a:latin typeface="Palatino Linotype" pitchFamily="18" charset="0"/>
              </a:rPr>
              <a:t> предњег зида ректума </a:t>
            </a:r>
            <a:r>
              <a:rPr lang="x-none" dirty="0" err="1">
                <a:latin typeface="Palatino Linotype" pitchFamily="18" charset="0"/>
              </a:rPr>
              <a:t>пролабира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улцерише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 </a:t>
            </a:r>
            <a:r>
              <a:rPr lang="x-none" dirty="0">
                <a:latin typeface="Palatino Linotype" pitchFamily="18" charset="0"/>
              </a:rPr>
              <a:t>сметње пражњења, слузаво пражњење са нешто крви, болови, </a:t>
            </a:r>
            <a:r>
              <a:rPr lang="x-none" dirty="0" err="1">
                <a:latin typeface="Palatino Linotype" pitchFamily="18" charset="0"/>
              </a:rPr>
              <a:t>тенезми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Дијагноза: </a:t>
            </a:r>
            <a:r>
              <a:rPr lang="x-none" dirty="0">
                <a:latin typeface="Palatino Linotype" pitchFamily="18" charset="0"/>
              </a:rPr>
              <a:t>дигиторектални преглед-палпабилна индурација слузнице предњег зида ректума, на 6-10cm-a од </a:t>
            </a:r>
            <a:r>
              <a:rPr lang="x-none" dirty="0" err="1">
                <a:latin typeface="Palatino Linotype" pitchFamily="18" charset="0"/>
              </a:rPr>
              <a:t>анокутане</a:t>
            </a:r>
            <a:r>
              <a:rPr lang="x-none" dirty="0">
                <a:latin typeface="Palatino Linotype" pitchFamily="18" charset="0"/>
              </a:rPr>
              <a:t> линије, </a:t>
            </a:r>
            <a:r>
              <a:rPr lang="x-none" dirty="0" err="1">
                <a:latin typeface="Palatino Linotype" pitchFamily="18" charset="0"/>
              </a:rPr>
              <a:t>проктоскопија</a:t>
            </a:r>
            <a:r>
              <a:rPr lang="x-none" dirty="0">
                <a:latin typeface="Palatino Linotype" pitchFamily="18" charset="0"/>
              </a:rPr>
              <a:t>, флексибилна </a:t>
            </a:r>
            <a:r>
              <a:rPr lang="x-none" dirty="0" err="1">
                <a:latin typeface="Palatino Linotype" pitchFamily="18" charset="0"/>
              </a:rPr>
              <a:t>сигмоидоскопија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колоноскопија</a:t>
            </a:r>
            <a:r>
              <a:rPr lang="x-none" dirty="0">
                <a:latin typeface="Palatino Linotype" pitchFamily="18" charset="0"/>
              </a:rPr>
              <a:t> уз </a:t>
            </a:r>
            <a:r>
              <a:rPr lang="x-none" dirty="0" err="1">
                <a:latin typeface="Palatino Linotype" pitchFamily="18" charset="0"/>
              </a:rPr>
              <a:t>биопсију</a:t>
            </a:r>
            <a:r>
              <a:rPr lang="x-none" dirty="0">
                <a:latin typeface="Palatino Linotype" pitchFamily="18" charset="0"/>
              </a:rPr>
              <a:t> (неправилан </a:t>
            </a:r>
            <a:r>
              <a:rPr lang="x-none" dirty="0" err="1">
                <a:latin typeface="Palatino Linotype" pitchFamily="18" charset="0"/>
              </a:rPr>
              <a:t>улкус</a:t>
            </a:r>
            <a:r>
              <a:rPr lang="x-none" dirty="0">
                <a:latin typeface="Palatino Linotype" pitchFamily="18" charset="0"/>
              </a:rPr>
              <a:t> окружен </a:t>
            </a:r>
            <a:r>
              <a:rPr lang="x-none" dirty="0" err="1">
                <a:latin typeface="Palatino Linotype" pitchFamily="18" charset="0"/>
              </a:rPr>
              <a:t>хиперемичним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халоом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слузница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вулнерабилна</a:t>
            </a:r>
            <a:r>
              <a:rPr lang="x-none" dirty="0">
                <a:latin typeface="Palatino Linotype" pitchFamily="18" charset="0"/>
              </a:rPr>
              <a:t> на додир и без присуства </a:t>
            </a:r>
            <a:r>
              <a:rPr lang="x-none" dirty="0" err="1">
                <a:latin typeface="Palatino Linotype" pitchFamily="18" charset="0"/>
              </a:rPr>
              <a:t>улкуса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 </a:t>
            </a:r>
            <a:r>
              <a:rPr lang="x-none" dirty="0">
                <a:latin typeface="Palatino Linotype" pitchFamily="18" charset="0"/>
              </a:rPr>
              <a:t>регулација столице, </a:t>
            </a:r>
            <a:r>
              <a:rPr lang="x-none" dirty="0" err="1">
                <a:latin typeface="Palatino Linotype" pitchFamily="18" charset="0"/>
              </a:rPr>
              <a:t>хидрокортозонске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клизме</a:t>
            </a:r>
            <a:r>
              <a:rPr lang="x-none" dirty="0">
                <a:latin typeface="Palatino Linotype" pitchFamily="18" charset="0"/>
              </a:rPr>
              <a:t> </a:t>
            </a:r>
            <a:endParaRPr lang="x-none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61431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763000" cy="880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АНАЛНИ ПРУРИТУС (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Pruritus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analis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973690"/>
              </p:ext>
            </p:extLst>
          </p:nvPr>
        </p:nvGraphicFramePr>
        <p:xfrm>
          <a:off x="0" y="838200"/>
          <a:ext cx="8839200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УЗРОЦИ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АНАЛНОГ ПРУРИТУСА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Обољења коже: контактни екцем од локалних кремова, псоријаза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Инфекције: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кандидијаза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(посебно код болесника на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кортикостероидима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и антибиотицима-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тетрациклини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и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еритромицин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), бактерије, паразити-често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Гастроинтестинална обољења са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аноректалним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влажењем</a:t>
                      </a:r>
                      <a:r>
                        <a:rPr lang="x-none" dirty="0">
                          <a:latin typeface="Palatino Linotype" pitchFamily="18" charset="0"/>
                        </a:rPr>
                        <a:t>: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шуљеви, фистуле,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фисуре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синдром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иритабилног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колона, проливи било ког узрока, тумори,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кондиломи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" y="3048000"/>
            <a:ext cx="91440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Основ: контаминација </a:t>
            </a:r>
            <a:r>
              <a:rPr lang="x-none" dirty="0" err="1">
                <a:latin typeface="Palatino Linotype" pitchFamily="18" charset="0"/>
              </a:rPr>
              <a:t>перианалне</a:t>
            </a:r>
            <a:r>
              <a:rPr lang="x-none" dirty="0">
                <a:latin typeface="Palatino Linotype" pitchFamily="18" charset="0"/>
              </a:rPr>
              <a:t> коже </a:t>
            </a:r>
            <a:r>
              <a:rPr lang="x-none" dirty="0" err="1">
                <a:latin typeface="Palatino Linotype" pitchFamily="18" charset="0"/>
              </a:rPr>
              <a:t>састојцима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фецеса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 </a:t>
            </a:r>
            <a:r>
              <a:rPr lang="x-none" dirty="0">
                <a:latin typeface="Palatino Linotype" pitchFamily="18" charset="0"/>
              </a:rPr>
              <a:t>свраб од безначајног до неиздрживог, са оштећењем коже услед чешања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Дијагноза: </a:t>
            </a:r>
            <a:r>
              <a:rPr lang="x-none" dirty="0">
                <a:latin typeface="Palatino Linotype" pitchFamily="18" charset="0"/>
              </a:rPr>
              <a:t>анамнеза, инспекција </a:t>
            </a:r>
            <a:r>
              <a:rPr lang="x-none" dirty="0" err="1">
                <a:latin typeface="Palatino Linotype" pitchFamily="18" charset="0"/>
              </a:rPr>
              <a:t>перианалне</a:t>
            </a:r>
            <a:r>
              <a:rPr lang="x-none" dirty="0">
                <a:latin typeface="Palatino Linotype" pitchFamily="18" charset="0"/>
              </a:rPr>
              <a:t> регије, брис коже (на гљивице), биопсија коже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</a:t>
            </a:r>
            <a:r>
              <a:rPr lang="x-none" dirty="0">
                <a:latin typeface="Palatino Linotype" pitchFamily="18" charset="0"/>
              </a:rPr>
              <a:t> узрочно, хигијена перианалне регије, хидрокортизонске клизме 2 пута дневно 2 недеље</a:t>
            </a:r>
          </a:p>
        </p:txBody>
      </p:sp>
    </p:spTree>
    <p:extLst>
      <p:ext uri="{BB962C8B-B14F-4D97-AF65-F5344CB8AC3E}">
        <p14:creationId xmlns:p14="http://schemas.microsoft.com/office/powerpoint/2010/main" val="86665234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0"/>
            <a:ext cx="88392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АНАЛНЕ ФИСУРЕ (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Fissurae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in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ano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Уздужни </a:t>
            </a:r>
            <a:r>
              <a:rPr lang="x-none" dirty="0" err="1">
                <a:latin typeface="Palatino Linotype" pitchFamily="18" charset="0"/>
              </a:rPr>
              <a:t>расцепи</a:t>
            </a:r>
            <a:r>
              <a:rPr lang="x-none" dirty="0">
                <a:latin typeface="Palatino Linotype" pitchFamily="18" charset="0"/>
              </a:rPr>
              <a:t> у дољем аналном каналу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Етиологија: тврда столица, </a:t>
            </a:r>
            <a:r>
              <a:rPr lang="x-none" dirty="0" err="1">
                <a:latin typeface="Palatino Linotype" pitchFamily="18" charset="0"/>
              </a:rPr>
              <a:t>стенозе</a:t>
            </a:r>
            <a:r>
              <a:rPr lang="x-none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 </a:t>
            </a:r>
            <a:r>
              <a:rPr lang="x-none" dirty="0">
                <a:latin typeface="Palatino Linotype" pitchFamily="18" charset="0"/>
              </a:rPr>
              <a:t>бол, печење, нелагодност при </a:t>
            </a:r>
            <a:r>
              <a:rPr lang="x-none" dirty="0" err="1">
                <a:latin typeface="Palatino Linotype" pitchFamily="18" charset="0"/>
              </a:rPr>
              <a:t>дефекацији</a:t>
            </a:r>
            <a:r>
              <a:rPr lang="x-none" dirty="0">
                <a:latin typeface="Palatino Linotype" pitchFamily="18" charset="0"/>
              </a:rPr>
              <a:t> и наставља се неко време после, свраб, појава свеже крви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Дијагноза: </a:t>
            </a:r>
            <a:r>
              <a:rPr lang="x-none" dirty="0">
                <a:latin typeface="Palatino Linotype" pitchFamily="18" charset="0"/>
              </a:rPr>
              <a:t>анамнеза, инспекција-акутна: црвенило и крварње, хронична: на дну фибрин, дигито ректални преглед: локална индурација, спазам сфинктера </a:t>
            </a:r>
            <a:r>
              <a:rPr lang="x-none" b="1" dirty="0">
                <a:latin typeface="Palatino Linotype" pitchFamily="18" charset="0"/>
              </a:rPr>
              <a:t>Терапија: </a:t>
            </a:r>
            <a:r>
              <a:rPr lang="x-none" dirty="0">
                <a:latin typeface="Palatino Linotype" pitchFamily="18" charset="0"/>
              </a:rPr>
              <a:t>олакшати пражење црева, хирургија: мануелна дилатација ануса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КРАТКОТРАЈНА ПРОКТАЛГИЈА (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Proctalgia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fugax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Епизодни, врло јак бол у ректуму, изнад </a:t>
            </a:r>
            <a:r>
              <a:rPr lang="x-none" dirty="0" err="1">
                <a:latin typeface="Palatino Linotype" pitchFamily="18" charset="0"/>
              </a:rPr>
              <a:t>ануса</a:t>
            </a:r>
            <a:r>
              <a:rPr lang="x-none" dirty="0">
                <a:latin typeface="Palatino Linotype" pitchFamily="18" charset="0"/>
              </a:rPr>
              <a:t>, у трајању од неколико секунди до неколико минута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Није повезан са пражњењем црева и органским </a:t>
            </a:r>
            <a:r>
              <a:rPr lang="x-none" dirty="0" err="1">
                <a:latin typeface="Palatino Linotype" pitchFamily="18" charset="0"/>
              </a:rPr>
              <a:t>обољењима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Честа појава код СИК-а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Вероватан узрок: </a:t>
            </a:r>
            <a:r>
              <a:rPr lang="x-none" dirty="0" err="1">
                <a:latin typeface="Palatino Linotype" pitchFamily="18" charset="0"/>
              </a:rPr>
              <a:t>спазам</a:t>
            </a:r>
            <a:r>
              <a:rPr lang="x-none" dirty="0">
                <a:latin typeface="Palatino Linotype" pitchFamily="18" charset="0"/>
              </a:rPr>
              <a:t> m. </a:t>
            </a:r>
            <a:r>
              <a:rPr lang="x-none" dirty="0" err="1">
                <a:latin typeface="Palatino Linotype" pitchFamily="18" charset="0"/>
              </a:rPr>
              <a:t>pubococcygeusa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 </a:t>
            </a:r>
            <a:r>
              <a:rPr lang="x-none" dirty="0">
                <a:latin typeface="Palatino Linotype" pitchFamily="18" charset="0"/>
              </a:rPr>
              <a:t>топлота или притисак на </a:t>
            </a:r>
            <a:r>
              <a:rPr lang="x-none" dirty="0" err="1">
                <a:latin typeface="Palatino Linotype" pitchFamily="18" charset="0"/>
              </a:rPr>
              <a:t>перинеум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КОКЦИГОДИНИЈА-</a:t>
            </a:r>
            <a:r>
              <a:rPr lang="x-none" dirty="0">
                <a:latin typeface="Palatino Linotype" pitchFamily="18" charset="0"/>
              </a:rPr>
              <a:t>код </a:t>
            </a:r>
            <a:r>
              <a:rPr lang="x-none">
                <a:latin typeface="Palatino Linotype" pitchFamily="18" charset="0"/>
              </a:rPr>
              <a:t>трауме тртичне </a:t>
            </a:r>
            <a:r>
              <a:rPr lang="x-none" dirty="0">
                <a:latin typeface="Palatino Linotype" pitchFamily="18" charset="0"/>
              </a:rPr>
              <a:t>кости</a:t>
            </a:r>
          </a:p>
        </p:txBody>
      </p:sp>
    </p:spTree>
    <p:extLst>
      <p:ext uri="{BB962C8B-B14F-4D97-AF65-F5344CB8AC3E}">
        <p14:creationId xmlns:p14="http://schemas.microsoft.com/office/powerpoint/2010/main" val="21582743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XID" val="1"/>
  <p:tag name="SID" val="26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XID" val="1"/>
  <p:tag name="SID" val="726"/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8383</Words>
  <Application>Microsoft Macintosh PowerPoint</Application>
  <PresentationFormat>On-screen Show (4:3)</PresentationFormat>
  <Paragraphs>1129</Paragraphs>
  <Slides>97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97</vt:i4>
      </vt:variant>
    </vt:vector>
  </HeadingPairs>
  <TitlesOfParts>
    <vt:vector size="106" baseType="lpstr">
      <vt:lpstr>Arial</vt:lpstr>
      <vt:lpstr>Calibri</vt:lpstr>
      <vt:lpstr>Garamond</vt:lpstr>
      <vt:lpstr>Palatino Linotype</vt:lpstr>
      <vt:lpstr>Tahoma</vt:lpstr>
      <vt:lpstr>Wingdings</vt:lpstr>
      <vt:lpstr>Wingdings 2</vt:lpstr>
      <vt:lpstr>Office Theme</vt:lpstr>
      <vt:lpstr>Excel.Sheet.8</vt:lpstr>
      <vt:lpstr>PowerPoint Presentation</vt:lpstr>
      <vt:lpstr>Синдром лоше апсорпције Syndroma malabsorptionis</vt:lpstr>
      <vt:lpstr>Синдром лоше апсорпције </vt:lpstr>
      <vt:lpstr>Синдром лоше апсорпције </vt:lpstr>
      <vt:lpstr>Синдром лоше апсорпције </vt:lpstr>
      <vt:lpstr>Целијачна болест Morbus coeliacus</vt:lpstr>
      <vt:lpstr>Дефиниција</vt:lpstr>
      <vt:lpstr>Патологија</vt:lpstr>
      <vt:lpstr>PowerPoint Presentation</vt:lpstr>
      <vt:lpstr>Етиологија и патогенеза</vt:lpstr>
      <vt:lpstr>Етиологија и патогенеза</vt:lpstr>
      <vt:lpstr>Клиничка слика</vt:lpstr>
      <vt:lpstr>Клиничка слика</vt:lpstr>
      <vt:lpstr>Клиничка слика</vt:lpstr>
      <vt:lpstr>Клиничка слика</vt:lpstr>
      <vt:lpstr>Клиничка слика</vt:lpstr>
      <vt:lpstr>Физикални налаз</vt:lpstr>
      <vt:lpstr>Дијагноза</vt:lpstr>
      <vt:lpstr>Компликације</vt:lpstr>
      <vt:lpstr>Teрапијa</vt:lpstr>
      <vt:lpstr>Тропски спру</vt:lpstr>
      <vt:lpstr>Whippleova болест Morbus Whipple</vt:lpstr>
      <vt:lpstr>Дефиниција</vt:lpstr>
      <vt:lpstr>Танко црево и системске манифестације</vt:lpstr>
      <vt:lpstr>Клиничка слика</vt:lpstr>
      <vt:lpstr>Физикални налаз</vt:lpstr>
      <vt:lpstr>PowerPoint Presentation</vt:lpstr>
      <vt:lpstr>Терапија и прогноза</vt:lpstr>
      <vt:lpstr>Гастроентеропатије с губитком протеина Enteropathia exudativa, Protein losing enteropathy</vt:lpstr>
      <vt:lpstr>Дефиниција</vt:lpstr>
      <vt:lpstr>Етиологија</vt:lpstr>
      <vt:lpstr>Етиологија</vt:lpstr>
      <vt:lpstr>Губитак протеина плазме гастроинтестиналним трактом код здравих испитаника</vt:lpstr>
      <vt:lpstr>Повећан губитак плазматских протеина</vt:lpstr>
      <vt:lpstr>Клиничка слика</vt:lpstr>
      <vt:lpstr>Болести које узрокују опструкцију лимфних канала</vt:lpstr>
      <vt:lpstr>Болести које узрокују опструкцију лимфних канала</vt:lpstr>
      <vt:lpstr>Дијагноза</vt:lpstr>
      <vt:lpstr>Инфламацијске болести црева: улцерозни колитис и Кронова болест Inflammatory bowel disease: Colitis ulcerosa et Morbus Crohn  </vt:lpstr>
      <vt:lpstr>Инфламацијске болести црева </vt:lpstr>
      <vt:lpstr>Запаљенске болести црева</vt:lpstr>
      <vt:lpstr>Инфламацијске болести црева</vt:lpstr>
      <vt:lpstr>PowerPoint Presentation</vt:lpstr>
      <vt:lpstr>Контролисана равнотежа одбране и напада</vt:lpstr>
      <vt:lpstr>TNF-α кључни  медијатор  у  патогенези  инфламацијских  болести  црева</vt:lpstr>
      <vt:lpstr>Улцерозни колитис- локализација</vt:lpstr>
      <vt:lpstr>Улцерозни колитис- карактеристике </vt:lpstr>
      <vt:lpstr>Процена активности болести,Truelovec, Witss</vt:lpstr>
      <vt:lpstr>Процена активности болести,Truelovec, Witss  </vt:lpstr>
      <vt:lpstr>Дијагноза улцерозног колитиса</vt:lpstr>
      <vt:lpstr>Физикални преглед, лабораторијске анализе</vt:lpstr>
      <vt:lpstr>Ендоскопски и хистолошки налаз</vt:lpstr>
      <vt:lpstr>Радиолошки налаз</vt:lpstr>
      <vt:lpstr>Компликације улцерозног колитиса</vt:lpstr>
      <vt:lpstr>Кронова болест</vt:lpstr>
      <vt:lpstr>Кронова болест, карактеристике</vt:lpstr>
      <vt:lpstr>Клинички облици болести, Бечка класификација</vt:lpstr>
      <vt:lpstr>Дијагноза Кронове болести</vt:lpstr>
      <vt:lpstr>Лабораторијске анализе </vt:lpstr>
      <vt:lpstr>Процена активности болести</vt:lpstr>
      <vt:lpstr>Колоноскопски, хистолошки и радиолошки налаз</vt:lpstr>
      <vt:lpstr>Екстраинтестиналне манифестацје IBD</vt:lpstr>
      <vt:lpstr>IBD и малигне болести</vt:lpstr>
      <vt:lpstr>Терапија IBD</vt:lpstr>
      <vt:lpstr>Други ентеритиси и колитиси</vt:lpstr>
      <vt:lpstr>Проливи повезани са употребом антибиотика</vt:lpstr>
      <vt:lpstr>Радијационо оштећење црева (enteritis, colitis et proctitis propter irradiationem</vt:lpstr>
      <vt:lpstr>Радијационо оштећење црева (enteritis, colitis et proctitis propter irradiationem</vt:lpstr>
      <vt:lpstr>Туберкулоза црева (Tuberculosis intestini)</vt:lpstr>
      <vt:lpstr>PowerPoint Presentation</vt:lpstr>
      <vt:lpstr>Дивертикули желуца, танког и дебелог црева Dicerticuli intestini tenius et crassi </vt:lpstr>
      <vt:lpstr>Дивертикулуми желуца</vt:lpstr>
      <vt:lpstr>Дивертикулуми дванаестопалачног црева</vt:lpstr>
      <vt:lpstr>Дивертикулуми танког црева</vt:lpstr>
      <vt:lpstr>Дивертикулуми танког црева</vt:lpstr>
      <vt:lpstr>Мекелов дивертикулум</vt:lpstr>
      <vt:lpstr>Мекелов дивертикулум</vt:lpstr>
      <vt:lpstr>Дивертикулуми дебелог црева</vt:lpstr>
      <vt:lpstr>Некомпликована симптоматска дивертикулоза</vt:lpstr>
      <vt:lpstr>Компликована дивертикулозна болест</vt:lpstr>
      <vt:lpstr>Компликована дивертикулозна болест</vt:lpstr>
      <vt:lpstr>Компликована дивертикулозна болест</vt:lpstr>
      <vt:lpstr>СИНДРОМ ИРИТАБИЛНОГ КОЛОНА Syndroma coli irritabilis</vt:lpstr>
      <vt:lpstr>PowerPoint Presentation</vt:lpstr>
      <vt:lpstr>PowerPoint Presentation</vt:lpstr>
      <vt:lpstr>PowerPoint Presentation</vt:lpstr>
      <vt:lpstr> Патофизологија СИК-а</vt:lpstr>
      <vt:lpstr>PowerPoint Presentation</vt:lpstr>
      <vt:lpstr>PowerPoint Presentation</vt:lpstr>
      <vt:lpstr>PowerPoint Presentation</vt:lpstr>
      <vt:lpstr>PowerPoint Presentation</vt:lpstr>
      <vt:lpstr>АНОРЕКТАЛНА ОБОЉЕЊА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Синдром лоше апсорпције Syndroma malabsorptionis</dc:title>
  <dc:creator>MISEL</dc:creator>
  <cp:lastModifiedBy>Stefan Simovic</cp:lastModifiedBy>
  <cp:revision>103</cp:revision>
  <dcterms:created xsi:type="dcterms:W3CDTF">2015-07-26T09:55:51Z</dcterms:created>
  <dcterms:modified xsi:type="dcterms:W3CDTF">2019-09-12T17:37:22Z</dcterms:modified>
</cp:coreProperties>
</file>